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8"/>
  </p:notesMasterIdLst>
  <p:handoutMasterIdLst>
    <p:handoutMasterId r:id="rId9"/>
  </p:handoutMasterIdLst>
  <p:sldIdLst>
    <p:sldId id="330" r:id="rId2"/>
    <p:sldId id="325" r:id="rId3"/>
    <p:sldId id="326" r:id="rId4"/>
    <p:sldId id="327" r:id="rId5"/>
    <p:sldId id="328" r:id="rId6"/>
    <p:sldId id="329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0032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09C8-CD90-438C-B411-976437A36892}" type="datetimeFigureOut">
              <a:rPr lang="pl-PL" smtClean="0"/>
              <a:t>06.02.2020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4AE7-5BA0-4041-A6E5-90AA66E92A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09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8D09F-FF4F-4A77-8707-301A3E75FF84}" type="datetimeFigureOut">
              <a:rPr lang="pl-PL" smtClean="0"/>
              <a:t>06.02.2020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2E25D-9463-4399-B8E9-56D3E68C2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53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C3579-3F30-485B-B1EA-9173376D17BE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156C29-8114-4B16-A496-AA9AEB1C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45C89E-8A7A-4024-8EA1-264EB1A10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87ED9E-F1E7-44DB-BA9A-9BDEF4D4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E39A45-52D3-4A18-A6F3-28F496A5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788786-F2A1-4B63-849C-C1A75B69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0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82458-720A-4C95-AE54-609596AD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DF8A5D-37F5-4A1B-91B0-AE3CBDED9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CCA35E-B046-40D0-ADD4-2247B0C5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8EAAE4-A6E4-406F-A8AB-AA621A07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D39554-C82A-4D38-A59D-209B1D94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3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B300EC-93B1-42A8-A94D-6536535C0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5A2432-414F-414C-ABE1-4CD871E41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83E361-58B3-41D8-80DC-E7453EA7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2C925A-4CD3-40FC-B6CA-F9C5A356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C3008D-C863-4D58-B27B-6E9497C0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9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prstClr val="white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1972A-E839-4978-92C7-B83DA9EA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31897A-6749-485B-B253-1E3DF5A6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43378A-7121-4B47-843A-218D133F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A2648B-1D9E-434E-89CB-E96F3A5D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FFED7C-37AB-43B1-9FF6-9C908A29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7B823-EA01-47CB-AE4C-49249FD6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B95306-D608-460F-8421-DB332AE3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551C9F-6780-4BB3-AEF5-25724088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EAB8A8-F852-4C0C-B233-E758581A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CBF12E-3EB3-4C67-A5B4-E9A336B2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9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D089A-D897-4893-A5C6-0D93EEDF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A5C12D-D811-4F23-BF1C-F5218128C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E0F770-9527-4832-BFDD-4FA3D0FCC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531F89-9433-489C-A6B6-114259A2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F69AE7-C78B-4A42-8681-ED6A8133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4400D0-1C22-4645-82C5-A20DA15D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2F2804-60D5-406D-AB41-C6B79155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32B05C-8F2B-4543-8976-327A4FBB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6A490E-1376-4C68-9670-D73C89F36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7BCE77-C708-48BF-A5E2-B0C00EF5B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B4C8D54-DC02-4F9D-A054-FBE3A7034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062BC4-9E62-4E3A-B4D3-EBB6E85D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D3ADC68-5965-4998-A971-68D96623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C336E32-A6E9-428B-A2F1-A140D41A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5DB68-5B9C-477B-9D61-A7C706D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0930BF-5165-4BB2-A599-8F508E3B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D46EB0-B7F6-4A94-BF8A-886691F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D01038-BB76-46B2-A578-DD239EE2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93C2C23-A1FA-4179-B2F8-A2AF4000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E4642B2-3085-4758-96F9-3085B0C6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42732A-EC2B-4D78-AD4C-AF0D8CB9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76045-6CA0-47E1-AAC5-2225197C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4F18D-7A12-4883-BB01-C89E30B1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AFD7F5-2D3F-49E6-B14A-364DD6A8E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1A4D68-0EE4-4D66-A080-F6FC7EAE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DA89C0-559C-4BC1-878D-0B29C4B1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2BDD6B-79D4-4B63-9EEE-8E8091E1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DCDC6D-BF46-4E78-BD35-27B769AB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CCC59F-1211-42BE-90A8-5D79657A1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F94141-787E-4E84-B407-8FB510C5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01CE16-12E1-4544-BE7F-AC2601BC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5C4E5C-1750-40C4-BB46-382F21B4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261080-7081-4EEA-8B8E-028C4C6E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CA6059-2594-42B6-83B9-7210FAEF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5A020A-00C5-4077-99D3-9BE4BE8A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3BB9B9-A675-4FC2-9FB0-155C0D22C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7711492-B4A7-41DB-8C85-10877712F8B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06.02.2020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2E4B26-8C37-4473-BE7B-284FF8C8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556D1D-9B37-4656-8532-ACE3975C4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3903E6-011E-427D-9684-FB5A20C9AB1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5" y="333375"/>
            <a:ext cx="4200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DD8DAA-EA18-4651-A306-BE3E89682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65" y="3168203"/>
            <a:ext cx="8884466" cy="316064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pl-PL" sz="26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pl-PL" sz="2000" dirty="0">
                <a:solidFill>
                  <a:schemeClr val="tx1"/>
                </a:solidFill>
                <a:latin typeface="Cambria" panose="02040503050406030204" pitchFamily="18" charset="0"/>
              </a:rPr>
              <a:t>Koncepcja realizacji Rozwoju Lokalnego Kierowanego przez Społeczność (RLKS) w perspektywie finansowej 2021-2027 </a:t>
            </a:r>
          </a:p>
          <a:p>
            <a:pPr>
              <a:lnSpc>
                <a:spcPct val="150000"/>
              </a:lnSpc>
            </a:pPr>
            <a:r>
              <a:rPr lang="pl-PL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ROZWÓJ LOKALNY KIEROWANY PRZEZ SPOŁECZNOŚĆ 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Toruń, 28.11.2019 r.</a:t>
            </a:r>
          </a:p>
          <a:p>
            <a:endParaRPr lang="pl-PL" sz="2400" dirty="0"/>
          </a:p>
        </p:txBody>
      </p:sp>
      <p:pic>
        <p:nvPicPr>
          <p:cNvPr id="5" name="Picture 2" descr="RozwÃ³j Lokalny Kierowany przez SpoÅecznoÅÄ">
            <a:extLst>
              <a:ext uri="{FF2B5EF4-FFF2-40B4-BE49-F238E27FC236}">
                <a16:creationId xmlns:a16="http://schemas.microsoft.com/office/drawing/2014/main" id="{0B677935-ABB4-4E1B-8240-8396EA09F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97" y="64929"/>
            <a:ext cx="1270498" cy="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1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6156" y="1107287"/>
            <a:ext cx="78451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pl-PL" sz="1600" b="1" dirty="0">
                <a:solidFill>
                  <a:prstClr val="black"/>
                </a:solidFill>
              </a:rPr>
              <a:t>Strategie terytorialne dla instrument RLKS mogą być wielofunduszowe i wdrażane poprzez środki z funduszy EFRR, EFS+, EFMR i EFRROW.</a:t>
            </a:r>
          </a:p>
          <a:p>
            <a:pPr algn="just" defTabSz="685800"/>
            <a:endParaRPr lang="pl-PL" sz="1600" b="1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Założenia do przyszłej perspektywy finansowej wskazują, iż realizacja RLKS nie będzie ograniczona wyłącznie do typów projektów określonych dla CP5. </a:t>
            </a:r>
            <a:r>
              <a:rPr lang="pl-PL" sz="1600" b="1" dirty="0">
                <a:solidFill>
                  <a:prstClr val="black"/>
                </a:solidFill>
              </a:rPr>
              <a:t>Możliwość realizacji typów projektów przypisanych do CP1-CP4 dają LGD większe możliwości stworzenia indywidualnych LSR, dostosowanych do lokalnych potrzeb. </a:t>
            </a:r>
          </a:p>
          <a:p>
            <a:pPr algn="just" defTabSz="685800"/>
            <a:endParaRPr lang="pl-PL" sz="1600" b="1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b="1" dirty="0">
                <a:solidFill>
                  <a:prstClr val="black"/>
                </a:solidFill>
              </a:rPr>
              <a:t>Dlatego też w ramach osi dedykowanych RLKS w RPO WK-P 2021-2027 nie planuje się szacowania wskaźników i określania zamkniętego katalogu wsparcia, do momentu wyboru wszystkich LSR. </a:t>
            </a: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Takie podejście pozwoliłoby na zachowanie oddolnego charakteru tego instrumentu </a:t>
            </a: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i uniknięcia konieczności wpisywania się LGD w ramy finansowe i wskaźnikowe.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Jednocześnie planuje się kontynuowanie realizacji RLKS także na obszarach miejskich </a:t>
            </a:r>
            <a:br>
              <a:rPr lang="pl-PL" sz="1600" dirty="0">
                <a:solidFill>
                  <a:prstClr val="black"/>
                </a:solidFill>
              </a:rPr>
            </a:br>
            <a:r>
              <a:rPr lang="pl-PL" sz="1600" dirty="0">
                <a:solidFill>
                  <a:prstClr val="black"/>
                </a:solidFill>
              </a:rPr>
              <a:t>w ramach EFS+.</a:t>
            </a:r>
          </a:p>
          <a:p>
            <a:pPr algn="just" defTabSz="685800"/>
            <a:endParaRPr lang="pl-PL" sz="1200" b="1" dirty="0">
              <a:solidFill>
                <a:prstClr val="black"/>
              </a:solidFill>
            </a:endParaRPr>
          </a:p>
          <a:p>
            <a:pPr algn="just" defTabSz="685800"/>
            <a:endParaRPr lang="pl-PL" sz="1200" b="1" dirty="0">
              <a:solidFill>
                <a:prstClr val="black"/>
              </a:solidFill>
            </a:endParaRPr>
          </a:p>
        </p:txBody>
      </p:sp>
      <p:pic>
        <p:nvPicPr>
          <p:cNvPr id="6" name="Picture 2" descr="RozwÃ³j Lokalny Kierowany przez SpoÅecznoÅÄ">
            <a:extLst>
              <a:ext uri="{FF2B5EF4-FFF2-40B4-BE49-F238E27FC236}">
                <a16:creationId xmlns:a16="http://schemas.microsoft.com/office/drawing/2014/main" id="{466E8D1A-CEC5-4DD5-85B1-A49259AE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6"/>
            <a:ext cx="1270498" cy="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72" y="4825173"/>
            <a:ext cx="2226011" cy="22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7058" y="1261996"/>
            <a:ext cx="7867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pl-PL" sz="1600" b="1" dirty="0">
                <a:solidFill>
                  <a:prstClr val="black"/>
                </a:solidFill>
              </a:rPr>
              <a:t>W przyszłej perspektywie finansowej </a:t>
            </a:r>
            <a:r>
              <a:rPr lang="pl-PL" sz="1600" b="1" u="sng" dirty="0">
                <a:solidFill>
                  <a:prstClr val="black"/>
                </a:solidFill>
              </a:rPr>
              <a:t>wybór funduszu wiodącego </a:t>
            </a:r>
            <a:r>
              <a:rPr lang="pl-PL" sz="1600" b="1" dirty="0">
                <a:solidFill>
                  <a:prstClr val="black"/>
                </a:solidFill>
              </a:rPr>
              <a:t>będzie oznaczał, </a:t>
            </a:r>
            <a:br>
              <a:rPr lang="pl-PL" sz="1600" b="1" dirty="0">
                <a:solidFill>
                  <a:prstClr val="black"/>
                </a:solidFill>
              </a:rPr>
            </a:br>
            <a:r>
              <a:rPr lang="pl-PL" sz="1600" b="1" dirty="0">
                <a:solidFill>
                  <a:prstClr val="black"/>
                </a:solidFill>
              </a:rPr>
              <a:t>iż zasady tego funduszu będą stosowane przy realizacji wszystkich projektów realizowanych w ramach LSR. </a:t>
            </a:r>
          </a:p>
          <a:p>
            <a:pPr algn="just" defTabSz="685800"/>
            <a:endParaRPr lang="pl-PL" sz="1600" b="1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Podczas spotkania przedstawicieli </a:t>
            </a:r>
            <a:r>
              <a:rPr lang="pl-PL" sz="1600" dirty="0" err="1">
                <a:solidFill>
                  <a:prstClr val="black"/>
                </a:solidFill>
              </a:rPr>
              <a:t>MRiRW</a:t>
            </a:r>
            <a:r>
              <a:rPr lang="pl-PL" sz="1600" dirty="0">
                <a:solidFill>
                  <a:prstClr val="black"/>
                </a:solidFill>
              </a:rPr>
              <a:t>, </a:t>
            </a:r>
            <a:r>
              <a:rPr lang="pl-PL" sz="1600" dirty="0" err="1">
                <a:solidFill>
                  <a:prstClr val="black"/>
                </a:solidFill>
              </a:rPr>
              <a:t>MIiR</a:t>
            </a:r>
            <a:r>
              <a:rPr lang="pl-PL" sz="1600" dirty="0">
                <a:solidFill>
                  <a:prstClr val="black"/>
                </a:solidFill>
              </a:rPr>
              <a:t> oraz dwóch urzędów marszałkowskich realizujących RLKS w formule bezpośredniej w obecnej perspektywie, podjęto wstępne rozmowy nad ustaleniem EFRROW, jako funduszu wiodącego dla wszystkich LGD mających na swoich obszarach przynajmniej jedną gminę wiejską. Dla LGD miejskich funduszem wiodącym byłby EFS+.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W perspektywie finansowej 2021-2027 planuje się realizację projektów współfinansowanych ze środków EFS i EFRR w formule grantowej.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Nie przewiduje się określenia minimalnej kwoty wsparcia. Określenie maksymalnej kwoty wsparcia do ustalenia w późniejszym terminie (po wybraniu ostatecznego katalogu typów projektów realizowanych przez LGD w ramach strategii).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4" name="Picture 2" descr="RozwÃ³j Lokalny Kierowany przez SpoÅecznoÅÄ">
            <a:extLst>
              <a:ext uri="{FF2B5EF4-FFF2-40B4-BE49-F238E27FC236}">
                <a16:creationId xmlns:a16="http://schemas.microsoft.com/office/drawing/2014/main" id="{466E8D1A-CEC5-4DD5-85B1-A49259AE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6"/>
            <a:ext cx="1270498" cy="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9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7259" y="1327329"/>
            <a:ext cx="81963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pl-PL" sz="1600" dirty="0">
                <a:solidFill>
                  <a:prstClr val="black"/>
                </a:solidFill>
              </a:rPr>
              <a:t>W opinii IZ RPO WK-P należałoby w przyszłej perspektywie finansowej wypracować mechanizm pozwalający na </a:t>
            </a:r>
            <a:r>
              <a:rPr lang="pl-PL" sz="1600" b="1" dirty="0">
                <a:solidFill>
                  <a:prstClr val="black"/>
                </a:solidFill>
              </a:rPr>
              <a:t>bardziej elastyczne podejście do LSR</a:t>
            </a:r>
            <a:r>
              <a:rPr lang="pl-PL" sz="1600" dirty="0">
                <a:solidFill>
                  <a:prstClr val="black"/>
                </a:solidFill>
              </a:rPr>
              <a:t>. Brak możliwości aktualizowania LSR w obecnej perspektywie spowodował, że LGD nie mogły reagować na zmieniające się warunki społeczno-gospodarcze, pozostając z koniecznością zrealizowania celów i osiągnięcia wskaźników nieodpowiednich dla nowych warunków. 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algn="just" defTabSz="685800"/>
            <a:r>
              <a:rPr lang="pl-PL" sz="1600" b="1" dirty="0">
                <a:solidFill>
                  <a:prstClr val="black"/>
                </a:solidFill>
              </a:rPr>
              <a:t>Wsparcie LGD w budowaniu diagnoz będących punktem wyjścia do tworzenia LSR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</a:rPr>
              <a:t>przygotowanie i opracowanie danych statystycznych do diagnozy dla każdego obszaru objętego LSR (propozycja przygotowania materiału przy wsparciu środków z PT – zlecenie na zewnątrz lub realizacja przez pracowników Departamentu Planowania Strategicznego i Rozwoju Gospodarczego);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</a:rPr>
              <a:t>przeprowadzenie konsultacji społecznych przez LGD (przy wsparciu ekspertów i WK RLKS) z zastosowaniem modelu prowadzenia konsultacji opracowanego przez UMWK-P; 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</a:rPr>
              <a:t>opracowanie diagnozy przez LGD w oparciu o dostarczone dane statystyczne oraz konsultacje społeczne;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</a:rPr>
              <a:t>indywidualne spotkania z każdym LGD dotyczące ostatecznego kształtu diagnozy;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</a:rPr>
              <a:t>opracowanie diagnozy właściwej, ostatecznej.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01" y="5162060"/>
            <a:ext cx="1616299" cy="1616299"/>
          </a:xfrm>
          <a:prstGeom prst="rect">
            <a:avLst/>
          </a:prstGeom>
        </p:spPr>
      </p:pic>
      <p:pic>
        <p:nvPicPr>
          <p:cNvPr id="5" name="Picture 2" descr="RozwÃ³j Lokalny Kierowany przez SpoÅecznoÅÄ">
            <a:extLst>
              <a:ext uri="{FF2B5EF4-FFF2-40B4-BE49-F238E27FC236}">
                <a16:creationId xmlns:a16="http://schemas.microsoft.com/office/drawing/2014/main" id="{466E8D1A-CEC5-4DD5-85B1-A49259AE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6"/>
            <a:ext cx="1270498" cy="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9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40328" y="1289594"/>
            <a:ext cx="848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l-PL" sz="1600" dirty="0">
                <a:solidFill>
                  <a:prstClr val="black"/>
                </a:solidFill>
              </a:rPr>
              <a:t>Województwo kujawsko-pomorskie, przygotowując się do realizacji RLKS w perspektywie finansowej 2021-2027 rozesłało do wszystkich LGD z województwa ankietę, z prośbą o wskazanie wizji realizacji tego instrumentu terytorialnego w latach 2021-2027. </a:t>
            </a:r>
            <a:r>
              <a:rPr lang="pl-PL" sz="1600" b="1" dirty="0">
                <a:solidFill>
                  <a:prstClr val="black"/>
                </a:solidFill>
              </a:rPr>
              <a:t>Najważniejsze wnioski: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40327" y="2120591"/>
            <a:ext cx="82696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prstClr val="black"/>
                </a:solidFill>
              </a:rPr>
              <a:t>LGD najchętniej skorzystałyby w przyszłej perspektywie ze środków EFS, w następnej kolejności wskazano EFRR i EFFROW.</a:t>
            </a: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endParaRPr lang="pl-PL" sz="1600" dirty="0">
              <a:solidFill>
                <a:prstClr val="black"/>
              </a:solidFill>
            </a:endParaRP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prstClr val="black"/>
                </a:solidFill>
              </a:rPr>
              <a:t>Pozytywnie została oceniona formuła bezpośrednia wdrażania RLKS.</a:t>
            </a: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endParaRPr lang="pl-PL" sz="1600" dirty="0">
              <a:solidFill>
                <a:prstClr val="black"/>
              </a:solidFill>
            </a:endParaRP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prstClr val="black"/>
                </a:solidFill>
              </a:rPr>
              <a:t>Z zaproponowanych w ankiecie działań LGD najchętniej wskazywały związane </a:t>
            </a:r>
            <a:r>
              <a:rPr lang="pl-PL" sz="1600" b="1" dirty="0">
                <a:solidFill>
                  <a:prstClr val="black"/>
                </a:solidFill>
              </a:rPr>
              <a:t>z kulturą, turystyką i promocją walorów środowiskowych oraz rozwojem infrastruktury żłobkowej, przedszkolnej oraz społecznej.</a:t>
            </a:r>
          </a:p>
          <a:p>
            <a:pPr algn="just" defTabSz="685800"/>
            <a:endParaRPr lang="pl-PL" sz="1600" dirty="0">
              <a:solidFill>
                <a:prstClr val="black"/>
              </a:solidFill>
            </a:endParaRP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prstClr val="black"/>
                </a:solidFill>
              </a:rPr>
              <a:t>Wśród typów projektów, innych niż zaproponowane w ankiecie, LGD najczęściej wskazywały </a:t>
            </a:r>
            <a:r>
              <a:rPr lang="pl-PL" sz="1600" b="1" dirty="0">
                <a:solidFill>
                  <a:prstClr val="black"/>
                </a:solidFill>
              </a:rPr>
              <a:t>wsparcie przedsiębiorczości oraz działania skierowane do dzieci, młodzieży i osób starszych.</a:t>
            </a: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endParaRPr lang="pl-PL" sz="1600" b="1" dirty="0">
              <a:solidFill>
                <a:prstClr val="black"/>
              </a:solidFill>
            </a:endParaRPr>
          </a:p>
          <a:p>
            <a:pPr marL="214313" indent="-214313" algn="just" defTabSz="68580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prstClr val="black"/>
                </a:solidFill>
              </a:rPr>
              <a:t>Większość LGD opowiedziała się za </a:t>
            </a:r>
            <a:r>
              <a:rPr lang="pl-PL" sz="1600" b="1" dirty="0">
                <a:solidFill>
                  <a:prstClr val="black"/>
                </a:solidFill>
              </a:rPr>
              <a:t>kontynuacją w przyszłej perspektywie dwuetapowego procesu</a:t>
            </a:r>
            <a:r>
              <a:rPr lang="pl-PL" sz="1600" dirty="0">
                <a:solidFill>
                  <a:prstClr val="black"/>
                </a:solidFill>
              </a:rPr>
              <a:t>, w którym Rada LGD ocenia wnioski i wybiera projekty do dofinansowania oraz określa wysokość wsparcia, a następnie IZ RPO WK-P dokonuje weryfikacji tych wniosków pod kątem kwalifikowalności kosztów.</a:t>
            </a:r>
          </a:p>
        </p:txBody>
      </p:sp>
      <p:pic>
        <p:nvPicPr>
          <p:cNvPr id="5" name="Picture 2" descr="RozwÃ³j Lokalny Kierowany przez SpoÅecznoÅÄ">
            <a:extLst>
              <a:ext uri="{FF2B5EF4-FFF2-40B4-BE49-F238E27FC236}">
                <a16:creationId xmlns:a16="http://schemas.microsoft.com/office/drawing/2014/main" id="{466E8D1A-CEC5-4DD5-85B1-A49259AE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6"/>
            <a:ext cx="1270498" cy="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4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9774" y="1196067"/>
            <a:ext cx="8586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l-PL" sz="1600" dirty="0">
                <a:solidFill>
                  <a:prstClr val="black"/>
                </a:solidFill>
              </a:rPr>
              <a:t>W perspektywie finansowej 2021-2027 planuje się przeznaczyć na RLKS środki w wysokości </a:t>
            </a:r>
            <a:r>
              <a:rPr lang="pl-PL" sz="1600" b="1" dirty="0">
                <a:solidFill>
                  <a:prstClr val="black"/>
                </a:solidFill>
              </a:rPr>
              <a:t>3,45%</a:t>
            </a:r>
            <a:r>
              <a:rPr lang="pl-PL" sz="1600" dirty="0">
                <a:solidFill>
                  <a:prstClr val="black"/>
                </a:solidFill>
              </a:rPr>
              <a:t> całości alokacji w programie. Jest to udział procentowy identyczny jak w perspektywie finansowej 2014-2020, po podpisaniu umów ramowych.</a:t>
            </a:r>
          </a:p>
          <a:p>
            <a:pPr defTabSz="685800"/>
            <a:endParaRPr lang="pl-PL" sz="1600" dirty="0">
              <a:solidFill>
                <a:prstClr val="black"/>
              </a:solidFill>
            </a:endParaRPr>
          </a:p>
          <a:p>
            <a:pPr defTabSz="685800"/>
            <a:r>
              <a:rPr lang="pl-PL" sz="1600" dirty="0">
                <a:solidFill>
                  <a:prstClr val="black"/>
                </a:solidFill>
              </a:rPr>
              <a:t>Podział środków na RLKS na lata 2021-2027 przedstawia się jak poniższej:</a:t>
            </a:r>
            <a:endParaRPr lang="pl-PL" sz="1600" b="1" dirty="0">
              <a:solidFill>
                <a:prstClr val="black"/>
              </a:solidFill>
            </a:endParaRPr>
          </a:p>
          <a:p>
            <a:pPr defTabSz="685800"/>
            <a:r>
              <a:rPr lang="pl-PL" sz="1600" b="1" dirty="0">
                <a:solidFill>
                  <a:prstClr val="black"/>
                </a:solidFill>
              </a:rPr>
              <a:t>oś 7 (EFRR) – 30 % przyznanych środków</a:t>
            </a:r>
          </a:p>
          <a:p>
            <a:pPr defTabSz="685800"/>
            <a:r>
              <a:rPr lang="pl-PL" sz="1600" b="1" dirty="0">
                <a:solidFill>
                  <a:prstClr val="black"/>
                </a:solidFill>
              </a:rPr>
              <a:t>oś 11 (EFS) </a:t>
            </a:r>
            <a:r>
              <a:rPr lang="pl-PL" sz="1600" b="1">
                <a:solidFill>
                  <a:prstClr val="black"/>
                </a:solidFill>
              </a:rPr>
              <a:t>– 70 </a:t>
            </a:r>
            <a:r>
              <a:rPr lang="pl-PL" sz="1600" b="1" dirty="0">
                <a:solidFill>
                  <a:prstClr val="black"/>
                </a:solidFill>
              </a:rPr>
              <a:t>% przyznanych środków</a:t>
            </a:r>
          </a:p>
          <a:p>
            <a:pPr defTabSz="685800"/>
            <a:endParaRPr lang="pl-PL" sz="1600" b="1" dirty="0">
              <a:solidFill>
                <a:prstClr val="black"/>
              </a:solidFill>
            </a:endParaRPr>
          </a:p>
          <a:p>
            <a:pPr defTabSz="685800"/>
            <a:endParaRPr lang="pl-PL" sz="1600" b="1" dirty="0">
              <a:solidFill>
                <a:prstClr val="black"/>
              </a:solidFill>
            </a:endParaRPr>
          </a:p>
          <a:p>
            <a:pPr defTabSz="685800"/>
            <a:endParaRPr lang="pl-PL" sz="1600" b="1" dirty="0">
              <a:solidFill>
                <a:prstClr val="black"/>
              </a:solidFill>
            </a:endParaRPr>
          </a:p>
          <a:p>
            <a:pPr defTabSz="685800"/>
            <a:endParaRPr lang="pl-PL" sz="1600" b="1" dirty="0">
              <a:solidFill>
                <a:prstClr val="black"/>
              </a:solidFill>
            </a:endParaRPr>
          </a:p>
          <a:p>
            <a:pPr defTabSz="685800"/>
            <a:r>
              <a:rPr lang="pl-PL" sz="16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32" y="2442693"/>
            <a:ext cx="1873877" cy="1249251"/>
          </a:xfrm>
          <a:prstGeom prst="rect">
            <a:avLst/>
          </a:prstGeom>
        </p:spPr>
      </p:pic>
      <p:pic>
        <p:nvPicPr>
          <p:cNvPr id="5" name="Picture 2" descr="RozwÃ³j Lokalny Kierowany przez SpoÅecznoÅÄ">
            <a:extLst>
              <a:ext uri="{FF2B5EF4-FFF2-40B4-BE49-F238E27FC236}">
                <a16:creationId xmlns:a16="http://schemas.microsoft.com/office/drawing/2014/main" id="{466E8D1A-CEC5-4DD5-85B1-A49259AE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6"/>
            <a:ext cx="1270498" cy="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3033"/>
      </p:ext>
    </p:extLst>
  </p:cSld>
  <p:clrMapOvr>
    <a:masterClrMapping/>
  </p:clrMapOvr>
</p:sld>
</file>

<file path=ppt/theme/theme1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</TotalTime>
  <Words>653</Words>
  <Application>Microsoft Office PowerPoint</Application>
  <PresentationFormat>Pokaz na ekranie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4_Motyw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Glapinski</dc:creator>
  <cp:lastModifiedBy>Elżbieta Siemiątkowska</cp:lastModifiedBy>
  <cp:revision>136</cp:revision>
  <cp:lastPrinted>2019-11-14T14:17:18Z</cp:lastPrinted>
  <dcterms:created xsi:type="dcterms:W3CDTF">2016-12-16T08:08:09Z</dcterms:created>
  <dcterms:modified xsi:type="dcterms:W3CDTF">2020-02-06T12:46:57Z</dcterms:modified>
</cp:coreProperties>
</file>