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docx" ContentType="application/vnd.openxmlformats-officedocument.wordprocessingml.document"/>
  <Default Extension="wav" ContentType="audio/wav"/>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4051" r:id="rId1"/>
  </p:sldMasterIdLst>
  <p:notesMasterIdLst>
    <p:notesMasterId r:id="rId131"/>
  </p:notesMasterIdLst>
  <p:handoutMasterIdLst>
    <p:handoutMasterId r:id="rId132"/>
  </p:handoutMasterIdLst>
  <p:sldIdLst>
    <p:sldId id="256" r:id="rId2"/>
    <p:sldId id="258" r:id="rId3"/>
    <p:sldId id="885" r:id="rId4"/>
    <p:sldId id="1001" r:id="rId5"/>
    <p:sldId id="984" r:id="rId6"/>
    <p:sldId id="985" r:id="rId7"/>
    <p:sldId id="988" r:id="rId8"/>
    <p:sldId id="989" r:id="rId9"/>
    <p:sldId id="994" r:id="rId10"/>
    <p:sldId id="1249" r:id="rId11"/>
    <p:sldId id="942" r:id="rId12"/>
    <p:sldId id="943" r:id="rId13"/>
    <p:sldId id="944" r:id="rId14"/>
    <p:sldId id="945" r:id="rId15"/>
    <p:sldId id="946" r:id="rId16"/>
    <p:sldId id="966" r:id="rId17"/>
    <p:sldId id="1187" r:id="rId18"/>
    <p:sldId id="1190" r:id="rId19"/>
    <p:sldId id="1188" r:id="rId20"/>
    <p:sldId id="1189" r:id="rId21"/>
    <p:sldId id="1008" r:id="rId22"/>
    <p:sldId id="1009" r:id="rId23"/>
    <p:sldId id="1217" r:id="rId24"/>
    <p:sldId id="1218" r:id="rId25"/>
    <p:sldId id="1219" r:id="rId26"/>
    <p:sldId id="1220" r:id="rId27"/>
    <p:sldId id="1204" r:id="rId28"/>
    <p:sldId id="1205" r:id="rId29"/>
    <p:sldId id="1209" r:id="rId30"/>
    <p:sldId id="1235" r:id="rId31"/>
    <p:sldId id="1236" r:id="rId32"/>
    <p:sldId id="1010" r:id="rId33"/>
    <p:sldId id="1011" r:id="rId34"/>
    <p:sldId id="1012" r:id="rId35"/>
    <p:sldId id="1237" r:id="rId36"/>
    <p:sldId id="1013" r:id="rId37"/>
    <p:sldId id="1014" r:id="rId38"/>
    <p:sldId id="1015" r:id="rId39"/>
    <p:sldId id="1016" r:id="rId40"/>
    <p:sldId id="1017" r:id="rId41"/>
    <p:sldId id="1018" r:id="rId42"/>
    <p:sldId id="1019" r:id="rId43"/>
    <p:sldId id="1020" r:id="rId44"/>
    <p:sldId id="1021" r:id="rId45"/>
    <p:sldId id="1244" r:id="rId46"/>
    <p:sldId id="1245" r:id="rId47"/>
    <p:sldId id="1024" r:id="rId48"/>
    <p:sldId id="1025" r:id="rId49"/>
    <p:sldId id="1026" r:id="rId50"/>
    <p:sldId id="1234" r:id="rId51"/>
    <p:sldId id="1027" r:id="rId52"/>
    <p:sldId id="1029" r:id="rId53"/>
    <p:sldId id="1030" r:id="rId54"/>
    <p:sldId id="1031" r:id="rId55"/>
    <p:sldId id="1032" r:id="rId56"/>
    <p:sldId id="1033" r:id="rId57"/>
    <p:sldId id="1035" r:id="rId58"/>
    <p:sldId id="1036" r:id="rId59"/>
    <p:sldId id="1038" r:id="rId60"/>
    <p:sldId id="1039" r:id="rId61"/>
    <p:sldId id="1040" r:id="rId62"/>
    <p:sldId id="1041" r:id="rId63"/>
    <p:sldId id="1042" r:id="rId64"/>
    <p:sldId id="1043" r:id="rId65"/>
    <p:sldId id="1238" r:id="rId66"/>
    <p:sldId id="1241" r:id="rId67"/>
    <p:sldId id="1044" r:id="rId68"/>
    <p:sldId id="1045" r:id="rId69"/>
    <p:sldId id="1047" r:id="rId70"/>
    <p:sldId id="1048" r:id="rId71"/>
    <p:sldId id="1049" r:id="rId72"/>
    <p:sldId id="1050" r:id="rId73"/>
    <p:sldId id="1051" r:id="rId74"/>
    <p:sldId id="1052" r:id="rId75"/>
    <p:sldId id="1053" r:id="rId76"/>
    <p:sldId id="1054" r:id="rId77"/>
    <p:sldId id="1055" r:id="rId78"/>
    <p:sldId id="1056" r:id="rId79"/>
    <p:sldId id="1057" r:id="rId80"/>
    <p:sldId id="1061" r:id="rId81"/>
    <p:sldId id="1064" r:id="rId82"/>
    <p:sldId id="1065" r:id="rId83"/>
    <p:sldId id="1066" r:id="rId84"/>
    <p:sldId id="1067" r:id="rId85"/>
    <p:sldId id="1068" r:id="rId86"/>
    <p:sldId id="1069" r:id="rId87"/>
    <p:sldId id="1070" r:id="rId88"/>
    <p:sldId id="1071" r:id="rId89"/>
    <p:sldId id="1239" r:id="rId90"/>
    <p:sldId id="1077" r:id="rId91"/>
    <p:sldId id="1078" r:id="rId92"/>
    <p:sldId id="1079" r:id="rId93"/>
    <p:sldId id="1080" r:id="rId94"/>
    <p:sldId id="1081" r:id="rId95"/>
    <p:sldId id="1082" r:id="rId96"/>
    <p:sldId id="1083" r:id="rId97"/>
    <p:sldId id="1084" r:id="rId98"/>
    <p:sldId id="1085" r:id="rId99"/>
    <p:sldId id="1086" r:id="rId100"/>
    <p:sldId id="1087" r:id="rId101"/>
    <p:sldId id="1088" r:id="rId102"/>
    <p:sldId id="1089" r:id="rId103"/>
    <p:sldId id="1090" r:id="rId104"/>
    <p:sldId id="1246" r:id="rId105"/>
    <p:sldId id="1247" r:id="rId106"/>
    <p:sldId id="1248" r:id="rId107"/>
    <p:sldId id="967" r:id="rId108"/>
    <p:sldId id="1240" r:id="rId109"/>
    <p:sldId id="968" r:id="rId110"/>
    <p:sldId id="995" r:id="rId111"/>
    <p:sldId id="969" r:id="rId112"/>
    <p:sldId id="971" r:id="rId113"/>
    <p:sldId id="973" r:id="rId114"/>
    <p:sldId id="1242" r:id="rId115"/>
    <p:sldId id="974" r:id="rId116"/>
    <p:sldId id="975" r:id="rId117"/>
    <p:sldId id="977" r:id="rId118"/>
    <p:sldId id="996" r:id="rId119"/>
    <p:sldId id="978" r:id="rId120"/>
    <p:sldId id="997" r:id="rId121"/>
    <p:sldId id="979" r:id="rId122"/>
    <p:sldId id="980" r:id="rId123"/>
    <p:sldId id="1092" r:id="rId124"/>
    <p:sldId id="1103" r:id="rId125"/>
    <p:sldId id="1113" r:id="rId126"/>
    <p:sldId id="1243" r:id="rId127"/>
    <p:sldId id="998" r:id="rId128"/>
    <p:sldId id="1000" r:id="rId129"/>
    <p:sldId id="592" r:id="rId130"/>
  </p:sldIdLst>
  <p:sldSz cx="9144000" cy="6858000" type="screen4x3"/>
  <p:notesSz cx="6797675" cy="9926638"/>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Sekcja domyślna" id="{E6852457-23AA-490C-B004-3D33D8CDEA05}">
          <p14:sldIdLst>
            <p14:sldId id="256"/>
            <p14:sldId id="258"/>
            <p14:sldId id="885"/>
            <p14:sldId id="1001"/>
            <p14:sldId id="984"/>
            <p14:sldId id="985"/>
            <p14:sldId id="988"/>
            <p14:sldId id="989"/>
            <p14:sldId id="994"/>
            <p14:sldId id="1249"/>
            <p14:sldId id="942"/>
            <p14:sldId id="943"/>
            <p14:sldId id="944"/>
            <p14:sldId id="945"/>
            <p14:sldId id="946"/>
            <p14:sldId id="966"/>
            <p14:sldId id="1187"/>
            <p14:sldId id="1190"/>
            <p14:sldId id="1188"/>
            <p14:sldId id="1189"/>
            <p14:sldId id="1008"/>
            <p14:sldId id="1009"/>
            <p14:sldId id="1217"/>
            <p14:sldId id="1218"/>
            <p14:sldId id="1219"/>
            <p14:sldId id="1220"/>
            <p14:sldId id="1204"/>
            <p14:sldId id="1205"/>
            <p14:sldId id="1209"/>
            <p14:sldId id="1235"/>
            <p14:sldId id="1236"/>
            <p14:sldId id="1010"/>
            <p14:sldId id="1011"/>
            <p14:sldId id="1012"/>
            <p14:sldId id="1237"/>
            <p14:sldId id="1013"/>
            <p14:sldId id="1014"/>
            <p14:sldId id="1015"/>
            <p14:sldId id="1016"/>
            <p14:sldId id="1017"/>
            <p14:sldId id="1018"/>
            <p14:sldId id="1019"/>
            <p14:sldId id="1020"/>
            <p14:sldId id="1021"/>
            <p14:sldId id="1244"/>
            <p14:sldId id="1245"/>
            <p14:sldId id="1024"/>
            <p14:sldId id="1025"/>
            <p14:sldId id="1026"/>
            <p14:sldId id="1234"/>
            <p14:sldId id="1027"/>
            <p14:sldId id="1029"/>
            <p14:sldId id="1030"/>
            <p14:sldId id="1031"/>
            <p14:sldId id="1032"/>
            <p14:sldId id="1033"/>
            <p14:sldId id="1035"/>
            <p14:sldId id="1036"/>
            <p14:sldId id="1038"/>
            <p14:sldId id="1039"/>
            <p14:sldId id="1040"/>
            <p14:sldId id="1041"/>
            <p14:sldId id="1042"/>
            <p14:sldId id="1043"/>
            <p14:sldId id="1238"/>
            <p14:sldId id="1241"/>
            <p14:sldId id="1044"/>
            <p14:sldId id="1045"/>
            <p14:sldId id="1047"/>
            <p14:sldId id="1048"/>
            <p14:sldId id="1049"/>
            <p14:sldId id="1050"/>
            <p14:sldId id="1051"/>
            <p14:sldId id="1052"/>
            <p14:sldId id="1053"/>
            <p14:sldId id="1054"/>
            <p14:sldId id="1055"/>
            <p14:sldId id="1056"/>
            <p14:sldId id="1057"/>
            <p14:sldId id="1061"/>
            <p14:sldId id="1064"/>
            <p14:sldId id="1065"/>
            <p14:sldId id="1066"/>
            <p14:sldId id="1067"/>
            <p14:sldId id="1068"/>
            <p14:sldId id="1069"/>
            <p14:sldId id="1070"/>
            <p14:sldId id="1071"/>
            <p14:sldId id="1239"/>
            <p14:sldId id="1077"/>
            <p14:sldId id="1078"/>
            <p14:sldId id="1079"/>
            <p14:sldId id="1080"/>
            <p14:sldId id="1081"/>
            <p14:sldId id="1082"/>
            <p14:sldId id="1083"/>
            <p14:sldId id="1084"/>
            <p14:sldId id="1085"/>
            <p14:sldId id="1086"/>
            <p14:sldId id="1087"/>
            <p14:sldId id="1088"/>
            <p14:sldId id="1089"/>
            <p14:sldId id="1090"/>
            <p14:sldId id="1246"/>
            <p14:sldId id="1247"/>
            <p14:sldId id="1248"/>
            <p14:sldId id="967"/>
            <p14:sldId id="1240"/>
            <p14:sldId id="968"/>
            <p14:sldId id="995"/>
            <p14:sldId id="969"/>
            <p14:sldId id="971"/>
            <p14:sldId id="973"/>
            <p14:sldId id="1242"/>
            <p14:sldId id="974"/>
            <p14:sldId id="975"/>
            <p14:sldId id="977"/>
            <p14:sldId id="996"/>
            <p14:sldId id="978"/>
            <p14:sldId id="997"/>
            <p14:sldId id="979"/>
            <p14:sldId id="980"/>
            <p14:sldId id="1092"/>
            <p14:sldId id="1103"/>
            <p14:sldId id="1113"/>
            <p14:sldId id="1243"/>
            <p14:sldId id="998"/>
          </p14:sldIdLst>
        </p14:section>
        <p14:section name="Sekcja bez tytułu" id="{47ADBF93-1267-47FE-B662-0EFB6B669D36}">
          <p14:sldIdLst>
            <p14:sldId id="1000"/>
            <p14:sldId id="592"/>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66"/>
    <a:srgbClr val="FFCC00"/>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 pośredni 2 — Ak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autoAdjust="0"/>
    <p:restoredTop sz="94638" autoAdjust="0"/>
  </p:normalViewPr>
  <p:slideViewPr>
    <p:cSldViewPr>
      <p:cViewPr>
        <p:scale>
          <a:sx n="60" d="100"/>
          <a:sy n="60" d="100"/>
        </p:scale>
        <p:origin x="-2448" y="-1122"/>
      </p:cViewPr>
      <p:guideLst>
        <p:guide orient="horz" pos="2160"/>
        <p:guide pos="2880"/>
      </p:guideLst>
    </p:cSldViewPr>
  </p:slideViewPr>
  <p:notesTextViewPr>
    <p:cViewPr>
      <p:scale>
        <a:sx n="100" d="100"/>
        <a:sy n="100" d="100"/>
      </p:scale>
      <p:origin x="0" y="0"/>
    </p:cViewPr>
  </p:notesTextViewPr>
  <p:sorterViewPr>
    <p:cViewPr>
      <p:scale>
        <a:sx n="26" d="100"/>
        <a:sy n="2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presProps" Target="pres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13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notesMaster" Target="notesMasters/notesMaster1.xml"/><Relationship Id="rId136"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B6AA80E-78B4-4B1A-A9BC-3A0209A2A478}" type="doc">
      <dgm:prSet loTypeId="urn:microsoft.com/office/officeart/2005/8/layout/matrix2" loCatId="matrix" qsTypeId="urn:microsoft.com/office/officeart/2005/8/quickstyle/simple1" qsCatId="simple" csTypeId="urn:microsoft.com/office/officeart/2005/8/colors/accent1_2" csCatId="accent1" phldr="1"/>
      <dgm:spPr/>
      <dgm:t>
        <a:bodyPr/>
        <a:lstStyle/>
        <a:p>
          <a:endParaRPr lang="pl-PL"/>
        </a:p>
      </dgm:t>
    </dgm:pt>
    <dgm:pt modelId="{AAA6219D-45E5-4ABD-A170-DB389BAF9606}">
      <dgm:prSet phldrT="[Tekst]"/>
      <dgm:spPr>
        <a:scene3d>
          <a:camera prst="orthographicFront"/>
          <a:lightRig rig="threePt" dir="t"/>
        </a:scene3d>
        <a:sp3d>
          <a:bevelT/>
          <a:bevelB w="165100" prst="coolSlant"/>
        </a:sp3d>
      </dgm:spPr>
      <dgm:t>
        <a:bodyPr/>
        <a:lstStyle/>
        <a:p>
          <a:r>
            <a:rPr lang="pl-PL" b="1" dirty="0" err="1" smtClean="0">
              <a:solidFill>
                <a:srgbClr val="C00000"/>
              </a:solidFill>
            </a:rPr>
            <a:t>Strenghts</a:t>
          </a:r>
          <a:r>
            <a:rPr lang="pl-PL" b="1" dirty="0" smtClean="0">
              <a:solidFill>
                <a:srgbClr val="C00000"/>
              </a:solidFill>
            </a:rPr>
            <a:t>                                        </a:t>
          </a:r>
          <a:r>
            <a:rPr lang="pl-PL" dirty="0" smtClean="0"/>
            <a:t>Silne strony obszaru LSR</a:t>
          </a:r>
          <a:endParaRPr lang="pl-PL" dirty="0"/>
        </a:p>
      </dgm:t>
    </dgm:pt>
    <dgm:pt modelId="{17E0F6AC-DC63-4283-A5BC-F8995E172878}" type="parTrans" cxnId="{C2D527D3-9A3B-4E7C-B198-C707C0974427}">
      <dgm:prSet/>
      <dgm:spPr/>
      <dgm:t>
        <a:bodyPr/>
        <a:lstStyle/>
        <a:p>
          <a:endParaRPr lang="pl-PL"/>
        </a:p>
      </dgm:t>
    </dgm:pt>
    <dgm:pt modelId="{F87FBD2D-2921-4669-A494-8C3C2B7AE83C}" type="sibTrans" cxnId="{C2D527D3-9A3B-4E7C-B198-C707C0974427}">
      <dgm:prSet/>
      <dgm:spPr/>
      <dgm:t>
        <a:bodyPr/>
        <a:lstStyle/>
        <a:p>
          <a:endParaRPr lang="pl-PL"/>
        </a:p>
      </dgm:t>
    </dgm:pt>
    <dgm:pt modelId="{4F4AF42D-CCFC-4203-B989-729155106FB1}">
      <dgm:prSet phldrT="[Tekst]"/>
      <dgm:spPr>
        <a:scene3d>
          <a:camera prst="orthographicFront"/>
          <a:lightRig rig="threePt" dir="t"/>
        </a:scene3d>
        <a:sp3d>
          <a:bevelT/>
          <a:bevelB w="165100" prst="coolSlant"/>
        </a:sp3d>
      </dgm:spPr>
      <dgm:t>
        <a:bodyPr/>
        <a:lstStyle/>
        <a:p>
          <a:r>
            <a:rPr lang="pl-PL" b="1" dirty="0" err="1" smtClean="0">
              <a:solidFill>
                <a:srgbClr val="C00000"/>
              </a:solidFill>
            </a:rPr>
            <a:t>Weaknesses</a:t>
          </a:r>
          <a:r>
            <a:rPr lang="pl-PL" b="1" dirty="0" smtClean="0">
              <a:solidFill>
                <a:srgbClr val="C00000"/>
              </a:solidFill>
            </a:rPr>
            <a:t> </a:t>
          </a:r>
          <a:r>
            <a:rPr lang="pl-PL" dirty="0" smtClean="0"/>
            <a:t>Słabe strony obszaru LSR</a:t>
          </a:r>
          <a:endParaRPr lang="pl-PL" dirty="0"/>
        </a:p>
      </dgm:t>
    </dgm:pt>
    <dgm:pt modelId="{4317C909-5ADC-4F79-8462-798EA29D2D5F}" type="parTrans" cxnId="{0B47E950-5EEE-469F-9628-646FB95AFADE}">
      <dgm:prSet/>
      <dgm:spPr/>
      <dgm:t>
        <a:bodyPr/>
        <a:lstStyle/>
        <a:p>
          <a:endParaRPr lang="pl-PL"/>
        </a:p>
      </dgm:t>
    </dgm:pt>
    <dgm:pt modelId="{006F890A-369F-49B6-9CB7-449C4F6483F9}" type="sibTrans" cxnId="{0B47E950-5EEE-469F-9628-646FB95AFADE}">
      <dgm:prSet/>
      <dgm:spPr/>
      <dgm:t>
        <a:bodyPr/>
        <a:lstStyle/>
        <a:p>
          <a:endParaRPr lang="pl-PL"/>
        </a:p>
      </dgm:t>
    </dgm:pt>
    <dgm:pt modelId="{93041273-049B-48E6-9259-5B101DF6C372}">
      <dgm:prSet phldrT="[Tekst]"/>
      <dgm:spPr>
        <a:solidFill>
          <a:schemeClr val="accent6">
            <a:lumMod val="40000"/>
            <a:lumOff val="60000"/>
          </a:schemeClr>
        </a:solidFill>
        <a:scene3d>
          <a:camera prst="orthographicFront"/>
          <a:lightRig rig="threePt" dir="t"/>
        </a:scene3d>
        <a:sp3d>
          <a:bevelT/>
          <a:bevelB w="165100" prst="coolSlant"/>
        </a:sp3d>
      </dgm:spPr>
      <dgm:t>
        <a:bodyPr/>
        <a:lstStyle/>
        <a:p>
          <a:r>
            <a:rPr lang="pl-PL" b="1" dirty="0" err="1" smtClean="0">
              <a:solidFill>
                <a:srgbClr val="C00000"/>
              </a:solidFill>
            </a:rPr>
            <a:t>Opportunities</a:t>
          </a:r>
          <a:r>
            <a:rPr lang="pl-PL" dirty="0" smtClean="0"/>
            <a:t> </a:t>
          </a:r>
          <a:r>
            <a:rPr lang="pl-PL" dirty="0" smtClean="0">
              <a:solidFill>
                <a:schemeClr val="tx1"/>
              </a:solidFill>
            </a:rPr>
            <a:t>Szanse w otoczeniu LSR</a:t>
          </a:r>
          <a:endParaRPr lang="pl-PL" dirty="0">
            <a:solidFill>
              <a:schemeClr val="tx1"/>
            </a:solidFill>
          </a:endParaRPr>
        </a:p>
      </dgm:t>
    </dgm:pt>
    <dgm:pt modelId="{311468F4-DDBD-494B-B210-B3B64BBC89F7}" type="parTrans" cxnId="{A80A7FA2-0241-4182-9503-D9E2E2D3D37D}">
      <dgm:prSet/>
      <dgm:spPr/>
      <dgm:t>
        <a:bodyPr/>
        <a:lstStyle/>
        <a:p>
          <a:endParaRPr lang="pl-PL"/>
        </a:p>
      </dgm:t>
    </dgm:pt>
    <dgm:pt modelId="{75A25E37-8F4B-48E2-86A6-32658765D57B}" type="sibTrans" cxnId="{A80A7FA2-0241-4182-9503-D9E2E2D3D37D}">
      <dgm:prSet/>
      <dgm:spPr/>
      <dgm:t>
        <a:bodyPr/>
        <a:lstStyle/>
        <a:p>
          <a:endParaRPr lang="pl-PL"/>
        </a:p>
      </dgm:t>
    </dgm:pt>
    <dgm:pt modelId="{810A4CCD-17DE-41B2-A8B4-EFF7E436C755}">
      <dgm:prSet phldrT="[Tekst]"/>
      <dgm:spPr>
        <a:solidFill>
          <a:schemeClr val="accent6">
            <a:lumMod val="40000"/>
            <a:lumOff val="60000"/>
          </a:schemeClr>
        </a:solidFill>
        <a:scene3d>
          <a:camera prst="orthographicFront"/>
          <a:lightRig rig="threePt" dir="t"/>
        </a:scene3d>
        <a:sp3d>
          <a:bevelT/>
          <a:bevelB w="165100" prst="coolSlant"/>
        </a:sp3d>
      </dgm:spPr>
      <dgm:t>
        <a:bodyPr/>
        <a:lstStyle/>
        <a:p>
          <a:r>
            <a:rPr lang="pl-PL" b="1" dirty="0" err="1" smtClean="0">
              <a:solidFill>
                <a:srgbClr val="C00000"/>
              </a:solidFill>
            </a:rPr>
            <a:t>Threats</a:t>
          </a:r>
          <a:endParaRPr lang="pl-PL" b="1" dirty="0" smtClean="0">
            <a:solidFill>
              <a:srgbClr val="C00000"/>
            </a:solidFill>
          </a:endParaRPr>
        </a:p>
        <a:p>
          <a:r>
            <a:rPr lang="pl-PL" dirty="0" smtClean="0">
              <a:solidFill>
                <a:schemeClr val="tx1"/>
              </a:solidFill>
            </a:rPr>
            <a:t>Zagrożenia w otoczeniu LSR</a:t>
          </a:r>
          <a:endParaRPr lang="pl-PL" dirty="0">
            <a:solidFill>
              <a:schemeClr val="tx1"/>
            </a:solidFill>
          </a:endParaRPr>
        </a:p>
      </dgm:t>
    </dgm:pt>
    <dgm:pt modelId="{2C45118D-194F-43B6-A347-ABC06FD13DA9}" type="parTrans" cxnId="{B09047B4-58E7-4433-A8CE-749445D3DA32}">
      <dgm:prSet/>
      <dgm:spPr/>
      <dgm:t>
        <a:bodyPr/>
        <a:lstStyle/>
        <a:p>
          <a:endParaRPr lang="pl-PL"/>
        </a:p>
      </dgm:t>
    </dgm:pt>
    <dgm:pt modelId="{C44B1907-94AA-4F7F-866A-1B796449C84E}" type="sibTrans" cxnId="{B09047B4-58E7-4433-A8CE-749445D3DA32}">
      <dgm:prSet/>
      <dgm:spPr/>
      <dgm:t>
        <a:bodyPr/>
        <a:lstStyle/>
        <a:p>
          <a:endParaRPr lang="pl-PL"/>
        </a:p>
      </dgm:t>
    </dgm:pt>
    <dgm:pt modelId="{64E4CA0A-4586-430E-9EF9-3A3190068887}" type="pres">
      <dgm:prSet presAssocID="{7B6AA80E-78B4-4B1A-A9BC-3A0209A2A478}" presName="matrix" presStyleCnt="0">
        <dgm:presLayoutVars>
          <dgm:chMax val="1"/>
          <dgm:dir/>
          <dgm:resizeHandles val="exact"/>
        </dgm:presLayoutVars>
      </dgm:prSet>
      <dgm:spPr/>
      <dgm:t>
        <a:bodyPr/>
        <a:lstStyle/>
        <a:p>
          <a:endParaRPr lang="pl-PL"/>
        </a:p>
      </dgm:t>
    </dgm:pt>
    <dgm:pt modelId="{0CFAA76E-5A90-4A49-89F3-BDB757E49917}" type="pres">
      <dgm:prSet presAssocID="{7B6AA80E-78B4-4B1A-A9BC-3A0209A2A478}" presName="axisShape" presStyleLbl="bgShp" presStyleIdx="0" presStyleCnt="1"/>
      <dgm:spPr>
        <a:scene3d>
          <a:camera prst="orthographicFront"/>
          <a:lightRig rig="threePt" dir="t"/>
        </a:scene3d>
        <a:sp3d>
          <a:bevelT/>
          <a:bevelB w="165100" prst="coolSlant"/>
        </a:sp3d>
      </dgm:spPr>
    </dgm:pt>
    <dgm:pt modelId="{B50AC9E4-7030-4985-B57A-C51368EDB4EC}" type="pres">
      <dgm:prSet presAssocID="{7B6AA80E-78B4-4B1A-A9BC-3A0209A2A478}" presName="rect1" presStyleLbl="node1" presStyleIdx="0" presStyleCnt="4">
        <dgm:presLayoutVars>
          <dgm:chMax val="0"/>
          <dgm:chPref val="0"/>
          <dgm:bulletEnabled val="1"/>
        </dgm:presLayoutVars>
      </dgm:prSet>
      <dgm:spPr/>
      <dgm:t>
        <a:bodyPr/>
        <a:lstStyle/>
        <a:p>
          <a:endParaRPr lang="pl-PL"/>
        </a:p>
      </dgm:t>
    </dgm:pt>
    <dgm:pt modelId="{B6F90C3F-8786-4265-8410-927858B7EB2D}" type="pres">
      <dgm:prSet presAssocID="{7B6AA80E-78B4-4B1A-A9BC-3A0209A2A478}" presName="rect2" presStyleLbl="node1" presStyleIdx="1" presStyleCnt="4">
        <dgm:presLayoutVars>
          <dgm:chMax val="0"/>
          <dgm:chPref val="0"/>
          <dgm:bulletEnabled val="1"/>
        </dgm:presLayoutVars>
      </dgm:prSet>
      <dgm:spPr/>
      <dgm:t>
        <a:bodyPr/>
        <a:lstStyle/>
        <a:p>
          <a:endParaRPr lang="pl-PL"/>
        </a:p>
      </dgm:t>
    </dgm:pt>
    <dgm:pt modelId="{9B97670D-D1EC-4BDB-B305-B4AC17223AAA}" type="pres">
      <dgm:prSet presAssocID="{7B6AA80E-78B4-4B1A-A9BC-3A0209A2A478}" presName="rect3" presStyleLbl="node1" presStyleIdx="2" presStyleCnt="4">
        <dgm:presLayoutVars>
          <dgm:chMax val="0"/>
          <dgm:chPref val="0"/>
          <dgm:bulletEnabled val="1"/>
        </dgm:presLayoutVars>
      </dgm:prSet>
      <dgm:spPr/>
      <dgm:t>
        <a:bodyPr/>
        <a:lstStyle/>
        <a:p>
          <a:endParaRPr lang="pl-PL"/>
        </a:p>
      </dgm:t>
    </dgm:pt>
    <dgm:pt modelId="{76D73F54-63EA-4D2B-9AAF-0AE2C6AFED49}" type="pres">
      <dgm:prSet presAssocID="{7B6AA80E-78B4-4B1A-A9BC-3A0209A2A478}" presName="rect4" presStyleLbl="node1" presStyleIdx="3" presStyleCnt="4">
        <dgm:presLayoutVars>
          <dgm:chMax val="0"/>
          <dgm:chPref val="0"/>
          <dgm:bulletEnabled val="1"/>
        </dgm:presLayoutVars>
      </dgm:prSet>
      <dgm:spPr/>
      <dgm:t>
        <a:bodyPr/>
        <a:lstStyle/>
        <a:p>
          <a:endParaRPr lang="pl-PL"/>
        </a:p>
      </dgm:t>
    </dgm:pt>
  </dgm:ptLst>
  <dgm:cxnLst>
    <dgm:cxn modelId="{890B89E2-4DB7-4E07-89FE-22486B0203B0}" type="presOf" srcId="{93041273-049B-48E6-9259-5B101DF6C372}" destId="{9B97670D-D1EC-4BDB-B305-B4AC17223AAA}" srcOrd="0" destOrd="0" presId="urn:microsoft.com/office/officeart/2005/8/layout/matrix2"/>
    <dgm:cxn modelId="{A80A7FA2-0241-4182-9503-D9E2E2D3D37D}" srcId="{7B6AA80E-78B4-4B1A-A9BC-3A0209A2A478}" destId="{93041273-049B-48E6-9259-5B101DF6C372}" srcOrd="2" destOrd="0" parTransId="{311468F4-DDBD-494B-B210-B3B64BBC89F7}" sibTransId="{75A25E37-8F4B-48E2-86A6-32658765D57B}"/>
    <dgm:cxn modelId="{40BBA236-444A-4E04-BE3F-F0840AACBD87}" type="presOf" srcId="{AAA6219D-45E5-4ABD-A170-DB389BAF9606}" destId="{B50AC9E4-7030-4985-B57A-C51368EDB4EC}" srcOrd="0" destOrd="0" presId="urn:microsoft.com/office/officeart/2005/8/layout/matrix2"/>
    <dgm:cxn modelId="{A45701D7-6F8A-4060-8A04-B2C509B5F342}" type="presOf" srcId="{4F4AF42D-CCFC-4203-B989-729155106FB1}" destId="{B6F90C3F-8786-4265-8410-927858B7EB2D}" srcOrd="0" destOrd="0" presId="urn:microsoft.com/office/officeart/2005/8/layout/matrix2"/>
    <dgm:cxn modelId="{0B47E950-5EEE-469F-9628-646FB95AFADE}" srcId="{7B6AA80E-78B4-4B1A-A9BC-3A0209A2A478}" destId="{4F4AF42D-CCFC-4203-B989-729155106FB1}" srcOrd="1" destOrd="0" parTransId="{4317C909-5ADC-4F79-8462-798EA29D2D5F}" sibTransId="{006F890A-369F-49B6-9CB7-449C4F6483F9}"/>
    <dgm:cxn modelId="{B09047B4-58E7-4433-A8CE-749445D3DA32}" srcId="{7B6AA80E-78B4-4B1A-A9BC-3A0209A2A478}" destId="{810A4CCD-17DE-41B2-A8B4-EFF7E436C755}" srcOrd="3" destOrd="0" parTransId="{2C45118D-194F-43B6-A347-ABC06FD13DA9}" sibTransId="{C44B1907-94AA-4F7F-866A-1B796449C84E}"/>
    <dgm:cxn modelId="{45A46EF8-6820-489B-BEEA-F5377EE80A25}" type="presOf" srcId="{810A4CCD-17DE-41B2-A8B4-EFF7E436C755}" destId="{76D73F54-63EA-4D2B-9AAF-0AE2C6AFED49}" srcOrd="0" destOrd="0" presId="urn:microsoft.com/office/officeart/2005/8/layout/matrix2"/>
    <dgm:cxn modelId="{29F815B4-8CC2-4225-9282-F45141E62206}" type="presOf" srcId="{7B6AA80E-78B4-4B1A-A9BC-3A0209A2A478}" destId="{64E4CA0A-4586-430E-9EF9-3A3190068887}" srcOrd="0" destOrd="0" presId="urn:microsoft.com/office/officeart/2005/8/layout/matrix2"/>
    <dgm:cxn modelId="{C2D527D3-9A3B-4E7C-B198-C707C0974427}" srcId="{7B6AA80E-78B4-4B1A-A9BC-3A0209A2A478}" destId="{AAA6219D-45E5-4ABD-A170-DB389BAF9606}" srcOrd="0" destOrd="0" parTransId="{17E0F6AC-DC63-4283-A5BC-F8995E172878}" sibTransId="{F87FBD2D-2921-4669-A494-8C3C2B7AE83C}"/>
    <dgm:cxn modelId="{E38B392F-E755-47C7-A915-9B6431E816C0}" type="presParOf" srcId="{64E4CA0A-4586-430E-9EF9-3A3190068887}" destId="{0CFAA76E-5A90-4A49-89F3-BDB757E49917}" srcOrd="0" destOrd="0" presId="urn:microsoft.com/office/officeart/2005/8/layout/matrix2"/>
    <dgm:cxn modelId="{F22F1F9C-79B4-429D-AD1B-28823C0EBF14}" type="presParOf" srcId="{64E4CA0A-4586-430E-9EF9-3A3190068887}" destId="{B50AC9E4-7030-4985-B57A-C51368EDB4EC}" srcOrd="1" destOrd="0" presId="urn:microsoft.com/office/officeart/2005/8/layout/matrix2"/>
    <dgm:cxn modelId="{30F26BF4-F65D-4ECE-B011-4097CF8FF3F4}" type="presParOf" srcId="{64E4CA0A-4586-430E-9EF9-3A3190068887}" destId="{B6F90C3F-8786-4265-8410-927858B7EB2D}" srcOrd="2" destOrd="0" presId="urn:microsoft.com/office/officeart/2005/8/layout/matrix2"/>
    <dgm:cxn modelId="{842B4CFA-F70C-48A8-8A7C-39EAB39116A0}" type="presParOf" srcId="{64E4CA0A-4586-430E-9EF9-3A3190068887}" destId="{9B97670D-D1EC-4BDB-B305-B4AC17223AAA}" srcOrd="3" destOrd="0" presId="urn:microsoft.com/office/officeart/2005/8/layout/matrix2"/>
    <dgm:cxn modelId="{C08336ED-86F3-4B0A-880B-1FC3EE0D27BD}" type="presParOf" srcId="{64E4CA0A-4586-430E-9EF9-3A3190068887}" destId="{76D73F54-63EA-4D2B-9AAF-0AE2C6AFED49}" srcOrd="4" destOrd="0" presId="urn:microsoft.com/office/officeart/2005/8/layout/matrix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2A05B1B-C8A1-4A12-B97B-D3E326CDB9A4}" type="doc">
      <dgm:prSet loTypeId="urn:microsoft.com/office/officeart/2005/8/layout/hProcess3" loCatId="process" qsTypeId="urn:microsoft.com/office/officeart/2005/8/quickstyle/simple1" qsCatId="simple" csTypeId="urn:microsoft.com/office/officeart/2005/8/colors/accent1_2" csCatId="accent1" phldr="1"/>
      <dgm:spPr/>
    </dgm:pt>
    <dgm:pt modelId="{AE115936-DDE6-4CF7-8E1A-1164A6CFE40B}">
      <dgm:prSet phldrT="[Tekst]" custT="1"/>
      <dgm:spPr/>
      <dgm:t>
        <a:bodyPr/>
        <a:lstStyle/>
        <a:p>
          <a:r>
            <a:rPr lang="pl-PL" sz="2800" b="1" dirty="0" smtClean="0">
              <a:solidFill>
                <a:schemeClr val="bg1"/>
              </a:solidFill>
            </a:rPr>
            <a:t>Diagnoza</a:t>
          </a:r>
          <a:endParaRPr lang="pl-PL" sz="2800" b="1" dirty="0">
            <a:solidFill>
              <a:schemeClr val="bg1"/>
            </a:solidFill>
          </a:endParaRPr>
        </a:p>
      </dgm:t>
    </dgm:pt>
    <dgm:pt modelId="{C4D0F878-B594-4B42-8634-CE1BFDEDA767}" type="parTrans" cxnId="{FD816A04-E9DD-4CEF-96C2-EA172EC91ACD}">
      <dgm:prSet/>
      <dgm:spPr/>
      <dgm:t>
        <a:bodyPr/>
        <a:lstStyle/>
        <a:p>
          <a:endParaRPr lang="pl-PL"/>
        </a:p>
      </dgm:t>
    </dgm:pt>
    <dgm:pt modelId="{A29862E0-4BF0-4A80-A59C-9CF2108F828B}" type="sibTrans" cxnId="{FD816A04-E9DD-4CEF-96C2-EA172EC91ACD}">
      <dgm:prSet/>
      <dgm:spPr/>
      <dgm:t>
        <a:bodyPr/>
        <a:lstStyle/>
        <a:p>
          <a:endParaRPr lang="pl-PL"/>
        </a:p>
      </dgm:t>
    </dgm:pt>
    <dgm:pt modelId="{6B2FEFD2-FF10-465E-BB66-23A7CE5308D7}" type="pres">
      <dgm:prSet presAssocID="{02A05B1B-C8A1-4A12-B97B-D3E326CDB9A4}" presName="Name0" presStyleCnt="0">
        <dgm:presLayoutVars>
          <dgm:dir/>
          <dgm:animLvl val="lvl"/>
          <dgm:resizeHandles val="exact"/>
        </dgm:presLayoutVars>
      </dgm:prSet>
      <dgm:spPr/>
    </dgm:pt>
    <dgm:pt modelId="{35FA6D01-563D-418A-B721-8F2EEEF61A53}" type="pres">
      <dgm:prSet presAssocID="{02A05B1B-C8A1-4A12-B97B-D3E326CDB9A4}" presName="dummy" presStyleCnt="0"/>
      <dgm:spPr/>
    </dgm:pt>
    <dgm:pt modelId="{4F106FD9-53D5-4709-A72C-9C62A418F92B}" type="pres">
      <dgm:prSet presAssocID="{02A05B1B-C8A1-4A12-B97B-D3E326CDB9A4}" presName="linH" presStyleCnt="0"/>
      <dgm:spPr/>
    </dgm:pt>
    <dgm:pt modelId="{E234CED8-EF8D-4B75-8C9D-7E811218B299}" type="pres">
      <dgm:prSet presAssocID="{02A05B1B-C8A1-4A12-B97B-D3E326CDB9A4}" presName="padding1" presStyleCnt="0"/>
      <dgm:spPr/>
    </dgm:pt>
    <dgm:pt modelId="{EEEC4E92-D3F5-4872-A32E-EB0D5CB1069C}" type="pres">
      <dgm:prSet presAssocID="{AE115936-DDE6-4CF7-8E1A-1164A6CFE40B}" presName="linV" presStyleCnt="0"/>
      <dgm:spPr/>
    </dgm:pt>
    <dgm:pt modelId="{AB6C142C-34E3-4732-A8E0-4CA26B0C5D69}" type="pres">
      <dgm:prSet presAssocID="{AE115936-DDE6-4CF7-8E1A-1164A6CFE40B}" presName="spVertical1" presStyleCnt="0"/>
      <dgm:spPr/>
    </dgm:pt>
    <dgm:pt modelId="{3F6F141A-3BF5-4DFB-9603-9218BD4ED6CF}" type="pres">
      <dgm:prSet presAssocID="{AE115936-DDE6-4CF7-8E1A-1164A6CFE40B}" presName="parTx" presStyleLbl="revTx" presStyleIdx="0" presStyleCnt="1">
        <dgm:presLayoutVars>
          <dgm:chMax val="0"/>
          <dgm:chPref val="0"/>
          <dgm:bulletEnabled val="1"/>
        </dgm:presLayoutVars>
      </dgm:prSet>
      <dgm:spPr/>
      <dgm:t>
        <a:bodyPr/>
        <a:lstStyle/>
        <a:p>
          <a:endParaRPr lang="pl-PL"/>
        </a:p>
      </dgm:t>
    </dgm:pt>
    <dgm:pt modelId="{3F19078A-96BF-4850-8347-8637F0BBCECA}" type="pres">
      <dgm:prSet presAssocID="{AE115936-DDE6-4CF7-8E1A-1164A6CFE40B}" presName="spVertical2" presStyleCnt="0"/>
      <dgm:spPr/>
    </dgm:pt>
    <dgm:pt modelId="{8589CDC4-B0C3-40E3-9815-C3456E2EE707}" type="pres">
      <dgm:prSet presAssocID="{AE115936-DDE6-4CF7-8E1A-1164A6CFE40B}" presName="spVertical3" presStyleCnt="0"/>
      <dgm:spPr/>
    </dgm:pt>
    <dgm:pt modelId="{E5DA9E48-1DDB-4618-AB7E-80151AACB97B}" type="pres">
      <dgm:prSet presAssocID="{02A05B1B-C8A1-4A12-B97B-D3E326CDB9A4}" presName="padding2" presStyleCnt="0"/>
      <dgm:spPr/>
    </dgm:pt>
    <dgm:pt modelId="{84A1D572-9637-44BD-A2E1-3A05AFE9CEDD}" type="pres">
      <dgm:prSet presAssocID="{02A05B1B-C8A1-4A12-B97B-D3E326CDB9A4}" presName="negArrow" presStyleCnt="0"/>
      <dgm:spPr/>
    </dgm:pt>
    <dgm:pt modelId="{47F6BA7E-8B0B-4C25-A684-54DA761BFEFA}" type="pres">
      <dgm:prSet presAssocID="{02A05B1B-C8A1-4A12-B97B-D3E326CDB9A4}" presName="backgroundArrow" presStyleLbl="node1" presStyleIdx="0" presStyleCnt="1"/>
      <dgm:spPr/>
    </dgm:pt>
  </dgm:ptLst>
  <dgm:cxnLst>
    <dgm:cxn modelId="{0444B7B5-3BB5-4B23-A2DC-BFC340C61A22}" type="presOf" srcId="{02A05B1B-C8A1-4A12-B97B-D3E326CDB9A4}" destId="{6B2FEFD2-FF10-465E-BB66-23A7CE5308D7}" srcOrd="0" destOrd="0" presId="urn:microsoft.com/office/officeart/2005/8/layout/hProcess3"/>
    <dgm:cxn modelId="{65098197-6D8B-4D68-AD93-1B34B85A06FC}" type="presOf" srcId="{AE115936-DDE6-4CF7-8E1A-1164A6CFE40B}" destId="{3F6F141A-3BF5-4DFB-9603-9218BD4ED6CF}" srcOrd="0" destOrd="0" presId="urn:microsoft.com/office/officeart/2005/8/layout/hProcess3"/>
    <dgm:cxn modelId="{FD816A04-E9DD-4CEF-96C2-EA172EC91ACD}" srcId="{02A05B1B-C8A1-4A12-B97B-D3E326CDB9A4}" destId="{AE115936-DDE6-4CF7-8E1A-1164A6CFE40B}" srcOrd="0" destOrd="0" parTransId="{C4D0F878-B594-4B42-8634-CE1BFDEDA767}" sibTransId="{A29862E0-4BF0-4A80-A59C-9CF2108F828B}"/>
    <dgm:cxn modelId="{8C1B303D-8877-4060-BAA0-7B01B630653E}" type="presParOf" srcId="{6B2FEFD2-FF10-465E-BB66-23A7CE5308D7}" destId="{35FA6D01-563D-418A-B721-8F2EEEF61A53}" srcOrd="0" destOrd="0" presId="urn:microsoft.com/office/officeart/2005/8/layout/hProcess3"/>
    <dgm:cxn modelId="{23867A73-95B9-40E6-957D-E82FFBE250A7}" type="presParOf" srcId="{6B2FEFD2-FF10-465E-BB66-23A7CE5308D7}" destId="{4F106FD9-53D5-4709-A72C-9C62A418F92B}" srcOrd="1" destOrd="0" presId="urn:microsoft.com/office/officeart/2005/8/layout/hProcess3"/>
    <dgm:cxn modelId="{164D48D7-264A-4C4D-A49B-5D6ACFCF78BE}" type="presParOf" srcId="{4F106FD9-53D5-4709-A72C-9C62A418F92B}" destId="{E234CED8-EF8D-4B75-8C9D-7E811218B299}" srcOrd="0" destOrd="0" presId="urn:microsoft.com/office/officeart/2005/8/layout/hProcess3"/>
    <dgm:cxn modelId="{6DED5401-BC08-4E93-9FBA-75E7C39A3129}" type="presParOf" srcId="{4F106FD9-53D5-4709-A72C-9C62A418F92B}" destId="{EEEC4E92-D3F5-4872-A32E-EB0D5CB1069C}" srcOrd="1" destOrd="0" presId="urn:microsoft.com/office/officeart/2005/8/layout/hProcess3"/>
    <dgm:cxn modelId="{5A287A28-D453-44A4-95B0-3CA1B170E422}" type="presParOf" srcId="{EEEC4E92-D3F5-4872-A32E-EB0D5CB1069C}" destId="{AB6C142C-34E3-4732-A8E0-4CA26B0C5D69}" srcOrd="0" destOrd="0" presId="urn:microsoft.com/office/officeart/2005/8/layout/hProcess3"/>
    <dgm:cxn modelId="{A7F8A7CF-1C42-4302-920F-A167E57E9CBD}" type="presParOf" srcId="{EEEC4E92-D3F5-4872-A32E-EB0D5CB1069C}" destId="{3F6F141A-3BF5-4DFB-9603-9218BD4ED6CF}" srcOrd="1" destOrd="0" presId="urn:microsoft.com/office/officeart/2005/8/layout/hProcess3"/>
    <dgm:cxn modelId="{7EE269D2-B2E7-4AF0-9444-603810B98DFF}" type="presParOf" srcId="{EEEC4E92-D3F5-4872-A32E-EB0D5CB1069C}" destId="{3F19078A-96BF-4850-8347-8637F0BBCECA}" srcOrd="2" destOrd="0" presId="urn:microsoft.com/office/officeart/2005/8/layout/hProcess3"/>
    <dgm:cxn modelId="{264B4D16-FBD8-4856-884B-33B611340B3F}" type="presParOf" srcId="{EEEC4E92-D3F5-4872-A32E-EB0D5CB1069C}" destId="{8589CDC4-B0C3-40E3-9815-C3456E2EE707}" srcOrd="3" destOrd="0" presId="urn:microsoft.com/office/officeart/2005/8/layout/hProcess3"/>
    <dgm:cxn modelId="{0EBC7F26-7625-4EF0-9CDF-AD291CEA9FCD}" type="presParOf" srcId="{4F106FD9-53D5-4709-A72C-9C62A418F92B}" destId="{E5DA9E48-1DDB-4618-AB7E-80151AACB97B}" srcOrd="2" destOrd="0" presId="urn:microsoft.com/office/officeart/2005/8/layout/hProcess3"/>
    <dgm:cxn modelId="{36C6A6B9-5075-4EB1-B0B9-547F527C83F4}" type="presParOf" srcId="{4F106FD9-53D5-4709-A72C-9C62A418F92B}" destId="{84A1D572-9637-44BD-A2E1-3A05AFE9CEDD}" srcOrd="3" destOrd="0" presId="urn:microsoft.com/office/officeart/2005/8/layout/hProcess3"/>
    <dgm:cxn modelId="{42B62A3B-02EF-4D52-B154-C481D10B21B0}" type="presParOf" srcId="{4F106FD9-53D5-4709-A72C-9C62A418F92B}" destId="{47F6BA7E-8B0B-4C25-A684-54DA761BFEFA}" srcOrd="4" destOrd="0" presId="urn:microsoft.com/office/officeart/2005/8/layout/hProcess3"/>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2A05B1B-C8A1-4A12-B97B-D3E326CDB9A4}" type="doc">
      <dgm:prSet loTypeId="urn:microsoft.com/office/officeart/2005/8/layout/hProcess3" loCatId="process" qsTypeId="urn:microsoft.com/office/officeart/2005/8/quickstyle/simple1" qsCatId="simple" csTypeId="urn:microsoft.com/office/officeart/2005/8/colors/accent1_2" csCatId="accent1" phldr="1"/>
      <dgm:spPr/>
    </dgm:pt>
    <dgm:pt modelId="{AE115936-DDE6-4CF7-8E1A-1164A6CFE40B}">
      <dgm:prSet phldrT="[Tekst]" custT="1"/>
      <dgm:spPr/>
      <dgm:t>
        <a:bodyPr/>
        <a:lstStyle/>
        <a:p>
          <a:r>
            <a:rPr lang="pl-PL" sz="2800" b="1" dirty="0" smtClean="0">
              <a:solidFill>
                <a:schemeClr val="bg1"/>
              </a:solidFill>
            </a:rPr>
            <a:t>Prognoza</a:t>
          </a:r>
          <a:endParaRPr lang="pl-PL" sz="2800" b="1" dirty="0">
            <a:solidFill>
              <a:schemeClr val="bg1"/>
            </a:solidFill>
          </a:endParaRPr>
        </a:p>
      </dgm:t>
    </dgm:pt>
    <dgm:pt modelId="{C4D0F878-B594-4B42-8634-CE1BFDEDA767}" type="parTrans" cxnId="{FD816A04-E9DD-4CEF-96C2-EA172EC91ACD}">
      <dgm:prSet/>
      <dgm:spPr/>
      <dgm:t>
        <a:bodyPr/>
        <a:lstStyle/>
        <a:p>
          <a:endParaRPr lang="pl-PL"/>
        </a:p>
      </dgm:t>
    </dgm:pt>
    <dgm:pt modelId="{A29862E0-4BF0-4A80-A59C-9CF2108F828B}" type="sibTrans" cxnId="{FD816A04-E9DD-4CEF-96C2-EA172EC91ACD}">
      <dgm:prSet/>
      <dgm:spPr/>
      <dgm:t>
        <a:bodyPr/>
        <a:lstStyle/>
        <a:p>
          <a:endParaRPr lang="pl-PL"/>
        </a:p>
      </dgm:t>
    </dgm:pt>
    <dgm:pt modelId="{6B2FEFD2-FF10-465E-BB66-23A7CE5308D7}" type="pres">
      <dgm:prSet presAssocID="{02A05B1B-C8A1-4A12-B97B-D3E326CDB9A4}" presName="Name0" presStyleCnt="0">
        <dgm:presLayoutVars>
          <dgm:dir/>
          <dgm:animLvl val="lvl"/>
          <dgm:resizeHandles val="exact"/>
        </dgm:presLayoutVars>
      </dgm:prSet>
      <dgm:spPr/>
    </dgm:pt>
    <dgm:pt modelId="{35FA6D01-563D-418A-B721-8F2EEEF61A53}" type="pres">
      <dgm:prSet presAssocID="{02A05B1B-C8A1-4A12-B97B-D3E326CDB9A4}" presName="dummy" presStyleCnt="0"/>
      <dgm:spPr/>
    </dgm:pt>
    <dgm:pt modelId="{4F106FD9-53D5-4709-A72C-9C62A418F92B}" type="pres">
      <dgm:prSet presAssocID="{02A05B1B-C8A1-4A12-B97B-D3E326CDB9A4}" presName="linH" presStyleCnt="0"/>
      <dgm:spPr/>
    </dgm:pt>
    <dgm:pt modelId="{E234CED8-EF8D-4B75-8C9D-7E811218B299}" type="pres">
      <dgm:prSet presAssocID="{02A05B1B-C8A1-4A12-B97B-D3E326CDB9A4}" presName="padding1" presStyleCnt="0"/>
      <dgm:spPr/>
    </dgm:pt>
    <dgm:pt modelId="{EEEC4E92-D3F5-4872-A32E-EB0D5CB1069C}" type="pres">
      <dgm:prSet presAssocID="{AE115936-DDE6-4CF7-8E1A-1164A6CFE40B}" presName="linV" presStyleCnt="0"/>
      <dgm:spPr/>
    </dgm:pt>
    <dgm:pt modelId="{AB6C142C-34E3-4732-A8E0-4CA26B0C5D69}" type="pres">
      <dgm:prSet presAssocID="{AE115936-DDE6-4CF7-8E1A-1164A6CFE40B}" presName="spVertical1" presStyleCnt="0"/>
      <dgm:spPr/>
    </dgm:pt>
    <dgm:pt modelId="{3F6F141A-3BF5-4DFB-9603-9218BD4ED6CF}" type="pres">
      <dgm:prSet presAssocID="{AE115936-DDE6-4CF7-8E1A-1164A6CFE40B}" presName="parTx" presStyleLbl="revTx" presStyleIdx="0" presStyleCnt="1">
        <dgm:presLayoutVars>
          <dgm:chMax val="0"/>
          <dgm:chPref val="0"/>
          <dgm:bulletEnabled val="1"/>
        </dgm:presLayoutVars>
      </dgm:prSet>
      <dgm:spPr/>
      <dgm:t>
        <a:bodyPr/>
        <a:lstStyle/>
        <a:p>
          <a:endParaRPr lang="pl-PL"/>
        </a:p>
      </dgm:t>
    </dgm:pt>
    <dgm:pt modelId="{3F19078A-96BF-4850-8347-8637F0BBCECA}" type="pres">
      <dgm:prSet presAssocID="{AE115936-DDE6-4CF7-8E1A-1164A6CFE40B}" presName="spVertical2" presStyleCnt="0"/>
      <dgm:spPr/>
    </dgm:pt>
    <dgm:pt modelId="{8589CDC4-B0C3-40E3-9815-C3456E2EE707}" type="pres">
      <dgm:prSet presAssocID="{AE115936-DDE6-4CF7-8E1A-1164A6CFE40B}" presName="spVertical3" presStyleCnt="0"/>
      <dgm:spPr/>
    </dgm:pt>
    <dgm:pt modelId="{E5DA9E48-1DDB-4618-AB7E-80151AACB97B}" type="pres">
      <dgm:prSet presAssocID="{02A05B1B-C8A1-4A12-B97B-D3E326CDB9A4}" presName="padding2" presStyleCnt="0"/>
      <dgm:spPr/>
    </dgm:pt>
    <dgm:pt modelId="{84A1D572-9637-44BD-A2E1-3A05AFE9CEDD}" type="pres">
      <dgm:prSet presAssocID="{02A05B1B-C8A1-4A12-B97B-D3E326CDB9A4}" presName="negArrow" presStyleCnt="0"/>
      <dgm:spPr/>
    </dgm:pt>
    <dgm:pt modelId="{47F6BA7E-8B0B-4C25-A684-54DA761BFEFA}" type="pres">
      <dgm:prSet presAssocID="{02A05B1B-C8A1-4A12-B97B-D3E326CDB9A4}" presName="backgroundArrow" presStyleLbl="node1" presStyleIdx="0" presStyleCnt="1"/>
      <dgm:spPr/>
    </dgm:pt>
  </dgm:ptLst>
  <dgm:cxnLst>
    <dgm:cxn modelId="{24BD65A8-EC64-466B-B574-A9020D467528}" type="presOf" srcId="{02A05B1B-C8A1-4A12-B97B-D3E326CDB9A4}" destId="{6B2FEFD2-FF10-465E-BB66-23A7CE5308D7}" srcOrd="0" destOrd="0" presId="urn:microsoft.com/office/officeart/2005/8/layout/hProcess3"/>
    <dgm:cxn modelId="{FD816A04-E9DD-4CEF-96C2-EA172EC91ACD}" srcId="{02A05B1B-C8A1-4A12-B97B-D3E326CDB9A4}" destId="{AE115936-DDE6-4CF7-8E1A-1164A6CFE40B}" srcOrd="0" destOrd="0" parTransId="{C4D0F878-B594-4B42-8634-CE1BFDEDA767}" sibTransId="{A29862E0-4BF0-4A80-A59C-9CF2108F828B}"/>
    <dgm:cxn modelId="{4F299AC2-660D-4DE7-8F24-5DEA5A46B72B}" type="presOf" srcId="{AE115936-DDE6-4CF7-8E1A-1164A6CFE40B}" destId="{3F6F141A-3BF5-4DFB-9603-9218BD4ED6CF}" srcOrd="0" destOrd="0" presId="urn:microsoft.com/office/officeart/2005/8/layout/hProcess3"/>
    <dgm:cxn modelId="{5EEF3416-5A04-4397-BFB1-778131051D2B}" type="presParOf" srcId="{6B2FEFD2-FF10-465E-BB66-23A7CE5308D7}" destId="{35FA6D01-563D-418A-B721-8F2EEEF61A53}" srcOrd="0" destOrd="0" presId="urn:microsoft.com/office/officeart/2005/8/layout/hProcess3"/>
    <dgm:cxn modelId="{E94730E9-1DB3-41AF-A563-DC6633ACF634}" type="presParOf" srcId="{6B2FEFD2-FF10-465E-BB66-23A7CE5308D7}" destId="{4F106FD9-53D5-4709-A72C-9C62A418F92B}" srcOrd="1" destOrd="0" presId="urn:microsoft.com/office/officeart/2005/8/layout/hProcess3"/>
    <dgm:cxn modelId="{6582E399-B36B-4302-B22C-7A1FDA48A639}" type="presParOf" srcId="{4F106FD9-53D5-4709-A72C-9C62A418F92B}" destId="{E234CED8-EF8D-4B75-8C9D-7E811218B299}" srcOrd="0" destOrd="0" presId="urn:microsoft.com/office/officeart/2005/8/layout/hProcess3"/>
    <dgm:cxn modelId="{5D8CBE23-D848-4C53-80EC-143F5053E385}" type="presParOf" srcId="{4F106FD9-53D5-4709-A72C-9C62A418F92B}" destId="{EEEC4E92-D3F5-4872-A32E-EB0D5CB1069C}" srcOrd="1" destOrd="0" presId="urn:microsoft.com/office/officeart/2005/8/layout/hProcess3"/>
    <dgm:cxn modelId="{2AC2A2C4-15C4-466A-B9A4-0B138BE5D3CC}" type="presParOf" srcId="{EEEC4E92-D3F5-4872-A32E-EB0D5CB1069C}" destId="{AB6C142C-34E3-4732-A8E0-4CA26B0C5D69}" srcOrd="0" destOrd="0" presId="urn:microsoft.com/office/officeart/2005/8/layout/hProcess3"/>
    <dgm:cxn modelId="{E1CFB24A-5459-4388-AC25-26F0283BB6EB}" type="presParOf" srcId="{EEEC4E92-D3F5-4872-A32E-EB0D5CB1069C}" destId="{3F6F141A-3BF5-4DFB-9603-9218BD4ED6CF}" srcOrd="1" destOrd="0" presId="urn:microsoft.com/office/officeart/2005/8/layout/hProcess3"/>
    <dgm:cxn modelId="{50E84144-09F5-45D8-9FB4-F44822147AB1}" type="presParOf" srcId="{EEEC4E92-D3F5-4872-A32E-EB0D5CB1069C}" destId="{3F19078A-96BF-4850-8347-8637F0BBCECA}" srcOrd="2" destOrd="0" presId="urn:microsoft.com/office/officeart/2005/8/layout/hProcess3"/>
    <dgm:cxn modelId="{747CEDF1-635A-4462-923A-67FADF1C98E4}" type="presParOf" srcId="{EEEC4E92-D3F5-4872-A32E-EB0D5CB1069C}" destId="{8589CDC4-B0C3-40E3-9815-C3456E2EE707}" srcOrd="3" destOrd="0" presId="urn:microsoft.com/office/officeart/2005/8/layout/hProcess3"/>
    <dgm:cxn modelId="{486FB431-1749-467B-8E4A-402EED4B3416}" type="presParOf" srcId="{4F106FD9-53D5-4709-A72C-9C62A418F92B}" destId="{E5DA9E48-1DDB-4618-AB7E-80151AACB97B}" srcOrd="2" destOrd="0" presId="urn:microsoft.com/office/officeart/2005/8/layout/hProcess3"/>
    <dgm:cxn modelId="{2C589BC7-2D35-4046-9B43-45A0CCD05E54}" type="presParOf" srcId="{4F106FD9-53D5-4709-A72C-9C62A418F92B}" destId="{84A1D572-9637-44BD-A2E1-3A05AFE9CEDD}" srcOrd="3" destOrd="0" presId="urn:microsoft.com/office/officeart/2005/8/layout/hProcess3"/>
    <dgm:cxn modelId="{D700F122-AEE5-4A9D-A432-654D20386CE1}" type="presParOf" srcId="{4F106FD9-53D5-4709-A72C-9C62A418F92B}" destId="{47F6BA7E-8B0B-4C25-A684-54DA761BFEFA}" srcOrd="4" destOrd="0" presId="urn:microsoft.com/office/officeart/2005/8/layout/hProcess3"/>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30B7CB6-D7BB-4300-A1B8-A23CF5FB81FE}" type="doc">
      <dgm:prSet loTypeId="urn:microsoft.com/office/officeart/2005/8/layout/matrix2" loCatId="matrix" qsTypeId="urn:microsoft.com/office/officeart/2005/8/quickstyle/3d2" qsCatId="3D" csTypeId="urn:microsoft.com/office/officeart/2005/8/colors/accent1_2" csCatId="accent1" phldr="1"/>
      <dgm:spPr/>
      <dgm:t>
        <a:bodyPr/>
        <a:lstStyle/>
        <a:p>
          <a:endParaRPr lang="pl-PL"/>
        </a:p>
      </dgm:t>
    </dgm:pt>
    <dgm:pt modelId="{FC3D0C16-52A0-4CCF-A484-DE4135CB78EC}">
      <dgm:prSet phldrT="[Tekst]"/>
      <dgm:spPr/>
      <dgm:t>
        <a:bodyPr/>
        <a:lstStyle/>
        <a:p>
          <a:r>
            <a:rPr lang="pl-PL" dirty="0" smtClean="0"/>
            <a:t>S</a:t>
          </a:r>
          <a:endParaRPr lang="pl-PL" dirty="0"/>
        </a:p>
      </dgm:t>
    </dgm:pt>
    <dgm:pt modelId="{77C06B46-5EC9-4D5B-A4A5-4D580DACEBE2}" type="parTrans" cxnId="{811326E0-5950-4A02-A209-03720CC1F953}">
      <dgm:prSet/>
      <dgm:spPr/>
      <dgm:t>
        <a:bodyPr/>
        <a:lstStyle/>
        <a:p>
          <a:endParaRPr lang="pl-PL"/>
        </a:p>
      </dgm:t>
    </dgm:pt>
    <dgm:pt modelId="{D5948D5B-5C54-4E2D-B203-990D6CD5B367}" type="sibTrans" cxnId="{811326E0-5950-4A02-A209-03720CC1F953}">
      <dgm:prSet/>
      <dgm:spPr/>
      <dgm:t>
        <a:bodyPr/>
        <a:lstStyle/>
        <a:p>
          <a:endParaRPr lang="pl-PL"/>
        </a:p>
      </dgm:t>
    </dgm:pt>
    <dgm:pt modelId="{8486F4D1-FE60-4DCC-89D2-98E82F59DA16}">
      <dgm:prSet phldrT="[Tekst]"/>
      <dgm:spPr/>
      <dgm:t>
        <a:bodyPr/>
        <a:lstStyle/>
        <a:p>
          <a:r>
            <a:rPr lang="pl-PL" dirty="0" smtClean="0"/>
            <a:t>W</a:t>
          </a:r>
          <a:endParaRPr lang="pl-PL" dirty="0"/>
        </a:p>
      </dgm:t>
    </dgm:pt>
    <dgm:pt modelId="{E1E1699A-4C7F-4C0B-B8B9-365C734E7062}" type="parTrans" cxnId="{A7317AAF-72E7-43CB-9D0E-B2A5378999F2}">
      <dgm:prSet/>
      <dgm:spPr/>
      <dgm:t>
        <a:bodyPr/>
        <a:lstStyle/>
        <a:p>
          <a:endParaRPr lang="pl-PL"/>
        </a:p>
      </dgm:t>
    </dgm:pt>
    <dgm:pt modelId="{38EA34C6-673D-4874-A5EC-AE2F37766EB3}" type="sibTrans" cxnId="{A7317AAF-72E7-43CB-9D0E-B2A5378999F2}">
      <dgm:prSet/>
      <dgm:spPr/>
      <dgm:t>
        <a:bodyPr/>
        <a:lstStyle/>
        <a:p>
          <a:endParaRPr lang="pl-PL"/>
        </a:p>
      </dgm:t>
    </dgm:pt>
    <dgm:pt modelId="{CD85B1E5-6C30-4F7C-A5C9-C0B17EAF818B}">
      <dgm:prSet phldrT="[Tekst]"/>
      <dgm:spPr/>
      <dgm:t>
        <a:bodyPr/>
        <a:lstStyle/>
        <a:p>
          <a:r>
            <a:rPr lang="pl-PL" dirty="0" smtClean="0"/>
            <a:t>O</a:t>
          </a:r>
          <a:endParaRPr lang="pl-PL" dirty="0"/>
        </a:p>
      </dgm:t>
    </dgm:pt>
    <dgm:pt modelId="{708D074C-B4C1-4064-9255-4BF01F0A3824}" type="parTrans" cxnId="{CF89AE1B-EBD7-470C-BE55-1A5A717C4538}">
      <dgm:prSet/>
      <dgm:spPr/>
      <dgm:t>
        <a:bodyPr/>
        <a:lstStyle/>
        <a:p>
          <a:endParaRPr lang="pl-PL"/>
        </a:p>
      </dgm:t>
    </dgm:pt>
    <dgm:pt modelId="{34999817-A5B0-42A8-9C55-4253AF92A1FC}" type="sibTrans" cxnId="{CF89AE1B-EBD7-470C-BE55-1A5A717C4538}">
      <dgm:prSet/>
      <dgm:spPr/>
      <dgm:t>
        <a:bodyPr/>
        <a:lstStyle/>
        <a:p>
          <a:endParaRPr lang="pl-PL"/>
        </a:p>
      </dgm:t>
    </dgm:pt>
    <dgm:pt modelId="{C4FCEFD7-54C5-45E7-BE88-8D081BAE91DA}">
      <dgm:prSet phldrT="[Tekst]"/>
      <dgm:spPr/>
      <dgm:t>
        <a:bodyPr/>
        <a:lstStyle/>
        <a:p>
          <a:r>
            <a:rPr lang="pl-PL" dirty="0" smtClean="0"/>
            <a:t>T</a:t>
          </a:r>
          <a:endParaRPr lang="pl-PL" dirty="0"/>
        </a:p>
      </dgm:t>
    </dgm:pt>
    <dgm:pt modelId="{9201F569-415C-4329-90E8-CF1742240AB6}" type="parTrans" cxnId="{CB9C1363-69B3-4CCB-8A49-EA9E241BC67C}">
      <dgm:prSet/>
      <dgm:spPr/>
      <dgm:t>
        <a:bodyPr/>
        <a:lstStyle/>
        <a:p>
          <a:endParaRPr lang="pl-PL"/>
        </a:p>
      </dgm:t>
    </dgm:pt>
    <dgm:pt modelId="{E9A8AD0C-5B10-4D19-BF31-49537C525462}" type="sibTrans" cxnId="{CB9C1363-69B3-4CCB-8A49-EA9E241BC67C}">
      <dgm:prSet/>
      <dgm:spPr/>
      <dgm:t>
        <a:bodyPr/>
        <a:lstStyle/>
        <a:p>
          <a:endParaRPr lang="pl-PL"/>
        </a:p>
      </dgm:t>
    </dgm:pt>
    <dgm:pt modelId="{6A542FDE-25FC-4F1D-841E-1614BE098153}" type="pres">
      <dgm:prSet presAssocID="{030B7CB6-D7BB-4300-A1B8-A23CF5FB81FE}" presName="matrix" presStyleCnt="0">
        <dgm:presLayoutVars>
          <dgm:chMax val="1"/>
          <dgm:dir/>
          <dgm:resizeHandles val="exact"/>
        </dgm:presLayoutVars>
      </dgm:prSet>
      <dgm:spPr/>
      <dgm:t>
        <a:bodyPr/>
        <a:lstStyle/>
        <a:p>
          <a:endParaRPr lang="pl-PL"/>
        </a:p>
      </dgm:t>
    </dgm:pt>
    <dgm:pt modelId="{FB685688-7832-40A1-A41F-93BF65C60D3C}" type="pres">
      <dgm:prSet presAssocID="{030B7CB6-D7BB-4300-A1B8-A23CF5FB81FE}" presName="axisShape" presStyleLbl="bgShp" presStyleIdx="0" presStyleCnt="1"/>
      <dgm:spPr/>
    </dgm:pt>
    <dgm:pt modelId="{123C9F63-7BC1-450F-A801-32BE82A4BFD9}" type="pres">
      <dgm:prSet presAssocID="{030B7CB6-D7BB-4300-A1B8-A23CF5FB81FE}" presName="rect1" presStyleLbl="node1" presStyleIdx="0" presStyleCnt="4">
        <dgm:presLayoutVars>
          <dgm:chMax val="0"/>
          <dgm:chPref val="0"/>
          <dgm:bulletEnabled val="1"/>
        </dgm:presLayoutVars>
      </dgm:prSet>
      <dgm:spPr/>
      <dgm:t>
        <a:bodyPr/>
        <a:lstStyle/>
        <a:p>
          <a:endParaRPr lang="pl-PL"/>
        </a:p>
      </dgm:t>
    </dgm:pt>
    <dgm:pt modelId="{867B4BF0-EF37-4ABA-8B30-BF67D4F8FA2B}" type="pres">
      <dgm:prSet presAssocID="{030B7CB6-D7BB-4300-A1B8-A23CF5FB81FE}" presName="rect2" presStyleLbl="node1" presStyleIdx="1" presStyleCnt="4">
        <dgm:presLayoutVars>
          <dgm:chMax val="0"/>
          <dgm:chPref val="0"/>
          <dgm:bulletEnabled val="1"/>
        </dgm:presLayoutVars>
      </dgm:prSet>
      <dgm:spPr/>
      <dgm:t>
        <a:bodyPr/>
        <a:lstStyle/>
        <a:p>
          <a:endParaRPr lang="pl-PL"/>
        </a:p>
      </dgm:t>
    </dgm:pt>
    <dgm:pt modelId="{6E9CCEBC-4F31-478F-8FA6-C564810A4F8B}" type="pres">
      <dgm:prSet presAssocID="{030B7CB6-D7BB-4300-A1B8-A23CF5FB81FE}" presName="rect3" presStyleLbl="node1" presStyleIdx="2" presStyleCnt="4">
        <dgm:presLayoutVars>
          <dgm:chMax val="0"/>
          <dgm:chPref val="0"/>
          <dgm:bulletEnabled val="1"/>
        </dgm:presLayoutVars>
      </dgm:prSet>
      <dgm:spPr/>
      <dgm:t>
        <a:bodyPr/>
        <a:lstStyle/>
        <a:p>
          <a:endParaRPr lang="pl-PL"/>
        </a:p>
      </dgm:t>
    </dgm:pt>
    <dgm:pt modelId="{C591962D-E427-458D-A5B2-0DB8413B845D}" type="pres">
      <dgm:prSet presAssocID="{030B7CB6-D7BB-4300-A1B8-A23CF5FB81FE}" presName="rect4" presStyleLbl="node1" presStyleIdx="3" presStyleCnt="4">
        <dgm:presLayoutVars>
          <dgm:chMax val="0"/>
          <dgm:chPref val="0"/>
          <dgm:bulletEnabled val="1"/>
        </dgm:presLayoutVars>
      </dgm:prSet>
      <dgm:spPr/>
      <dgm:t>
        <a:bodyPr/>
        <a:lstStyle/>
        <a:p>
          <a:endParaRPr lang="pl-PL"/>
        </a:p>
      </dgm:t>
    </dgm:pt>
  </dgm:ptLst>
  <dgm:cxnLst>
    <dgm:cxn modelId="{CC9EBFB3-308F-4E79-89F3-667A8C7E1E5E}" type="presOf" srcId="{030B7CB6-D7BB-4300-A1B8-A23CF5FB81FE}" destId="{6A542FDE-25FC-4F1D-841E-1614BE098153}" srcOrd="0" destOrd="0" presId="urn:microsoft.com/office/officeart/2005/8/layout/matrix2"/>
    <dgm:cxn modelId="{206576F3-2028-49C3-8003-78E3D3ADD5AE}" type="presOf" srcId="{FC3D0C16-52A0-4CCF-A484-DE4135CB78EC}" destId="{123C9F63-7BC1-450F-A801-32BE82A4BFD9}" srcOrd="0" destOrd="0" presId="urn:microsoft.com/office/officeart/2005/8/layout/matrix2"/>
    <dgm:cxn modelId="{BEEB584F-3236-4014-912E-E8A9C25A77BC}" type="presOf" srcId="{8486F4D1-FE60-4DCC-89D2-98E82F59DA16}" destId="{867B4BF0-EF37-4ABA-8B30-BF67D4F8FA2B}" srcOrd="0" destOrd="0" presId="urn:microsoft.com/office/officeart/2005/8/layout/matrix2"/>
    <dgm:cxn modelId="{A7317AAF-72E7-43CB-9D0E-B2A5378999F2}" srcId="{030B7CB6-D7BB-4300-A1B8-A23CF5FB81FE}" destId="{8486F4D1-FE60-4DCC-89D2-98E82F59DA16}" srcOrd="1" destOrd="0" parTransId="{E1E1699A-4C7F-4C0B-B8B9-365C734E7062}" sibTransId="{38EA34C6-673D-4874-A5EC-AE2F37766EB3}"/>
    <dgm:cxn modelId="{811326E0-5950-4A02-A209-03720CC1F953}" srcId="{030B7CB6-D7BB-4300-A1B8-A23CF5FB81FE}" destId="{FC3D0C16-52A0-4CCF-A484-DE4135CB78EC}" srcOrd="0" destOrd="0" parTransId="{77C06B46-5EC9-4D5B-A4A5-4D580DACEBE2}" sibTransId="{D5948D5B-5C54-4E2D-B203-990D6CD5B367}"/>
    <dgm:cxn modelId="{19104717-BA1B-4333-A8DF-1A72F692D5B1}" type="presOf" srcId="{CD85B1E5-6C30-4F7C-A5C9-C0B17EAF818B}" destId="{6E9CCEBC-4F31-478F-8FA6-C564810A4F8B}" srcOrd="0" destOrd="0" presId="urn:microsoft.com/office/officeart/2005/8/layout/matrix2"/>
    <dgm:cxn modelId="{CB9C1363-69B3-4CCB-8A49-EA9E241BC67C}" srcId="{030B7CB6-D7BB-4300-A1B8-A23CF5FB81FE}" destId="{C4FCEFD7-54C5-45E7-BE88-8D081BAE91DA}" srcOrd="3" destOrd="0" parTransId="{9201F569-415C-4329-90E8-CF1742240AB6}" sibTransId="{E9A8AD0C-5B10-4D19-BF31-49537C525462}"/>
    <dgm:cxn modelId="{CF89AE1B-EBD7-470C-BE55-1A5A717C4538}" srcId="{030B7CB6-D7BB-4300-A1B8-A23CF5FB81FE}" destId="{CD85B1E5-6C30-4F7C-A5C9-C0B17EAF818B}" srcOrd="2" destOrd="0" parTransId="{708D074C-B4C1-4064-9255-4BF01F0A3824}" sibTransId="{34999817-A5B0-42A8-9C55-4253AF92A1FC}"/>
    <dgm:cxn modelId="{BBB94D33-1DC8-4A89-8E31-7EA6950AC6E7}" type="presOf" srcId="{C4FCEFD7-54C5-45E7-BE88-8D081BAE91DA}" destId="{C591962D-E427-458D-A5B2-0DB8413B845D}" srcOrd="0" destOrd="0" presId="urn:microsoft.com/office/officeart/2005/8/layout/matrix2"/>
    <dgm:cxn modelId="{1778C7A4-981F-4344-A685-26BCCCB6F4B2}" type="presParOf" srcId="{6A542FDE-25FC-4F1D-841E-1614BE098153}" destId="{FB685688-7832-40A1-A41F-93BF65C60D3C}" srcOrd="0" destOrd="0" presId="urn:microsoft.com/office/officeart/2005/8/layout/matrix2"/>
    <dgm:cxn modelId="{CDC8990F-8E35-46BA-8AF5-9C91CBEB8044}" type="presParOf" srcId="{6A542FDE-25FC-4F1D-841E-1614BE098153}" destId="{123C9F63-7BC1-450F-A801-32BE82A4BFD9}" srcOrd="1" destOrd="0" presId="urn:microsoft.com/office/officeart/2005/8/layout/matrix2"/>
    <dgm:cxn modelId="{97C89A55-4BEB-4B36-9C3C-37184478DA4F}" type="presParOf" srcId="{6A542FDE-25FC-4F1D-841E-1614BE098153}" destId="{867B4BF0-EF37-4ABA-8B30-BF67D4F8FA2B}" srcOrd="2" destOrd="0" presId="urn:microsoft.com/office/officeart/2005/8/layout/matrix2"/>
    <dgm:cxn modelId="{651C9408-B317-4898-B39E-B309BA09D111}" type="presParOf" srcId="{6A542FDE-25FC-4F1D-841E-1614BE098153}" destId="{6E9CCEBC-4F31-478F-8FA6-C564810A4F8B}" srcOrd="3" destOrd="0" presId="urn:microsoft.com/office/officeart/2005/8/layout/matrix2"/>
    <dgm:cxn modelId="{F285B20C-567A-4FC1-9E14-6192C777540C}" type="presParOf" srcId="{6A542FDE-25FC-4F1D-841E-1614BE098153}" destId="{C591962D-E427-458D-A5B2-0DB8413B845D}" srcOrd="4" destOrd="0" presId="urn:microsoft.com/office/officeart/2005/8/layout/matrix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D6FE5F3-6E3B-4ABF-8B6F-822340A904EC}" type="doc">
      <dgm:prSet loTypeId="urn:microsoft.com/office/officeart/2005/8/layout/pyramid1" loCatId="pyramid" qsTypeId="urn:microsoft.com/office/officeart/2005/8/quickstyle/simple1#1" qsCatId="simple" csTypeId="urn:microsoft.com/office/officeart/2005/8/colors/accent1_2#2" csCatId="accent1" phldr="1"/>
      <dgm:spPr/>
    </dgm:pt>
    <dgm:pt modelId="{1ABA7E3D-8641-4833-BA1F-EF1029D2112A}">
      <dgm:prSet custT="1">
        <dgm:style>
          <a:lnRef idx="0">
            <a:schemeClr val="accent6"/>
          </a:lnRef>
          <a:fillRef idx="3">
            <a:schemeClr val="accent6"/>
          </a:fillRef>
          <a:effectRef idx="3">
            <a:schemeClr val="accent6"/>
          </a:effectRef>
          <a:fontRef idx="minor">
            <a:schemeClr val="lt1"/>
          </a:fontRef>
        </dgm:style>
      </dgm:prSet>
      <dgm:spPr/>
      <dgm:t>
        <a:bodyPr/>
        <a:lstStyle/>
        <a:p>
          <a:pPr algn="ctr"/>
          <a:r>
            <a:rPr lang="pl-PL" sz="1600" dirty="0" smtClean="0">
              <a:latin typeface="Arial" pitchFamily="34" charset="0"/>
              <a:cs typeface="Arial" pitchFamily="34" charset="0"/>
            </a:rPr>
            <a:t>Cel </a:t>
          </a:r>
        </a:p>
        <a:p>
          <a:pPr algn="ctr"/>
          <a:r>
            <a:rPr lang="pl-PL" sz="1600" dirty="0" smtClean="0">
              <a:latin typeface="Arial" pitchFamily="34" charset="0"/>
              <a:cs typeface="Arial" pitchFamily="34" charset="0"/>
            </a:rPr>
            <a:t>Programu</a:t>
          </a:r>
        </a:p>
      </dgm:t>
    </dgm:pt>
    <dgm:pt modelId="{0F9C46DC-AF37-4355-BD75-CFD91B3E92E1}" type="parTrans" cxnId="{817D11CF-2DFD-4072-90C6-11B14528F883}">
      <dgm:prSet/>
      <dgm:spPr/>
      <dgm:t>
        <a:bodyPr/>
        <a:lstStyle/>
        <a:p>
          <a:pPr algn="ctr"/>
          <a:endParaRPr lang="pl-PL" sz="2400"/>
        </a:p>
      </dgm:t>
    </dgm:pt>
    <dgm:pt modelId="{6EFC4F06-4DD7-49A4-9866-78567538F44E}" type="sibTrans" cxnId="{817D11CF-2DFD-4072-90C6-11B14528F883}">
      <dgm:prSet/>
      <dgm:spPr/>
      <dgm:t>
        <a:bodyPr/>
        <a:lstStyle/>
        <a:p>
          <a:pPr algn="ctr"/>
          <a:endParaRPr lang="pl-PL" sz="2400"/>
        </a:p>
      </dgm:t>
    </dgm:pt>
    <dgm:pt modelId="{56625002-612E-4C91-9AC7-B247C793C05E}">
      <dgm:prSet custT="1">
        <dgm:style>
          <a:lnRef idx="0">
            <a:schemeClr val="accent6"/>
          </a:lnRef>
          <a:fillRef idx="3">
            <a:schemeClr val="accent6"/>
          </a:fillRef>
          <a:effectRef idx="3">
            <a:schemeClr val="accent6"/>
          </a:effectRef>
          <a:fontRef idx="minor">
            <a:schemeClr val="lt1"/>
          </a:fontRef>
        </dgm:style>
      </dgm:prSet>
      <dgm:spPr/>
      <dgm:t>
        <a:bodyPr/>
        <a:lstStyle/>
        <a:p>
          <a:pPr algn="ctr"/>
          <a:r>
            <a:rPr lang="pl-PL" sz="1600" dirty="0" smtClean="0">
              <a:latin typeface="Arial" pitchFamily="34" charset="0"/>
              <a:cs typeface="Arial" pitchFamily="34" charset="0"/>
            </a:rPr>
            <a:t>Cel LSR</a:t>
          </a:r>
        </a:p>
      </dgm:t>
    </dgm:pt>
    <dgm:pt modelId="{E27540DD-829A-4EE3-ADB5-A29B8826D891}" type="parTrans" cxnId="{63AA9C3A-177E-4A27-B236-B4B25FE98599}">
      <dgm:prSet/>
      <dgm:spPr/>
      <dgm:t>
        <a:bodyPr/>
        <a:lstStyle/>
        <a:p>
          <a:pPr algn="ctr"/>
          <a:endParaRPr lang="pl-PL" sz="2400"/>
        </a:p>
      </dgm:t>
    </dgm:pt>
    <dgm:pt modelId="{ABC1BAB1-9A8C-4943-B03A-FD5F0FB62B7D}" type="sibTrans" cxnId="{63AA9C3A-177E-4A27-B236-B4B25FE98599}">
      <dgm:prSet/>
      <dgm:spPr/>
      <dgm:t>
        <a:bodyPr/>
        <a:lstStyle/>
        <a:p>
          <a:pPr algn="ctr"/>
          <a:endParaRPr lang="pl-PL" sz="2400"/>
        </a:p>
      </dgm:t>
    </dgm:pt>
    <dgm:pt modelId="{7EBD5708-C6EA-44E6-9DE1-B47410F6EEE6}">
      <dgm:prSet custT="1">
        <dgm:style>
          <a:lnRef idx="0">
            <a:schemeClr val="accent6"/>
          </a:lnRef>
          <a:fillRef idx="3">
            <a:schemeClr val="accent6"/>
          </a:fillRef>
          <a:effectRef idx="3">
            <a:schemeClr val="accent6"/>
          </a:effectRef>
          <a:fontRef idx="minor">
            <a:schemeClr val="lt1"/>
          </a:fontRef>
        </dgm:style>
      </dgm:prSet>
      <dgm:spPr/>
      <dgm:t>
        <a:bodyPr/>
        <a:lstStyle/>
        <a:p>
          <a:pPr algn="ctr"/>
          <a:r>
            <a:rPr lang="pl-PL" sz="1600" dirty="0" smtClean="0">
              <a:latin typeface="Arial" pitchFamily="34" charset="0"/>
              <a:cs typeface="Arial" pitchFamily="34" charset="0"/>
            </a:rPr>
            <a:t>Cel Beneficjenta</a:t>
          </a:r>
          <a:endParaRPr lang="pl-PL" sz="1600" dirty="0" smtClean="0">
            <a:solidFill>
              <a:sysClr val="windowText" lastClr="000000"/>
            </a:solidFill>
            <a:latin typeface="Arial" pitchFamily="34" charset="0"/>
            <a:cs typeface="Arial" pitchFamily="34" charset="0"/>
          </a:endParaRPr>
        </a:p>
      </dgm:t>
    </dgm:pt>
    <dgm:pt modelId="{8B41FCE8-70DE-4623-B0FF-8FFAC4553151}" type="parTrans" cxnId="{F817489F-9256-4150-8BC1-37C1023B9E3B}">
      <dgm:prSet/>
      <dgm:spPr/>
      <dgm:t>
        <a:bodyPr/>
        <a:lstStyle/>
        <a:p>
          <a:pPr algn="ctr"/>
          <a:endParaRPr lang="pl-PL" sz="2400"/>
        </a:p>
      </dgm:t>
    </dgm:pt>
    <dgm:pt modelId="{C9CC678D-BFA7-4AD4-9296-7ABF3AF53FB5}" type="sibTrans" cxnId="{F817489F-9256-4150-8BC1-37C1023B9E3B}">
      <dgm:prSet/>
      <dgm:spPr/>
      <dgm:t>
        <a:bodyPr/>
        <a:lstStyle/>
        <a:p>
          <a:pPr algn="ctr"/>
          <a:endParaRPr lang="pl-PL" sz="2400"/>
        </a:p>
      </dgm:t>
    </dgm:pt>
    <dgm:pt modelId="{A2B85CC9-FF6D-40B1-902A-EE4362841972}" type="pres">
      <dgm:prSet presAssocID="{2D6FE5F3-6E3B-4ABF-8B6F-822340A904EC}" presName="Name0" presStyleCnt="0">
        <dgm:presLayoutVars>
          <dgm:dir/>
          <dgm:animLvl val="lvl"/>
          <dgm:resizeHandles val="exact"/>
        </dgm:presLayoutVars>
      </dgm:prSet>
      <dgm:spPr/>
    </dgm:pt>
    <dgm:pt modelId="{CF301393-C316-41ED-8199-583179F99359}" type="pres">
      <dgm:prSet presAssocID="{1ABA7E3D-8641-4833-BA1F-EF1029D2112A}" presName="Name8" presStyleCnt="0"/>
      <dgm:spPr/>
    </dgm:pt>
    <dgm:pt modelId="{EF40FA09-4535-439E-AAEF-3A2497071117}" type="pres">
      <dgm:prSet presAssocID="{1ABA7E3D-8641-4833-BA1F-EF1029D2112A}" presName="level" presStyleLbl="node1" presStyleIdx="0" presStyleCnt="3">
        <dgm:presLayoutVars>
          <dgm:chMax val="1"/>
          <dgm:bulletEnabled val="1"/>
        </dgm:presLayoutVars>
      </dgm:prSet>
      <dgm:spPr/>
      <dgm:t>
        <a:bodyPr/>
        <a:lstStyle/>
        <a:p>
          <a:endParaRPr lang="pl-PL"/>
        </a:p>
      </dgm:t>
    </dgm:pt>
    <dgm:pt modelId="{B395E4ED-84E8-4400-AD75-4A412E4E018E}" type="pres">
      <dgm:prSet presAssocID="{1ABA7E3D-8641-4833-BA1F-EF1029D2112A}" presName="levelTx" presStyleLbl="revTx" presStyleIdx="0" presStyleCnt="0">
        <dgm:presLayoutVars>
          <dgm:chMax val="1"/>
          <dgm:bulletEnabled val="1"/>
        </dgm:presLayoutVars>
      </dgm:prSet>
      <dgm:spPr/>
      <dgm:t>
        <a:bodyPr/>
        <a:lstStyle/>
        <a:p>
          <a:endParaRPr lang="pl-PL"/>
        </a:p>
      </dgm:t>
    </dgm:pt>
    <dgm:pt modelId="{D784E243-B13E-4BDE-A8B4-F8D14ABEA4B3}" type="pres">
      <dgm:prSet presAssocID="{56625002-612E-4C91-9AC7-B247C793C05E}" presName="Name8" presStyleCnt="0"/>
      <dgm:spPr/>
    </dgm:pt>
    <dgm:pt modelId="{2B21CB55-FA95-4C2D-A040-C9B8181923F5}" type="pres">
      <dgm:prSet presAssocID="{56625002-612E-4C91-9AC7-B247C793C05E}" presName="level" presStyleLbl="node1" presStyleIdx="1" presStyleCnt="3">
        <dgm:presLayoutVars>
          <dgm:chMax val="1"/>
          <dgm:bulletEnabled val="1"/>
        </dgm:presLayoutVars>
      </dgm:prSet>
      <dgm:spPr/>
      <dgm:t>
        <a:bodyPr/>
        <a:lstStyle/>
        <a:p>
          <a:endParaRPr lang="pl-PL"/>
        </a:p>
      </dgm:t>
    </dgm:pt>
    <dgm:pt modelId="{5C93C156-B834-4858-B0AA-E8B23E27837D}" type="pres">
      <dgm:prSet presAssocID="{56625002-612E-4C91-9AC7-B247C793C05E}" presName="levelTx" presStyleLbl="revTx" presStyleIdx="0" presStyleCnt="0">
        <dgm:presLayoutVars>
          <dgm:chMax val="1"/>
          <dgm:bulletEnabled val="1"/>
        </dgm:presLayoutVars>
      </dgm:prSet>
      <dgm:spPr/>
      <dgm:t>
        <a:bodyPr/>
        <a:lstStyle/>
        <a:p>
          <a:endParaRPr lang="pl-PL"/>
        </a:p>
      </dgm:t>
    </dgm:pt>
    <dgm:pt modelId="{09EE993B-AB7A-4CB8-9B24-ACA0F545802B}" type="pres">
      <dgm:prSet presAssocID="{7EBD5708-C6EA-44E6-9DE1-B47410F6EEE6}" presName="Name8" presStyleCnt="0"/>
      <dgm:spPr/>
    </dgm:pt>
    <dgm:pt modelId="{8408BE7C-7F7E-4AB6-9FD0-F8E4A080E872}" type="pres">
      <dgm:prSet presAssocID="{7EBD5708-C6EA-44E6-9DE1-B47410F6EEE6}" presName="level" presStyleLbl="node1" presStyleIdx="2" presStyleCnt="3" custLinFactNeighborX="1526">
        <dgm:presLayoutVars>
          <dgm:chMax val="1"/>
          <dgm:bulletEnabled val="1"/>
        </dgm:presLayoutVars>
      </dgm:prSet>
      <dgm:spPr/>
      <dgm:t>
        <a:bodyPr/>
        <a:lstStyle/>
        <a:p>
          <a:endParaRPr lang="pl-PL"/>
        </a:p>
      </dgm:t>
    </dgm:pt>
    <dgm:pt modelId="{D64F5D9B-F850-45DB-95D8-694921F9D5B2}" type="pres">
      <dgm:prSet presAssocID="{7EBD5708-C6EA-44E6-9DE1-B47410F6EEE6}" presName="levelTx" presStyleLbl="revTx" presStyleIdx="0" presStyleCnt="0">
        <dgm:presLayoutVars>
          <dgm:chMax val="1"/>
          <dgm:bulletEnabled val="1"/>
        </dgm:presLayoutVars>
      </dgm:prSet>
      <dgm:spPr/>
      <dgm:t>
        <a:bodyPr/>
        <a:lstStyle/>
        <a:p>
          <a:endParaRPr lang="pl-PL"/>
        </a:p>
      </dgm:t>
    </dgm:pt>
  </dgm:ptLst>
  <dgm:cxnLst>
    <dgm:cxn modelId="{8305C252-E91D-44CB-A35F-AEC102AE1FA5}" type="presOf" srcId="{56625002-612E-4C91-9AC7-B247C793C05E}" destId="{2B21CB55-FA95-4C2D-A040-C9B8181923F5}" srcOrd="0" destOrd="0" presId="urn:microsoft.com/office/officeart/2005/8/layout/pyramid1"/>
    <dgm:cxn modelId="{E99D9C39-007E-4D0A-B3F8-008A162DFFFC}" type="presOf" srcId="{1ABA7E3D-8641-4833-BA1F-EF1029D2112A}" destId="{EF40FA09-4535-439E-AAEF-3A2497071117}" srcOrd="0" destOrd="0" presId="urn:microsoft.com/office/officeart/2005/8/layout/pyramid1"/>
    <dgm:cxn modelId="{63E3EAA2-34B4-42B3-893F-5A1C64623468}" type="presOf" srcId="{7EBD5708-C6EA-44E6-9DE1-B47410F6EEE6}" destId="{D64F5D9B-F850-45DB-95D8-694921F9D5B2}" srcOrd="1" destOrd="0" presId="urn:microsoft.com/office/officeart/2005/8/layout/pyramid1"/>
    <dgm:cxn modelId="{5793EDDA-15AF-4266-8D04-6545E2D43B53}" type="presOf" srcId="{2D6FE5F3-6E3B-4ABF-8B6F-822340A904EC}" destId="{A2B85CC9-FF6D-40B1-902A-EE4362841972}" srcOrd="0" destOrd="0" presId="urn:microsoft.com/office/officeart/2005/8/layout/pyramid1"/>
    <dgm:cxn modelId="{DEF94BAD-A9C5-4CDA-BD5E-1BA2186D0BB5}" type="presOf" srcId="{7EBD5708-C6EA-44E6-9DE1-B47410F6EEE6}" destId="{8408BE7C-7F7E-4AB6-9FD0-F8E4A080E872}" srcOrd="0" destOrd="0" presId="urn:microsoft.com/office/officeart/2005/8/layout/pyramid1"/>
    <dgm:cxn modelId="{C88C05EA-05D8-4F44-9F2F-963495F86EEE}" type="presOf" srcId="{56625002-612E-4C91-9AC7-B247C793C05E}" destId="{5C93C156-B834-4858-B0AA-E8B23E27837D}" srcOrd="1" destOrd="0" presId="urn:microsoft.com/office/officeart/2005/8/layout/pyramid1"/>
    <dgm:cxn modelId="{63AA9C3A-177E-4A27-B236-B4B25FE98599}" srcId="{2D6FE5F3-6E3B-4ABF-8B6F-822340A904EC}" destId="{56625002-612E-4C91-9AC7-B247C793C05E}" srcOrd="1" destOrd="0" parTransId="{E27540DD-829A-4EE3-ADB5-A29B8826D891}" sibTransId="{ABC1BAB1-9A8C-4943-B03A-FD5F0FB62B7D}"/>
    <dgm:cxn modelId="{F817489F-9256-4150-8BC1-37C1023B9E3B}" srcId="{2D6FE5F3-6E3B-4ABF-8B6F-822340A904EC}" destId="{7EBD5708-C6EA-44E6-9DE1-B47410F6EEE6}" srcOrd="2" destOrd="0" parTransId="{8B41FCE8-70DE-4623-B0FF-8FFAC4553151}" sibTransId="{C9CC678D-BFA7-4AD4-9296-7ABF3AF53FB5}"/>
    <dgm:cxn modelId="{817D11CF-2DFD-4072-90C6-11B14528F883}" srcId="{2D6FE5F3-6E3B-4ABF-8B6F-822340A904EC}" destId="{1ABA7E3D-8641-4833-BA1F-EF1029D2112A}" srcOrd="0" destOrd="0" parTransId="{0F9C46DC-AF37-4355-BD75-CFD91B3E92E1}" sibTransId="{6EFC4F06-4DD7-49A4-9866-78567538F44E}"/>
    <dgm:cxn modelId="{589E63EC-74B3-4CF4-B7F9-56301C92F0AA}" type="presOf" srcId="{1ABA7E3D-8641-4833-BA1F-EF1029D2112A}" destId="{B395E4ED-84E8-4400-AD75-4A412E4E018E}" srcOrd="1" destOrd="0" presId="urn:microsoft.com/office/officeart/2005/8/layout/pyramid1"/>
    <dgm:cxn modelId="{64875A77-7454-42FC-B18A-269B2CBA0A49}" type="presParOf" srcId="{A2B85CC9-FF6D-40B1-902A-EE4362841972}" destId="{CF301393-C316-41ED-8199-583179F99359}" srcOrd="0" destOrd="0" presId="urn:microsoft.com/office/officeart/2005/8/layout/pyramid1"/>
    <dgm:cxn modelId="{CA0D7687-01F1-4D55-98B7-1FB56F4EA804}" type="presParOf" srcId="{CF301393-C316-41ED-8199-583179F99359}" destId="{EF40FA09-4535-439E-AAEF-3A2497071117}" srcOrd="0" destOrd="0" presId="urn:microsoft.com/office/officeart/2005/8/layout/pyramid1"/>
    <dgm:cxn modelId="{72E6784F-7656-40F5-91D6-6EE8D08A56FA}" type="presParOf" srcId="{CF301393-C316-41ED-8199-583179F99359}" destId="{B395E4ED-84E8-4400-AD75-4A412E4E018E}" srcOrd="1" destOrd="0" presId="urn:microsoft.com/office/officeart/2005/8/layout/pyramid1"/>
    <dgm:cxn modelId="{3C0EE55D-4413-4F9B-8453-BAFBF5464030}" type="presParOf" srcId="{A2B85CC9-FF6D-40B1-902A-EE4362841972}" destId="{D784E243-B13E-4BDE-A8B4-F8D14ABEA4B3}" srcOrd="1" destOrd="0" presId="urn:microsoft.com/office/officeart/2005/8/layout/pyramid1"/>
    <dgm:cxn modelId="{85B0A6E4-8EDD-46C2-85BF-188F8AA1A85E}" type="presParOf" srcId="{D784E243-B13E-4BDE-A8B4-F8D14ABEA4B3}" destId="{2B21CB55-FA95-4C2D-A040-C9B8181923F5}" srcOrd="0" destOrd="0" presId="urn:microsoft.com/office/officeart/2005/8/layout/pyramid1"/>
    <dgm:cxn modelId="{47ADE890-DFE1-47F0-98AA-BD2F2DB19B73}" type="presParOf" srcId="{D784E243-B13E-4BDE-A8B4-F8D14ABEA4B3}" destId="{5C93C156-B834-4858-B0AA-E8B23E27837D}" srcOrd="1" destOrd="0" presId="urn:microsoft.com/office/officeart/2005/8/layout/pyramid1"/>
    <dgm:cxn modelId="{4F840895-381A-4219-9B07-C53AA514C845}" type="presParOf" srcId="{A2B85CC9-FF6D-40B1-902A-EE4362841972}" destId="{09EE993B-AB7A-4CB8-9B24-ACA0F545802B}" srcOrd="2" destOrd="0" presId="urn:microsoft.com/office/officeart/2005/8/layout/pyramid1"/>
    <dgm:cxn modelId="{BD613078-2CC8-4EA4-A52B-7A0F2ACFE1FE}" type="presParOf" srcId="{09EE993B-AB7A-4CB8-9B24-ACA0F545802B}" destId="{8408BE7C-7F7E-4AB6-9FD0-F8E4A080E872}" srcOrd="0" destOrd="0" presId="urn:microsoft.com/office/officeart/2005/8/layout/pyramid1"/>
    <dgm:cxn modelId="{CB531EF6-6626-4F79-BE9A-B985C9C569B0}" type="presParOf" srcId="{09EE993B-AB7A-4CB8-9B24-ACA0F545802B}" destId="{D64F5D9B-F850-45DB-95D8-694921F9D5B2}" srcOrd="1" destOrd="0" presId="urn:microsoft.com/office/officeart/2005/8/layout/pyramid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2.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3.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4.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5.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hdr" sz="quarter"/>
          </p:nvPr>
        </p:nvSpPr>
        <p:spPr bwMode="auto">
          <a:xfrm>
            <a:off x="0" y="0"/>
            <a:ext cx="2945659" cy="496332"/>
          </a:xfrm>
          <a:prstGeom prst="rect">
            <a:avLst/>
          </a:prstGeom>
          <a:noFill/>
          <a:ln w="12700">
            <a:noFill/>
            <a:miter lim="800000"/>
            <a:headEnd type="none" w="sm" len="sm"/>
            <a:tailEnd type="none" w="sm" len="sm"/>
          </a:ln>
          <a:effectLst/>
        </p:spPr>
        <p:txBody>
          <a:bodyPr vert="horz" wrap="square" lIns="91440" tIns="45720" rIns="91440" bIns="45720" numCol="1" anchor="t" anchorCtr="0" compatLnSpc="1">
            <a:prstTxWarp prst="textNoShape">
              <a:avLst/>
            </a:prstTxWarp>
          </a:bodyPr>
          <a:lstStyle>
            <a:lvl1pPr eaLnBrk="0" hangingPunct="0">
              <a:defRPr sz="1200">
                <a:latin typeface="Times New Roman" pitchFamily="18" charset="0"/>
              </a:defRPr>
            </a:lvl1pPr>
          </a:lstStyle>
          <a:p>
            <a:pPr>
              <a:defRPr/>
            </a:pPr>
            <a:endParaRPr lang="en-US"/>
          </a:p>
        </p:txBody>
      </p:sp>
      <p:sp>
        <p:nvSpPr>
          <p:cNvPr id="15363" name="Rectangle 3"/>
          <p:cNvSpPr>
            <a:spLocks noGrp="1" noChangeArrowheads="1"/>
          </p:cNvSpPr>
          <p:nvPr>
            <p:ph type="dt" sz="quarter" idx="1"/>
          </p:nvPr>
        </p:nvSpPr>
        <p:spPr bwMode="auto">
          <a:xfrm>
            <a:off x="3852016" y="0"/>
            <a:ext cx="2945659" cy="496332"/>
          </a:xfrm>
          <a:prstGeom prst="rect">
            <a:avLst/>
          </a:prstGeom>
          <a:noFill/>
          <a:ln w="12700">
            <a:noFill/>
            <a:miter lim="800000"/>
            <a:headEnd type="none" w="sm" len="sm"/>
            <a:tailEnd type="none" w="sm" len="sm"/>
          </a:ln>
          <a:effectLst/>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pPr>
              <a:defRPr/>
            </a:pPr>
            <a:endParaRPr lang="en-US"/>
          </a:p>
        </p:txBody>
      </p:sp>
      <p:sp>
        <p:nvSpPr>
          <p:cNvPr id="15364" name="Rectangle 4"/>
          <p:cNvSpPr>
            <a:spLocks noGrp="1" noChangeArrowheads="1"/>
          </p:cNvSpPr>
          <p:nvPr>
            <p:ph type="ftr" sz="quarter" idx="2"/>
          </p:nvPr>
        </p:nvSpPr>
        <p:spPr bwMode="auto">
          <a:xfrm>
            <a:off x="0" y="9430306"/>
            <a:ext cx="2945659" cy="496332"/>
          </a:xfrm>
          <a:prstGeom prst="rect">
            <a:avLst/>
          </a:prstGeom>
          <a:noFill/>
          <a:ln w="12700">
            <a:noFill/>
            <a:miter lim="800000"/>
            <a:headEnd type="none" w="sm" len="sm"/>
            <a:tailEnd type="none" w="sm" len="sm"/>
          </a:ln>
          <a:effectLst/>
        </p:spPr>
        <p:txBody>
          <a:bodyPr vert="horz" wrap="square" lIns="91440" tIns="45720" rIns="91440" bIns="45720" numCol="1" anchor="b" anchorCtr="0" compatLnSpc="1">
            <a:prstTxWarp prst="textNoShape">
              <a:avLst/>
            </a:prstTxWarp>
          </a:bodyPr>
          <a:lstStyle>
            <a:lvl1pPr eaLnBrk="0" hangingPunct="0">
              <a:defRPr sz="1200">
                <a:latin typeface="Times New Roman" pitchFamily="18" charset="0"/>
              </a:defRPr>
            </a:lvl1pPr>
          </a:lstStyle>
          <a:p>
            <a:pPr>
              <a:defRPr/>
            </a:pPr>
            <a:endParaRPr lang="en-US"/>
          </a:p>
        </p:txBody>
      </p:sp>
      <p:sp>
        <p:nvSpPr>
          <p:cNvPr id="15365" name="Rectangle 5"/>
          <p:cNvSpPr>
            <a:spLocks noGrp="1" noChangeArrowheads="1"/>
          </p:cNvSpPr>
          <p:nvPr>
            <p:ph type="sldNum" sz="quarter" idx="3"/>
          </p:nvPr>
        </p:nvSpPr>
        <p:spPr bwMode="auto">
          <a:xfrm>
            <a:off x="3852016" y="9430306"/>
            <a:ext cx="2945659" cy="496332"/>
          </a:xfrm>
          <a:prstGeom prst="rect">
            <a:avLst/>
          </a:prstGeom>
          <a:noFill/>
          <a:ln w="12700">
            <a:noFill/>
            <a:miter lim="800000"/>
            <a:headEnd type="none" w="sm" len="sm"/>
            <a:tailEnd type="none" w="sm" len="sm"/>
          </a:ln>
          <a:effectLst/>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pPr>
              <a:defRPr/>
            </a:pPr>
            <a:fld id="{9E3ADFF3-E87B-43E1-88F2-5FE8D5B4A63F}" type="slidenum">
              <a:rPr lang="en-US"/>
              <a:pPr>
                <a:defRPr/>
              </a:pPr>
              <a:t>‹#›</a:t>
            </a:fld>
            <a:endParaRPr lang="en-US"/>
          </a:p>
        </p:txBody>
      </p:sp>
    </p:spTree>
    <p:extLst>
      <p:ext uri="{BB962C8B-B14F-4D97-AF65-F5344CB8AC3E}">
        <p14:creationId xmlns:p14="http://schemas.microsoft.com/office/powerpoint/2010/main" val="1033742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hdr" sz="quarter"/>
          </p:nvPr>
        </p:nvSpPr>
        <p:spPr bwMode="auto">
          <a:xfrm>
            <a:off x="0" y="0"/>
            <a:ext cx="2945659" cy="496332"/>
          </a:xfrm>
          <a:prstGeom prst="rect">
            <a:avLst/>
          </a:prstGeom>
          <a:noFill/>
          <a:ln w="12700">
            <a:noFill/>
            <a:miter lim="800000"/>
            <a:headEnd type="none" w="sm" len="sm"/>
            <a:tailEnd type="none" w="sm" len="sm"/>
          </a:ln>
          <a:effectLst/>
        </p:spPr>
        <p:txBody>
          <a:bodyPr vert="horz" wrap="square" lIns="91440" tIns="45720" rIns="91440" bIns="45720" numCol="1" anchor="t" anchorCtr="0" compatLnSpc="1">
            <a:prstTxWarp prst="textNoShape">
              <a:avLst/>
            </a:prstTxWarp>
          </a:bodyPr>
          <a:lstStyle>
            <a:lvl1pPr eaLnBrk="0" hangingPunct="0">
              <a:defRPr sz="1200">
                <a:latin typeface="Times New Roman" pitchFamily="18" charset="0"/>
              </a:defRPr>
            </a:lvl1pPr>
          </a:lstStyle>
          <a:p>
            <a:pPr>
              <a:defRPr/>
            </a:pPr>
            <a:endParaRPr lang="en-US"/>
          </a:p>
        </p:txBody>
      </p:sp>
      <p:sp>
        <p:nvSpPr>
          <p:cNvPr id="17411" name="Rectangle 3"/>
          <p:cNvSpPr>
            <a:spLocks noGrp="1" noChangeArrowheads="1"/>
          </p:cNvSpPr>
          <p:nvPr>
            <p:ph type="dt" idx="1"/>
          </p:nvPr>
        </p:nvSpPr>
        <p:spPr bwMode="auto">
          <a:xfrm>
            <a:off x="3852016" y="0"/>
            <a:ext cx="2945659" cy="496332"/>
          </a:xfrm>
          <a:prstGeom prst="rect">
            <a:avLst/>
          </a:prstGeom>
          <a:noFill/>
          <a:ln w="12700">
            <a:noFill/>
            <a:miter lim="800000"/>
            <a:headEnd type="none" w="sm" len="sm"/>
            <a:tailEnd type="none" w="sm" len="sm"/>
          </a:ln>
          <a:effectLst/>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pPr>
              <a:defRPr/>
            </a:pPr>
            <a:endParaRPr lang="en-US"/>
          </a:p>
        </p:txBody>
      </p:sp>
      <p:sp>
        <p:nvSpPr>
          <p:cNvPr id="87044"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17413" name="Rectangle 5"/>
          <p:cNvSpPr>
            <a:spLocks noGrp="1" noChangeArrowheads="1"/>
          </p:cNvSpPr>
          <p:nvPr>
            <p:ph type="body" sz="quarter" idx="3"/>
          </p:nvPr>
        </p:nvSpPr>
        <p:spPr bwMode="auto">
          <a:xfrm>
            <a:off x="906357" y="4715153"/>
            <a:ext cx="4984962" cy="4466987"/>
          </a:xfrm>
          <a:prstGeom prst="rect">
            <a:avLst/>
          </a:prstGeom>
          <a:noFill/>
          <a:ln w="12700">
            <a:noFill/>
            <a:miter lim="800000"/>
            <a:headEnd type="none" w="sm" len="sm"/>
            <a:tailEnd type="none" w="sm" len="sm"/>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7414" name="Rectangle 6"/>
          <p:cNvSpPr>
            <a:spLocks noGrp="1" noChangeArrowheads="1"/>
          </p:cNvSpPr>
          <p:nvPr>
            <p:ph type="ftr" sz="quarter" idx="4"/>
          </p:nvPr>
        </p:nvSpPr>
        <p:spPr bwMode="auto">
          <a:xfrm>
            <a:off x="0" y="9430306"/>
            <a:ext cx="2945659" cy="496332"/>
          </a:xfrm>
          <a:prstGeom prst="rect">
            <a:avLst/>
          </a:prstGeom>
          <a:noFill/>
          <a:ln w="12700">
            <a:noFill/>
            <a:miter lim="800000"/>
            <a:headEnd type="none" w="sm" len="sm"/>
            <a:tailEnd type="none" w="sm" len="sm"/>
          </a:ln>
          <a:effectLst/>
        </p:spPr>
        <p:txBody>
          <a:bodyPr vert="horz" wrap="square" lIns="91440" tIns="45720" rIns="91440" bIns="45720" numCol="1" anchor="b" anchorCtr="0" compatLnSpc="1">
            <a:prstTxWarp prst="textNoShape">
              <a:avLst/>
            </a:prstTxWarp>
          </a:bodyPr>
          <a:lstStyle>
            <a:lvl1pPr eaLnBrk="0" hangingPunct="0">
              <a:defRPr sz="1200">
                <a:latin typeface="Times New Roman" pitchFamily="18" charset="0"/>
              </a:defRPr>
            </a:lvl1pPr>
          </a:lstStyle>
          <a:p>
            <a:pPr>
              <a:defRPr/>
            </a:pPr>
            <a:endParaRPr lang="en-US"/>
          </a:p>
        </p:txBody>
      </p:sp>
      <p:sp>
        <p:nvSpPr>
          <p:cNvPr id="17415" name="Rectangle 7"/>
          <p:cNvSpPr>
            <a:spLocks noGrp="1" noChangeArrowheads="1"/>
          </p:cNvSpPr>
          <p:nvPr>
            <p:ph type="sldNum" sz="quarter" idx="5"/>
          </p:nvPr>
        </p:nvSpPr>
        <p:spPr bwMode="auto">
          <a:xfrm>
            <a:off x="3852016" y="9430306"/>
            <a:ext cx="2945659" cy="496332"/>
          </a:xfrm>
          <a:prstGeom prst="rect">
            <a:avLst/>
          </a:prstGeom>
          <a:noFill/>
          <a:ln w="12700">
            <a:noFill/>
            <a:miter lim="800000"/>
            <a:headEnd type="none" w="sm" len="sm"/>
            <a:tailEnd type="none" w="sm" len="sm"/>
          </a:ln>
          <a:effectLst/>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pPr>
              <a:defRPr/>
            </a:pPr>
            <a:fld id="{6B003368-AD9D-4111-9D06-30F64AE2D0F0}" type="slidenum">
              <a:rPr lang="en-US"/>
              <a:pPr>
                <a:defRPr/>
              </a:pPr>
              <a:t>‹#›</a:t>
            </a:fld>
            <a:endParaRPr lang="en-US"/>
          </a:p>
        </p:txBody>
      </p:sp>
    </p:spTree>
    <p:extLst>
      <p:ext uri="{BB962C8B-B14F-4D97-AF65-F5344CB8AC3E}">
        <p14:creationId xmlns:p14="http://schemas.microsoft.com/office/powerpoint/2010/main" val="242403489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ymbol zastępczy obrazu slajdu 1"/>
          <p:cNvSpPr>
            <a:spLocks noGrp="1" noRot="1" noChangeAspect="1" noTextEdit="1"/>
          </p:cNvSpPr>
          <p:nvPr>
            <p:ph type="sldImg"/>
          </p:nvPr>
        </p:nvSpPr>
        <p:spPr>
          <a:ln/>
        </p:spPr>
      </p:sp>
      <p:sp>
        <p:nvSpPr>
          <p:cNvPr id="88067" name="Symbol zastępczy notatek 2"/>
          <p:cNvSpPr>
            <a:spLocks noGrp="1"/>
          </p:cNvSpPr>
          <p:nvPr>
            <p:ph type="body" idx="1"/>
          </p:nvPr>
        </p:nvSpPr>
        <p:spPr>
          <a:noFill/>
          <a:ln w="9525"/>
        </p:spPr>
        <p:txBody>
          <a:bodyPr/>
          <a:lstStyle/>
          <a:p>
            <a:endParaRPr lang="pl-PL" smtClean="0"/>
          </a:p>
        </p:txBody>
      </p:sp>
      <p:sp>
        <p:nvSpPr>
          <p:cNvPr id="88068" name="Symbol zastępczy numeru slajdu 3"/>
          <p:cNvSpPr>
            <a:spLocks noGrp="1"/>
          </p:cNvSpPr>
          <p:nvPr>
            <p:ph type="sldNum" sz="quarter" idx="5"/>
          </p:nvPr>
        </p:nvSpPr>
        <p:spPr>
          <a:noFill/>
        </p:spPr>
        <p:txBody>
          <a:bodyPr/>
          <a:lstStyle/>
          <a:p>
            <a:fld id="{9665C766-13F4-4A5F-82A9-30E97D2AF4DB}" type="slidenum">
              <a:rPr lang="en-US" smtClean="0"/>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pPr>
              <a:defRPr/>
            </a:pPr>
            <a:fld id="{C573EF3D-068C-47F7-91EF-C6AD4FDF02B9}" type="slidenum">
              <a:rPr lang="pl-PL" smtClean="0"/>
              <a:pPr>
                <a:defRPr/>
              </a:pPr>
              <a:t>10</a:t>
            </a:fld>
            <a:endParaRPr lang="pl-PL"/>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4E60DDAE-9D4C-43CA-866C-CA328BBD8B98}" type="slidenum">
              <a:rPr lang="en-US" smtClean="0"/>
              <a:pPr/>
              <a:t>100</a:t>
            </a:fld>
            <a:endParaRPr 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4E60DDAE-9D4C-43CA-866C-CA328BBD8B98}" type="slidenum">
              <a:rPr lang="en-US" smtClean="0"/>
              <a:pPr/>
              <a:t>101</a:t>
            </a:fld>
            <a:endParaRPr 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4E60DDAE-9D4C-43CA-866C-CA328BBD8B98}" type="slidenum">
              <a:rPr lang="en-US" smtClean="0"/>
              <a:pPr/>
              <a:t>102</a:t>
            </a:fld>
            <a:endParaRPr 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4E60DDAE-9D4C-43CA-866C-CA328BBD8B98}" type="slidenum">
              <a:rPr lang="en-US" smtClean="0"/>
              <a:pPr/>
              <a:t>103</a:t>
            </a:fld>
            <a:endParaRPr 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4E60DDAE-9D4C-43CA-866C-CA328BBD8B98}" type="slidenum">
              <a:rPr lang="en-US" smtClean="0"/>
              <a:pPr/>
              <a:t>104</a:t>
            </a:fld>
            <a:endParaRPr 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4E60DDAE-9D4C-43CA-866C-CA328BBD8B98}" type="slidenum">
              <a:rPr lang="en-US" smtClean="0"/>
              <a:pPr/>
              <a:t>105</a:t>
            </a:fld>
            <a:endParaRPr 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4E60DDAE-9D4C-43CA-866C-CA328BBD8B98}" type="slidenum">
              <a:rPr lang="en-US" smtClean="0"/>
              <a:pPr/>
              <a:t>106</a:t>
            </a:fld>
            <a:endParaRPr 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ymbol zastępczy obrazu slajdu 1"/>
          <p:cNvSpPr>
            <a:spLocks noGrp="1" noRot="1" noChangeAspect="1" noTextEdit="1"/>
          </p:cNvSpPr>
          <p:nvPr>
            <p:ph type="sldImg"/>
          </p:nvPr>
        </p:nvSpPr>
        <p:spPr>
          <a:ln/>
        </p:spPr>
      </p:sp>
      <p:sp>
        <p:nvSpPr>
          <p:cNvPr id="89091" name="Symbol zastępczy notatek 2"/>
          <p:cNvSpPr>
            <a:spLocks noGrp="1"/>
          </p:cNvSpPr>
          <p:nvPr>
            <p:ph type="body" idx="1"/>
          </p:nvPr>
        </p:nvSpPr>
        <p:spPr>
          <a:noFill/>
          <a:ln w="9525"/>
        </p:spPr>
        <p:txBody>
          <a:bodyPr/>
          <a:lstStyle/>
          <a:p>
            <a:endParaRPr lang="pl-PL" smtClean="0"/>
          </a:p>
        </p:txBody>
      </p:sp>
      <p:sp>
        <p:nvSpPr>
          <p:cNvPr id="89092" name="Symbol zastępczy numeru slajdu 3"/>
          <p:cNvSpPr>
            <a:spLocks noGrp="1"/>
          </p:cNvSpPr>
          <p:nvPr>
            <p:ph type="sldNum" sz="quarter" idx="5"/>
          </p:nvPr>
        </p:nvSpPr>
        <p:spPr>
          <a:noFill/>
        </p:spPr>
        <p:txBody>
          <a:bodyPr/>
          <a:lstStyle/>
          <a:p>
            <a:fld id="{0FE13CBA-7792-4FCA-B7D6-C122150188E5}" type="slidenum">
              <a:rPr lang="en-US" smtClean="0"/>
              <a:pPr/>
              <a:t>107</a:t>
            </a:fld>
            <a:endParaRPr lang="en-US" smtClean="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ymbol zastępczy obrazu slajdu 1"/>
          <p:cNvSpPr>
            <a:spLocks noGrp="1" noRot="1" noChangeAspect="1" noTextEdit="1"/>
          </p:cNvSpPr>
          <p:nvPr>
            <p:ph type="sldImg"/>
          </p:nvPr>
        </p:nvSpPr>
        <p:spPr>
          <a:ln/>
        </p:spPr>
      </p:sp>
      <p:sp>
        <p:nvSpPr>
          <p:cNvPr id="89091" name="Symbol zastępczy notatek 2"/>
          <p:cNvSpPr>
            <a:spLocks noGrp="1"/>
          </p:cNvSpPr>
          <p:nvPr>
            <p:ph type="body" idx="1"/>
          </p:nvPr>
        </p:nvSpPr>
        <p:spPr>
          <a:noFill/>
          <a:ln w="9525"/>
        </p:spPr>
        <p:txBody>
          <a:bodyPr/>
          <a:lstStyle/>
          <a:p>
            <a:endParaRPr lang="pl-PL" smtClean="0"/>
          </a:p>
        </p:txBody>
      </p:sp>
      <p:sp>
        <p:nvSpPr>
          <p:cNvPr id="89092" name="Symbol zastępczy numeru slajdu 3"/>
          <p:cNvSpPr>
            <a:spLocks noGrp="1"/>
          </p:cNvSpPr>
          <p:nvPr>
            <p:ph type="sldNum" sz="quarter" idx="5"/>
          </p:nvPr>
        </p:nvSpPr>
        <p:spPr>
          <a:noFill/>
        </p:spPr>
        <p:txBody>
          <a:bodyPr/>
          <a:lstStyle/>
          <a:p>
            <a:fld id="{0FE13CBA-7792-4FCA-B7D6-C122150188E5}" type="slidenum">
              <a:rPr lang="en-US" smtClean="0"/>
              <a:pPr/>
              <a:t>108</a:t>
            </a:fld>
            <a:endParaRPr lang="en-US" smtClean="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ymbol zastępczy obrazu slajdu 1"/>
          <p:cNvSpPr>
            <a:spLocks noGrp="1" noRot="1" noChangeAspect="1" noTextEdit="1"/>
          </p:cNvSpPr>
          <p:nvPr>
            <p:ph type="sldImg"/>
          </p:nvPr>
        </p:nvSpPr>
        <p:spPr>
          <a:ln/>
        </p:spPr>
      </p:sp>
      <p:sp>
        <p:nvSpPr>
          <p:cNvPr id="89091" name="Symbol zastępczy notatek 2"/>
          <p:cNvSpPr>
            <a:spLocks noGrp="1"/>
          </p:cNvSpPr>
          <p:nvPr>
            <p:ph type="body" idx="1"/>
          </p:nvPr>
        </p:nvSpPr>
        <p:spPr>
          <a:noFill/>
          <a:ln w="9525"/>
        </p:spPr>
        <p:txBody>
          <a:bodyPr/>
          <a:lstStyle/>
          <a:p>
            <a:endParaRPr lang="pl-PL" smtClean="0"/>
          </a:p>
        </p:txBody>
      </p:sp>
      <p:sp>
        <p:nvSpPr>
          <p:cNvPr id="89092" name="Symbol zastępczy numeru slajdu 3"/>
          <p:cNvSpPr>
            <a:spLocks noGrp="1"/>
          </p:cNvSpPr>
          <p:nvPr>
            <p:ph type="sldNum" sz="quarter" idx="5"/>
          </p:nvPr>
        </p:nvSpPr>
        <p:spPr>
          <a:noFill/>
        </p:spPr>
        <p:txBody>
          <a:bodyPr/>
          <a:lstStyle/>
          <a:p>
            <a:fld id="{0FE13CBA-7792-4FCA-B7D6-C122150188E5}" type="slidenum">
              <a:rPr lang="en-US" smtClean="0"/>
              <a:pPr/>
              <a:t>109</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ymbol zastępczy obrazu slajdu 1"/>
          <p:cNvSpPr>
            <a:spLocks noGrp="1" noRot="1" noChangeAspect="1" noTextEdit="1"/>
          </p:cNvSpPr>
          <p:nvPr>
            <p:ph type="sldImg"/>
          </p:nvPr>
        </p:nvSpPr>
        <p:spPr>
          <a:ln/>
        </p:spPr>
      </p:sp>
      <p:sp>
        <p:nvSpPr>
          <p:cNvPr id="89091" name="Symbol zastępczy notatek 2"/>
          <p:cNvSpPr>
            <a:spLocks noGrp="1"/>
          </p:cNvSpPr>
          <p:nvPr>
            <p:ph type="body" idx="1"/>
          </p:nvPr>
        </p:nvSpPr>
        <p:spPr>
          <a:noFill/>
          <a:ln w="9525"/>
        </p:spPr>
        <p:txBody>
          <a:bodyPr/>
          <a:lstStyle/>
          <a:p>
            <a:endParaRPr lang="pl-PL" smtClean="0"/>
          </a:p>
        </p:txBody>
      </p:sp>
      <p:sp>
        <p:nvSpPr>
          <p:cNvPr id="89092" name="Symbol zastępczy numeru slajdu 3"/>
          <p:cNvSpPr>
            <a:spLocks noGrp="1"/>
          </p:cNvSpPr>
          <p:nvPr>
            <p:ph type="sldNum" sz="quarter" idx="5"/>
          </p:nvPr>
        </p:nvSpPr>
        <p:spPr>
          <a:noFill/>
        </p:spPr>
        <p:txBody>
          <a:bodyPr/>
          <a:lstStyle/>
          <a:p>
            <a:fld id="{0FE13CBA-7792-4FCA-B7D6-C122150188E5}" type="slidenum">
              <a:rPr lang="en-US" smtClean="0"/>
              <a:pPr/>
              <a:t>11</a:t>
            </a:fld>
            <a:endParaRPr lang="en-US" smtClean="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ymbol zastępczy obrazu slajdu 1"/>
          <p:cNvSpPr>
            <a:spLocks noGrp="1" noRot="1" noChangeAspect="1" noTextEdit="1"/>
          </p:cNvSpPr>
          <p:nvPr>
            <p:ph type="sldImg"/>
          </p:nvPr>
        </p:nvSpPr>
        <p:spPr>
          <a:ln/>
        </p:spPr>
      </p:sp>
      <p:sp>
        <p:nvSpPr>
          <p:cNvPr id="89091" name="Symbol zastępczy notatek 2"/>
          <p:cNvSpPr>
            <a:spLocks noGrp="1"/>
          </p:cNvSpPr>
          <p:nvPr>
            <p:ph type="body" idx="1"/>
          </p:nvPr>
        </p:nvSpPr>
        <p:spPr>
          <a:noFill/>
          <a:ln w="9525"/>
        </p:spPr>
        <p:txBody>
          <a:bodyPr/>
          <a:lstStyle/>
          <a:p>
            <a:endParaRPr lang="pl-PL" smtClean="0"/>
          </a:p>
        </p:txBody>
      </p:sp>
      <p:sp>
        <p:nvSpPr>
          <p:cNvPr id="89092" name="Symbol zastępczy numeru slajdu 3"/>
          <p:cNvSpPr>
            <a:spLocks noGrp="1"/>
          </p:cNvSpPr>
          <p:nvPr>
            <p:ph type="sldNum" sz="quarter" idx="5"/>
          </p:nvPr>
        </p:nvSpPr>
        <p:spPr>
          <a:noFill/>
        </p:spPr>
        <p:txBody>
          <a:bodyPr/>
          <a:lstStyle/>
          <a:p>
            <a:fld id="{0FE13CBA-7792-4FCA-B7D6-C122150188E5}" type="slidenum">
              <a:rPr lang="en-US" smtClean="0"/>
              <a:pPr/>
              <a:t>110</a:t>
            </a:fld>
            <a:endParaRPr lang="en-US" smtClean="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ymbol zastępczy obrazu slajdu 1"/>
          <p:cNvSpPr>
            <a:spLocks noGrp="1" noRot="1" noChangeAspect="1" noTextEdit="1"/>
          </p:cNvSpPr>
          <p:nvPr>
            <p:ph type="sldImg"/>
          </p:nvPr>
        </p:nvSpPr>
        <p:spPr>
          <a:ln/>
        </p:spPr>
      </p:sp>
      <p:sp>
        <p:nvSpPr>
          <p:cNvPr id="78851" name="Symbol zastępczy notatek 2"/>
          <p:cNvSpPr>
            <a:spLocks noGrp="1"/>
          </p:cNvSpPr>
          <p:nvPr>
            <p:ph type="body" idx="1"/>
          </p:nvPr>
        </p:nvSpPr>
        <p:spPr>
          <a:noFill/>
          <a:ln/>
        </p:spPr>
        <p:txBody>
          <a:bodyPr/>
          <a:lstStyle/>
          <a:p>
            <a:endParaRPr lang="pl-PL" smtClean="0"/>
          </a:p>
        </p:txBody>
      </p:sp>
      <p:sp>
        <p:nvSpPr>
          <p:cNvPr id="78852" name="Symbol zastępczy numeru slajdu 3"/>
          <p:cNvSpPr>
            <a:spLocks noGrp="1"/>
          </p:cNvSpPr>
          <p:nvPr>
            <p:ph type="sldNum" sz="quarter" idx="5"/>
          </p:nvPr>
        </p:nvSpPr>
        <p:spPr>
          <a:noFill/>
        </p:spPr>
        <p:txBody>
          <a:bodyPr/>
          <a:lstStyle/>
          <a:p>
            <a:fld id="{1F395A93-EA5E-4D93-9DD9-7F4AF262C3C0}" type="slidenum">
              <a:rPr lang="en-GB" smtClean="0"/>
              <a:pPr/>
              <a:t>111</a:t>
            </a:fld>
            <a:endParaRPr lang="en-GB" smtClean="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ymbol zastępczy obrazu slajdu 1"/>
          <p:cNvSpPr>
            <a:spLocks noGrp="1" noRot="1" noChangeAspect="1" noTextEdit="1"/>
          </p:cNvSpPr>
          <p:nvPr>
            <p:ph type="sldImg"/>
          </p:nvPr>
        </p:nvSpPr>
        <p:spPr>
          <a:ln/>
        </p:spPr>
      </p:sp>
      <p:sp>
        <p:nvSpPr>
          <p:cNvPr id="78851" name="Symbol zastępczy notatek 2"/>
          <p:cNvSpPr>
            <a:spLocks noGrp="1"/>
          </p:cNvSpPr>
          <p:nvPr>
            <p:ph type="body" idx="1"/>
          </p:nvPr>
        </p:nvSpPr>
        <p:spPr>
          <a:noFill/>
          <a:ln/>
        </p:spPr>
        <p:txBody>
          <a:bodyPr/>
          <a:lstStyle/>
          <a:p>
            <a:endParaRPr lang="pl-PL" smtClean="0"/>
          </a:p>
        </p:txBody>
      </p:sp>
      <p:sp>
        <p:nvSpPr>
          <p:cNvPr id="78852" name="Symbol zastępczy numeru slajdu 3"/>
          <p:cNvSpPr>
            <a:spLocks noGrp="1"/>
          </p:cNvSpPr>
          <p:nvPr>
            <p:ph type="sldNum" sz="quarter" idx="5"/>
          </p:nvPr>
        </p:nvSpPr>
        <p:spPr>
          <a:noFill/>
        </p:spPr>
        <p:txBody>
          <a:bodyPr/>
          <a:lstStyle/>
          <a:p>
            <a:fld id="{1F395A93-EA5E-4D93-9DD9-7F4AF262C3C0}" type="slidenum">
              <a:rPr lang="en-GB" smtClean="0"/>
              <a:pPr/>
              <a:t>112</a:t>
            </a:fld>
            <a:endParaRPr lang="en-GB" smtClean="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ymbol zastępczy obrazu slajdu 1"/>
          <p:cNvSpPr>
            <a:spLocks noGrp="1" noRot="1" noChangeAspect="1" noTextEdit="1"/>
          </p:cNvSpPr>
          <p:nvPr>
            <p:ph type="sldImg"/>
          </p:nvPr>
        </p:nvSpPr>
        <p:spPr>
          <a:ln/>
        </p:spPr>
      </p:sp>
      <p:sp>
        <p:nvSpPr>
          <p:cNvPr id="89091" name="Symbol zastępczy notatek 2"/>
          <p:cNvSpPr>
            <a:spLocks noGrp="1"/>
          </p:cNvSpPr>
          <p:nvPr>
            <p:ph type="body" idx="1"/>
          </p:nvPr>
        </p:nvSpPr>
        <p:spPr>
          <a:noFill/>
          <a:ln w="9525"/>
        </p:spPr>
        <p:txBody>
          <a:bodyPr/>
          <a:lstStyle/>
          <a:p>
            <a:endParaRPr lang="pl-PL" smtClean="0"/>
          </a:p>
        </p:txBody>
      </p:sp>
      <p:sp>
        <p:nvSpPr>
          <p:cNvPr id="89092" name="Symbol zastępczy numeru slajdu 3"/>
          <p:cNvSpPr>
            <a:spLocks noGrp="1"/>
          </p:cNvSpPr>
          <p:nvPr>
            <p:ph type="sldNum" sz="quarter" idx="5"/>
          </p:nvPr>
        </p:nvSpPr>
        <p:spPr>
          <a:noFill/>
        </p:spPr>
        <p:txBody>
          <a:bodyPr/>
          <a:lstStyle/>
          <a:p>
            <a:fld id="{0FE13CBA-7792-4FCA-B7D6-C122150188E5}" type="slidenum">
              <a:rPr lang="en-US" smtClean="0"/>
              <a:pPr/>
              <a:t>113</a:t>
            </a:fld>
            <a:endParaRPr lang="en-US" smtClean="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ymbol zastępczy obrazu slajdu 1"/>
          <p:cNvSpPr>
            <a:spLocks noGrp="1" noRot="1" noChangeAspect="1" noTextEdit="1"/>
          </p:cNvSpPr>
          <p:nvPr>
            <p:ph type="sldImg"/>
          </p:nvPr>
        </p:nvSpPr>
        <p:spPr>
          <a:ln/>
        </p:spPr>
      </p:sp>
      <p:sp>
        <p:nvSpPr>
          <p:cNvPr id="89091" name="Symbol zastępczy notatek 2"/>
          <p:cNvSpPr>
            <a:spLocks noGrp="1"/>
          </p:cNvSpPr>
          <p:nvPr>
            <p:ph type="body" idx="1"/>
          </p:nvPr>
        </p:nvSpPr>
        <p:spPr>
          <a:noFill/>
          <a:ln w="9525"/>
        </p:spPr>
        <p:txBody>
          <a:bodyPr/>
          <a:lstStyle/>
          <a:p>
            <a:endParaRPr lang="pl-PL" smtClean="0"/>
          </a:p>
        </p:txBody>
      </p:sp>
      <p:sp>
        <p:nvSpPr>
          <p:cNvPr id="89092" name="Symbol zastępczy numeru slajdu 3"/>
          <p:cNvSpPr>
            <a:spLocks noGrp="1"/>
          </p:cNvSpPr>
          <p:nvPr>
            <p:ph type="sldNum" sz="quarter" idx="5"/>
          </p:nvPr>
        </p:nvSpPr>
        <p:spPr>
          <a:noFill/>
        </p:spPr>
        <p:txBody>
          <a:bodyPr/>
          <a:lstStyle/>
          <a:p>
            <a:fld id="{0FE13CBA-7792-4FCA-B7D6-C122150188E5}" type="slidenum">
              <a:rPr lang="en-US" smtClean="0"/>
              <a:pPr/>
              <a:t>114</a:t>
            </a:fld>
            <a:endParaRPr lang="en-US" smtClean="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ymbol zastępczy obrazu slajdu 1"/>
          <p:cNvSpPr>
            <a:spLocks noGrp="1" noRot="1" noChangeAspect="1" noTextEdit="1"/>
          </p:cNvSpPr>
          <p:nvPr>
            <p:ph type="sldImg"/>
          </p:nvPr>
        </p:nvSpPr>
        <p:spPr>
          <a:ln/>
        </p:spPr>
      </p:sp>
      <p:sp>
        <p:nvSpPr>
          <p:cNvPr id="89091" name="Symbol zastępczy notatek 2"/>
          <p:cNvSpPr>
            <a:spLocks noGrp="1"/>
          </p:cNvSpPr>
          <p:nvPr>
            <p:ph type="body" idx="1"/>
          </p:nvPr>
        </p:nvSpPr>
        <p:spPr>
          <a:noFill/>
          <a:ln w="9525"/>
        </p:spPr>
        <p:txBody>
          <a:bodyPr/>
          <a:lstStyle/>
          <a:p>
            <a:endParaRPr lang="pl-PL" smtClean="0"/>
          </a:p>
        </p:txBody>
      </p:sp>
      <p:sp>
        <p:nvSpPr>
          <p:cNvPr id="89092" name="Symbol zastępczy numeru slajdu 3"/>
          <p:cNvSpPr>
            <a:spLocks noGrp="1"/>
          </p:cNvSpPr>
          <p:nvPr>
            <p:ph type="sldNum" sz="quarter" idx="5"/>
          </p:nvPr>
        </p:nvSpPr>
        <p:spPr>
          <a:noFill/>
        </p:spPr>
        <p:txBody>
          <a:bodyPr/>
          <a:lstStyle/>
          <a:p>
            <a:fld id="{0FE13CBA-7792-4FCA-B7D6-C122150188E5}" type="slidenum">
              <a:rPr lang="en-US" smtClean="0"/>
              <a:pPr/>
              <a:t>115</a:t>
            </a:fld>
            <a:endParaRPr lang="en-US" smtClean="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ymbol zastępczy obrazu slajdu 1"/>
          <p:cNvSpPr>
            <a:spLocks noGrp="1" noRot="1" noChangeAspect="1" noTextEdit="1"/>
          </p:cNvSpPr>
          <p:nvPr>
            <p:ph type="sldImg"/>
          </p:nvPr>
        </p:nvSpPr>
        <p:spPr>
          <a:ln/>
        </p:spPr>
      </p:sp>
      <p:sp>
        <p:nvSpPr>
          <p:cNvPr id="89091" name="Symbol zastępczy notatek 2"/>
          <p:cNvSpPr>
            <a:spLocks noGrp="1"/>
          </p:cNvSpPr>
          <p:nvPr>
            <p:ph type="body" idx="1"/>
          </p:nvPr>
        </p:nvSpPr>
        <p:spPr>
          <a:noFill/>
          <a:ln w="9525"/>
        </p:spPr>
        <p:txBody>
          <a:bodyPr/>
          <a:lstStyle/>
          <a:p>
            <a:endParaRPr lang="pl-PL" smtClean="0"/>
          </a:p>
        </p:txBody>
      </p:sp>
      <p:sp>
        <p:nvSpPr>
          <p:cNvPr id="89092" name="Symbol zastępczy numeru slajdu 3"/>
          <p:cNvSpPr>
            <a:spLocks noGrp="1"/>
          </p:cNvSpPr>
          <p:nvPr>
            <p:ph type="sldNum" sz="quarter" idx="5"/>
          </p:nvPr>
        </p:nvSpPr>
        <p:spPr>
          <a:noFill/>
        </p:spPr>
        <p:txBody>
          <a:bodyPr/>
          <a:lstStyle/>
          <a:p>
            <a:fld id="{0FE13CBA-7792-4FCA-B7D6-C122150188E5}" type="slidenum">
              <a:rPr lang="en-US" smtClean="0"/>
              <a:pPr/>
              <a:t>116</a:t>
            </a:fld>
            <a:endParaRPr lang="en-US" smtClean="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ymbol zastępczy obrazu slajdu 1"/>
          <p:cNvSpPr>
            <a:spLocks noGrp="1" noRot="1" noChangeAspect="1" noTextEdit="1"/>
          </p:cNvSpPr>
          <p:nvPr>
            <p:ph type="sldImg"/>
          </p:nvPr>
        </p:nvSpPr>
        <p:spPr>
          <a:ln/>
        </p:spPr>
      </p:sp>
      <p:sp>
        <p:nvSpPr>
          <p:cNvPr id="89091" name="Symbol zastępczy notatek 2"/>
          <p:cNvSpPr>
            <a:spLocks noGrp="1"/>
          </p:cNvSpPr>
          <p:nvPr>
            <p:ph type="body" idx="1"/>
          </p:nvPr>
        </p:nvSpPr>
        <p:spPr>
          <a:noFill/>
          <a:ln w="9525"/>
        </p:spPr>
        <p:txBody>
          <a:bodyPr/>
          <a:lstStyle/>
          <a:p>
            <a:endParaRPr lang="pl-PL" smtClean="0"/>
          </a:p>
        </p:txBody>
      </p:sp>
      <p:sp>
        <p:nvSpPr>
          <p:cNvPr id="89092" name="Symbol zastępczy numeru slajdu 3"/>
          <p:cNvSpPr>
            <a:spLocks noGrp="1"/>
          </p:cNvSpPr>
          <p:nvPr>
            <p:ph type="sldNum" sz="quarter" idx="5"/>
          </p:nvPr>
        </p:nvSpPr>
        <p:spPr>
          <a:noFill/>
        </p:spPr>
        <p:txBody>
          <a:bodyPr/>
          <a:lstStyle/>
          <a:p>
            <a:fld id="{0FE13CBA-7792-4FCA-B7D6-C122150188E5}" type="slidenum">
              <a:rPr lang="en-US" smtClean="0"/>
              <a:pPr/>
              <a:t>117</a:t>
            </a:fld>
            <a:endParaRPr lang="en-US" smtClean="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ymbol zastępczy obrazu slajdu 1"/>
          <p:cNvSpPr>
            <a:spLocks noGrp="1" noRot="1" noChangeAspect="1" noTextEdit="1"/>
          </p:cNvSpPr>
          <p:nvPr>
            <p:ph type="sldImg"/>
          </p:nvPr>
        </p:nvSpPr>
        <p:spPr>
          <a:ln/>
        </p:spPr>
      </p:sp>
      <p:sp>
        <p:nvSpPr>
          <p:cNvPr id="89091" name="Symbol zastępczy notatek 2"/>
          <p:cNvSpPr>
            <a:spLocks noGrp="1"/>
          </p:cNvSpPr>
          <p:nvPr>
            <p:ph type="body" idx="1"/>
          </p:nvPr>
        </p:nvSpPr>
        <p:spPr>
          <a:noFill/>
          <a:ln w="9525"/>
        </p:spPr>
        <p:txBody>
          <a:bodyPr/>
          <a:lstStyle/>
          <a:p>
            <a:endParaRPr lang="pl-PL" smtClean="0"/>
          </a:p>
        </p:txBody>
      </p:sp>
      <p:sp>
        <p:nvSpPr>
          <p:cNvPr id="89092" name="Symbol zastępczy numeru slajdu 3"/>
          <p:cNvSpPr>
            <a:spLocks noGrp="1"/>
          </p:cNvSpPr>
          <p:nvPr>
            <p:ph type="sldNum" sz="quarter" idx="5"/>
          </p:nvPr>
        </p:nvSpPr>
        <p:spPr>
          <a:noFill/>
        </p:spPr>
        <p:txBody>
          <a:bodyPr/>
          <a:lstStyle/>
          <a:p>
            <a:fld id="{0FE13CBA-7792-4FCA-B7D6-C122150188E5}" type="slidenum">
              <a:rPr lang="en-US" smtClean="0"/>
              <a:pPr/>
              <a:t>118</a:t>
            </a:fld>
            <a:endParaRPr lang="en-US" smtClean="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ymbol zastępczy obrazu slajdu 1"/>
          <p:cNvSpPr>
            <a:spLocks noGrp="1" noRot="1" noChangeAspect="1" noTextEdit="1"/>
          </p:cNvSpPr>
          <p:nvPr>
            <p:ph type="sldImg"/>
          </p:nvPr>
        </p:nvSpPr>
        <p:spPr>
          <a:ln/>
        </p:spPr>
      </p:sp>
      <p:sp>
        <p:nvSpPr>
          <p:cNvPr id="89091" name="Symbol zastępczy notatek 2"/>
          <p:cNvSpPr>
            <a:spLocks noGrp="1"/>
          </p:cNvSpPr>
          <p:nvPr>
            <p:ph type="body" idx="1"/>
          </p:nvPr>
        </p:nvSpPr>
        <p:spPr>
          <a:noFill/>
          <a:ln w="9525"/>
        </p:spPr>
        <p:txBody>
          <a:bodyPr/>
          <a:lstStyle/>
          <a:p>
            <a:endParaRPr lang="pl-PL" smtClean="0"/>
          </a:p>
        </p:txBody>
      </p:sp>
      <p:sp>
        <p:nvSpPr>
          <p:cNvPr id="89092" name="Symbol zastępczy numeru slajdu 3"/>
          <p:cNvSpPr>
            <a:spLocks noGrp="1"/>
          </p:cNvSpPr>
          <p:nvPr>
            <p:ph type="sldNum" sz="quarter" idx="5"/>
          </p:nvPr>
        </p:nvSpPr>
        <p:spPr>
          <a:noFill/>
        </p:spPr>
        <p:txBody>
          <a:bodyPr/>
          <a:lstStyle/>
          <a:p>
            <a:fld id="{0FE13CBA-7792-4FCA-B7D6-C122150188E5}" type="slidenum">
              <a:rPr lang="en-US" smtClean="0"/>
              <a:pPr/>
              <a:t>119</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ymbol zastępczy obrazu slajdu 1"/>
          <p:cNvSpPr>
            <a:spLocks noGrp="1" noRot="1" noChangeAspect="1" noTextEdit="1"/>
          </p:cNvSpPr>
          <p:nvPr>
            <p:ph type="sldImg"/>
          </p:nvPr>
        </p:nvSpPr>
        <p:spPr>
          <a:ln/>
        </p:spPr>
      </p:sp>
      <p:sp>
        <p:nvSpPr>
          <p:cNvPr id="89091" name="Symbol zastępczy notatek 2"/>
          <p:cNvSpPr>
            <a:spLocks noGrp="1"/>
          </p:cNvSpPr>
          <p:nvPr>
            <p:ph type="body" idx="1"/>
          </p:nvPr>
        </p:nvSpPr>
        <p:spPr>
          <a:noFill/>
          <a:ln w="9525"/>
        </p:spPr>
        <p:txBody>
          <a:bodyPr/>
          <a:lstStyle/>
          <a:p>
            <a:endParaRPr lang="pl-PL" smtClean="0"/>
          </a:p>
        </p:txBody>
      </p:sp>
      <p:sp>
        <p:nvSpPr>
          <p:cNvPr id="89092" name="Symbol zastępczy numeru slajdu 3"/>
          <p:cNvSpPr>
            <a:spLocks noGrp="1"/>
          </p:cNvSpPr>
          <p:nvPr>
            <p:ph type="sldNum" sz="quarter" idx="5"/>
          </p:nvPr>
        </p:nvSpPr>
        <p:spPr>
          <a:noFill/>
        </p:spPr>
        <p:txBody>
          <a:bodyPr/>
          <a:lstStyle/>
          <a:p>
            <a:fld id="{0FE13CBA-7792-4FCA-B7D6-C122150188E5}" type="slidenum">
              <a:rPr lang="en-US" smtClean="0"/>
              <a:pPr/>
              <a:t>12</a:t>
            </a:fld>
            <a:endParaRPr lang="en-US" smtClean="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ymbol zastępczy obrazu slajdu 1"/>
          <p:cNvSpPr>
            <a:spLocks noGrp="1" noRot="1" noChangeAspect="1" noTextEdit="1"/>
          </p:cNvSpPr>
          <p:nvPr>
            <p:ph type="sldImg"/>
          </p:nvPr>
        </p:nvSpPr>
        <p:spPr>
          <a:ln/>
        </p:spPr>
      </p:sp>
      <p:sp>
        <p:nvSpPr>
          <p:cNvPr id="89091" name="Symbol zastępczy notatek 2"/>
          <p:cNvSpPr>
            <a:spLocks noGrp="1"/>
          </p:cNvSpPr>
          <p:nvPr>
            <p:ph type="body" idx="1"/>
          </p:nvPr>
        </p:nvSpPr>
        <p:spPr>
          <a:noFill/>
          <a:ln w="9525"/>
        </p:spPr>
        <p:txBody>
          <a:bodyPr/>
          <a:lstStyle/>
          <a:p>
            <a:endParaRPr lang="pl-PL" smtClean="0"/>
          </a:p>
        </p:txBody>
      </p:sp>
      <p:sp>
        <p:nvSpPr>
          <p:cNvPr id="89092" name="Symbol zastępczy numeru slajdu 3"/>
          <p:cNvSpPr>
            <a:spLocks noGrp="1"/>
          </p:cNvSpPr>
          <p:nvPr>
            <p:ph type="sldNum" sz="quarter" idx="5"/>
          </p:nvPr>
        </p:nvSpPr>
        <p:spPr>
          <a:noFill/>
        </p:spPr>
        <p:txBody>
          <a:bodyPr/>
          <a:lstStyle/>
          <a:p>
            <a:fld id="{0FE13CBA-7792-4FCA-B7D6-C122150188E5}" type="slidenum">
              <a:rPr lang="en-US" smtClean="0"/>
              <a:pPr/>
              <a:t>120</a:t>
            </a:fld>
            <a:endParaRPr lang="en-US" smtClean="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ymbol zastępczy obrazu slajdu 1"/>
          <p:cNvSpPr>
            <a:spLocks noGrp="1" noRot="1" noChangeAspect="1" noTextEdit="1"/>
          </p:cNvSpPr>
          <p:nvPr>
            <p:ph type="sldImg"/>
          </p:nvPr>
        </p:nvSpPr>
        <p:spPr>
          <a:ln/>
        </p:spPr>
      </p:sp>
      <p:sp>
        <p:nvSpPr>
          <p:cNvPr id="89091" name="Symbol zastępczy notatek 2"/>
          <p:cNvSpPr>
            <a:spLocks noGrp="1"/>
          </p:cNvSpPr>
          <p:nvPr>
            <p:ph type="body" idx="1"/>
          </p:nvPr>
        </p:nvSpPr>
        <p:spPr>
          <a:noFill/>
          <a:ln w="9525"/>
        </p:spPr>
        <p:txBody>
          <a:bodyPr/>
          <a:lstStyle/>
          <a:p>
            <a:endParaRPr lang="pl-PL" smtClean="0"/>
          </a:p>
        </p:txBody>
      </p:sp>
      <p:sp>
        <p:nvSpPr>
          <p:cNvPr id="89092" name="Symbol zastępczy numeru slajdu 3"/>
          <p:cNvSpPr>
            <a:spLocks noGrp="1"/>
          </p:cNvSpPr>
          <p:nvPr>
            <p:ph type="sldNum" sz="quarter" idx="5"/>
          </p:nvPr>
        </p:nvSpPr>
        <p:spPr>
          <a:noFill/>
        </p:spPr>
        <p:txBody>
          <a:bodyPr/>
          <a:lstStyle/>
          <a:p>
            <a:fld id="{0FE13CBA-7792-4FCA-B7D6-C122150188E5}" type="slidenum">
              <a:rPr lang="en-US" smtClean="0"/>
              <a:pPr/>
              <a:t>121</a:t>
            </a:fld>
            <a:endParaRPr lang="en-US" smtClean="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ymbol zastępczy obrazu slajdu 1"/>
          <p:cNvSpPr>
            <a:spLocks noGrp="1" noRot="1" noChangeAspect="1" noTextEdit="1"/>
          </p:cNvSpPr>
          <p:nvPr>
            <p:ph type="sldImg"/>
          </p:nvPr>
        </p:nvSpPr>
        <p:spPr>
          <a:ln/>
        </p:spPr>
      </p:sp>
      <p:sp>
        <p:nvSpPr>
          <p:cNvPr id="89091" name="Symbol zastępczy notatek 2"/>
          <p:cNvSpPr>
            <a:spLocks noGrp="1"/>
          </p:cNvSpPr>
          <p:nvPr>
            <p:ph type="body" idx="1"/>
          </p:nvPr>
        </p:nvSpPr>
        <p:spPr>
          <a:noFill/>
          <a:ln w="9525"/>
        </p:spPr>
        <p:txBody>
          <a:bodyPr/>
          <a:lstStyle/>
          <a:p>
            <a:endParaRPr lang="pl-PL" smtClean="0"/>
          </a:p>
        </p:txBody>
      </p:sp>
      <p:sp>
        <p:nvSpPr>
          <p:cNvPr id="89092" name="Symbol zastępczy numeru slajdu 3"/>
          <p:cNvSpPr>
            <a:spLocks noGrp="1"/>
          </p:cNvSpPr>
          <p:nvPr>
            <p:ph type="sldNum" sz="quarter" idx="5"/>
          </p:nvPr>
        </p:nvSpPr>
        <p:spPr>
          <a:noFill/>
        </p:spPr>
        <p:txBody>
          <a:bodyPr/>
          <a:lstStyle/>
          <a:p>
            <a:fld id="{0FE13CBA-7792-4FCA-B7D6-C122150188E5}" type="slidenum">
              <a:rPr lang="en-US" smtClean="0"/>
              <a:pPr/>
              <a:t>122</a:t>
            </a:fld>
            <a:endParaRPr lang="en-US" smtClean="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Symbol zastępczy obrazu slajdu 1"/>
          <p:cNvSpPr>
            <a:spLocks noGrp="1" noRot="1" noChangeAspect="1" noTextEdit="1"/>
          </p:cNvSpPr>
          <p:nvPr>
            <p:ph type="sldImg"/>
          </p:nvPr>
        </p:nvSpPr>
        <p:spPr>
          <a:xfrm>
            <a:off x="917575" y="744538"/>
            <a:ext cx="4962525" cy="3722687"/>
          </a:xfrm>
          <a:ln/>
        </p:spPr>
      </p:sp>
      <p:sp>
        <p:nvSpPr>
          <p:cNvPr id="141315" name="Symbol zastępczy notatek 2"/>
          <p:cNvSpPr>
            <a:spLocks noGrp="1"/>
          </p:cNvSpPr>
          <p:nvPr>
            <p:ph type="body" idx="1"/>
          </p:nvPr>
        </p:nvSpPr>
        <p:spPr>
          <a:noFill/>
          <a:ln/>
        </p:spPr>
        <p:txBody>
          <a:bodyPr/>
          <a:lstStyle/>
          <a:p>
            <a:pPr eaLnBrk="1" hangingPunct="1"/>
            <a:endParaRPr lang="pl-PL" smtClean="0"/>
          </a:p>
        </p:txBody>
      </p:sp>
      <p:sp>
        <p:nvSpPr>
          <p:cNvPr id="141316" name="Symbol zastępczy numeru slajdu 3"/>
          <p:cNvSpPr>
            <a:spLocks noGrp="1"/>
          </p:cNvSpPr>
          <p:nvPr>
            <p:ph type="sldNum" sz="quarter" idx="5"/>
          </p:nvPr>
        </p:nvSpPr>
        <p:spPr>
          <a:noFill/>
        </p:spPr>
        <p:txBody>
          <a:bodyPr/>
          <a:lstStyle/>
          <a:p>
            <a:fld id="{C3715EA8-8569-4661-8AB2-356B7187464F}" type="slidenum">
              <a:rPr lang="pl-PL">
                <a:latin typeface="Arial" pitchFamily="34" charset="0"/>
              </a:rPr>
              <a:pPr/>
              <a:t>123</a:t>
            </a:fld>
            <a:endParaRPr lang="pl-PL">
              <a:latin typeface="Arial" pitchFamily="34" charset="0"/>
            </a:endParaRPr>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ymbol zastępczy obrazu slajdu 1"/>
          <p:cNvSpPr>
            <a:spLocks noGrp="1" noRot="1" noChangeAspect="1" noTextEdit="1"/>
          </p:cNvSpPr>
          <p:nvPr>
            <p:ph type="sldImg"/>
          </p:nvPr>
        </p:nvSpPr>
        <p:spPr bwMode="auto">
          <a:noFill/>
          <a:ln>
            <a:solidFill>
              <a:srgbClr val="000000"/>
            </a:solidFill>
            <a:miter lim="800000"/>
            <a:headEnd/>
            <a:tailEnd/>
          </a:ln>
        </p:spPr>
      </p:sp>
      <p:sp>
        <p:nvSpPr>
          <p:cNvPr id="123907" name="Symbol zastępczy notatek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l-PL" smtClean="0"/>
          </a:p>
        </p:txBody>
      </p:sp>
      <p:sp>
        <p:nvSpPr>
          <p:cNvPr id="128004" name="Symbol zastępczy numeru slajdu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161F6AE-CAED-4874-AC91-DB99C431EBBC}" type="slidenum">
              <a:rPr lang="pl-PL" smtClean="0"/>
              <a:pPr fontAlgn="base">
                <a:spcBef>
                  <a:spcPct val="0"/>
                </a:spcBef>
                <a:spcAft>
                  <a:spcPct val="0"/>
                </a:spcAft>
                <a:defRPr/>
              </a:pPr>
              <a:t>124</a:t>
            </a:fld>
            <a:endParaRPr lang="pl-PL" smtClean="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Symbol zastępczy obrazu slajdu 1"/>
          <p:cNvSpPr>
            <a:spLocks noGrp="1" noRot="1" noChangeAspect="1" noTextEdit="1"/>
          </p:cNvSpPr>
          <p:nvPr>
            <p:ph type="sldImg"/>
          </p:nvPr>
        </p:nvSpPr>
        <p:spPr>
          <a:xfrm>
            <a:off x="917575" y="744538"/>
            <a:ext cx="4962525" cy="3722687"/>
          </a:xfrm>
          <a:ln/>
        </p:spPr>
      </p:sp>
      <p:sp>
        <p:nvSpPr>
          <p:cNvPr id="157699" name="Symbol zastępczy notatek 2"/>
          <p:cNvSpPr>
            <a:spLocks noGrp="1"/>
          </p:cNvSpPr>
          <p:nvPr>
            <p:ph type="body" idx="1"/>
          </p:nvPr>
        </p:nvSpPr>
        <p:spPr>
          <a:noFill/>
          <a:ln/>
        </p:spPr>
        <p:txBody>
          <a:bodyPr/>
          <a:lstStyle/>
          <a:p>
            <a:pPr eaLnBrk="1" hangingPunct="1"/>
            <a:endParaRPr lang="pl-PL" smtClean="0"/>
          </a:p>
        </p:txBody>
      </p:sp>
      <p:sp>
        <p:nvSpPr>
          <p:cNvPr id="157700" name="Symbol zastępczy numeru slajdu 3"/>
          <p:cNvSpPr>
            <a:spLocks noGrp="1"/>
          </p:cNvSpPr>
          <p:nvPr>
            <p:ph type="sldNum" sz="quarter" idx="5"/>
          </p:nvPr>
        </p:nvSpPr>
        <p:spPr>
          <a:noFill/>
        </p:spPr>
        <p:txBody>
          <a:bodyPr/>
          <a:lstStyle/>
          <a:p>
            <a:fld id="{E3AAD68F-6938-41DE-9A4D-2B457EBFB741}" type="slidenum">
              <a:rPr lang="pl-PL">
                <a:latin typeface="Arial" pitchFamily="34" charset="0"/>
              </a:rPr>
              <a:pPr/>
              <a:t>125</a:t>
            </a:fld>
            <a:endParaRPr lang="pl-PL">
              <a:latin typeface="Arial" pitchFamily="34" charset="0"/>
            </a:endParaRPr>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ymbol zastępczy obrazu slajdu 1"/>
          <p:cNvSpPr>
            <a:spLocks noGrp="1" noRot="1" noChangeAspect="1" noTextEdit="1"/>
          </p:cNvSpPr>
          <p:nvPr>
            <p:ph type="sldImg"/>
          </p:nvPr>
        </p:nvSpPr>
        <p:spPr>
          <a:ln/>
        </p:spPr>
      </p:sp>
      <p:sp>
        <p:nvSpPr>
          <p:cNvPr id="89091" name="Symbol zastępczy notatek 2"/>
          <p:cNvSpPr>
            <a:spLocks noGrp="1"/>
          </p:cNvSpPr>
          <p:nvPr>
            <p:ph type="body" idx="1"/>
          </p:nvPr>
        </p:nvSpPr>
        <p:spPr>
          <a:noFill/>
          <a:ln w="9525"/>
        </p:spPr>
        <p:txBody>
          <a:bodyPr/>
          <a:lstStyle/>
          <a:p>
            <a:endParaRPr lang="pl-PL" smtClean="0"/>
          </a:p>
        </p:txBody>
      </p:sp>
      <p:sp>
        <p:nvSpPr>
          <p:cNvPr id="89092" name="Symbol zastępczy numeru slajdu 3"/>
          <p:cNvSpPr>
            <a:spLocks noGrp="1"/>
          </p:cNvSpPr>
          <p:nvPr>
            <p:ph type="sldNum" sz="quarter" idx="5"/>
          </p:nvPr>
        </p:nvSpPr>
        <p:spPr>
          <a:noFill/>
        </p:spPr>
        <p:txBody>
          <a:bodyPr/>
          <a:lstStyle/>
          <a:p>
            <a:fld id="{0FE13CBA-7792-4FCA-B7D6-C122150188E5}" type="slidenum">
              <a:rPr lang="en-US" smtClean="0"/>
              <a:pPr/>
              <a:t>126</a:t>
            </a:fld>
            <a:endParaRPr lang="en-US" smtClean="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ymbol zastępczy obrazu slajdu 1"/>
          <p:cNvSpPr>
            <a:spLocks noGrp="1" noRot="1" noChangeAspect="1" noTextEdit="1"/>
          </p:cNvSpPr>
          <p:nvPr>
            <p:ph type="sldImg"/>
          </p:nvPr>
        </p:nvSpPr>
        <p:spPr>
          <a:ln/>
        </p:spPr>
      </p:sp>
      <p:sp>
        <p:nvSpPr>
          <p:cNvPr id="89091" name="Symbol zastępczy notatek 2"/>
          <p:cNvSpPr>
            <a:spLocks noGrp="1"/>
          </p:cNvSpPr>
          <p:nvPr>
            <p:ph type="body" idx="1"/>
          </p:nvPr>
        </p:nvSpPr>
        <p:spPr>
          <a:noFill/>
          <a:ln w="9525"/>
        </p:spPr>
        <p:txBody>
          <a:bodyPr/>
          <a:lstStyle/>
          <a:p>
            <a:endParaRPr lang="pl-PL" smtClean="0"/>
          </a:p>
        </p:txBody>
      </p:sp>
      <p:sp>
        <p:nvSpPr>
          <p:cNvPr id="89092" name="Symbol zastępczy numeru slajdu 3"/>
          <p:cNvSpPr>
            <a:spLocks noGrp="1"/>
          </p:cNvSpPr>
          <p:nvPr>
            <p:ph type="sldNum" sz="quarter" idx="5"/>
          </p:nvPr>
        </p:nvSpPr>
        <p:spPr>
          <a:noFill/>
        </p:spPr>
        <p:txBody>
          <a:bodyPr/>
          <a:lstStyle/>
          <a:p>
            <a:fld id="{0FE13CBA-7792-4FCA-B7D6-C122150188E5}" type="slidenum">
              <a:rPr lang="en-US" smtClean="0"/>
              <a:pPr/>
              <a:t>127</a:t>
            </a:fld>
            <a:endParaRPr lang="en-US" smtClean="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ymbol zastępczy obrazu slajdu 1"/>
          <p:cNvSpPr>
            <a:spLocks noGrp="1" noRot="1" noChangeAspect="1" noTextEdit="1"/>
          </p:cNvSpPr>
          <p:nvPr>
            <p:ph type="sldImg"/>
          </p:nvPr>
        </p:nvSpPr>
        <p:spPr>
          <a:ln/>
        </p:spPr>
      </p:sp>
      <p:sp>
        <p:nvSpPr>
          <p:cNvPr id="89091" name="Symbol zastępczy notatek 2"/>
          <p:cNvSpPr>
            <a:spLocks noGrp="1"/>
          </p:cNvSpPr>
          <p:nvPr>
            <p:ph type="body" idx="1"/>
          </p:nvPr>
        </p:nvSpPr>
        <p:spPr>
          <a:noFill/>
          <a:ln w="9525"/>
        </p:spPr>
        <p:txBody>
          <a:bodyPr/>
          <a:lstStyle/>
          <a:p>
            <a:endParaRPr lang="pl-PL" smtClean="0"/>
          </a:p>
        </p:txBody>
      </p:sp>
      <p:sp>
        <p:nvSpPr>
          <p:cNvPr id="89092" name="Symbol zastępczy numeru slajdu 3"/>
          <p:cNvSpPr>
            <a:spLocks noGrp="1"/>
          </p:cNvSpPr>
          <p:nvPr>
            <p:ph type="sldNum" sz="quarter" idx="5"/>
          </p:nvPr>
        </p:nvSpPr>
        <p:spPr>
          <a:noFill/>
        </p:spPr>
        <p:txBody>
          <a:bodyPr/>
          <a:lstStyle/>
          <a:p>
            <a:fld id="{0FE13CBA-7792-4FCA-B7D6-C122150188E5}" type="slidenum">
              <a:rPr lang="en-US" smtClean="0"/>
              <a:pPr/>
              <a:t>128</a:t>
            </a:fld>
            <a:endParaRPr lang="en-US" smtClean="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258" name="Rectangle 7"/>
          <p:cNvSpPr>
            <a:spLocks noGrp="1" noChangeArrowheads="1"/>
          </p:cNvSpPr>
          <p:nvPr>
            <p:ph type="sldNum" sz="quarter" idx="5"/>
          </p:nvPr>
        </p:nvSpPr>
        <p:spPr>
          <a:noFill/>
        </p:spPr>
        <p:txBody>
          <a:bodyPr/>
          <a:lstStyle/>
          <a:p>
            <a:fld id="{1EA776D7-1307-4A6B-8C0A-207CDEE2D533}" type="slidenum">
              <a:rPr lang="en-GB" smtClean="0"/>
              <a:pPr/>
              <a:t>129</a:t>
            </a:fld>
            <a:endParaRPr lang="en-GB" smtClean="0"/>
          </a:p>
        </p:txBody>
      </p:sp>
      <p:sp>
        <p:nvSpPr>
          <p:cNvPr id="352259" name="Rectangle 2"/>
          <p:cNvSpPr>
            <a:spLocks noGrp="1" noRot="1" noChangeAspect="1" noChangeArrowheads="1" noTextEdit="1"/>
          </p:cNvSpPr>
          <p:nvPr>
            <p:ph type="sldImg"/>
          </p:nvPr>
        </p:nvSpPr>
        <p:spPr>
          <a:xfrm>
            <a:off x="917575" y="744538"/>
            <a:ext cx="4962525" cy="3722687"/>
          </a:xfrm>
          <a:ln/>
        </p:spPr>
      </p:sp>
      <p:sp>
        <p:nvSpPr>
          <p:cNvPr id="352260" name="Rectangle 3"/>
          <p:cNvSpPr>
            <a:spLocks noGrp="1" noChangeArrowheads="1"/>
          </p:cNvSpPr>
          <p:nvPr>
            <p:ph type="body" idx="1"/>
          </p:nvPr>
        </p:nvSpPr>
        <p:spPr>
          <a:noFill/>
          <a:ln/>
        </p:spPr>
        <p:txBody>
          <a:bodyPr/>
          <a:lstStyle/>
          <a:p>
            <a:pPr eaLnBrk="1" hangingPunct="1"/>
            <a:endParaRPr lang="pl-PL"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ymbol zastępczy obrazu slajdu 1"/>
          <p:cNvSpPr>
            <a:spLocks noGrp="1" noRot="1" noChangeAspect="1" noTextEdit="1"/>
          </p:cNvSpPr>
          <p:nvPr>
            <p:ph type="sldImg"/>
          </p:nvPr>
        </p:nvSpPr>
        <p:spPr>
          <a:ln/>
        </p:spPr>
      </p:sp>
      <p:sp>
        <p:nvSpPr>
          <p:cNvPr id="89091" name="Symbol zastępczy notatek 2"/>
          <p:cNvSpPr>
            <a:spLocks noGrp="1"/>
          </p:cNvSpPr>
          <p:nvPr>
            <p:ph type="body" idx="1"/>
          </p:nvPr>
        </p:nvSpPr>
        <p:spPr>
          <a:noFill/>
          <a:ln w="9525"/>
        </p:spPr>
        <p:txBody>
          <a:bodyPr/>
          <a:lstStyle/>
          <a:p>
            <a:endParaRPr lang="pl-PL" smtClean="0"/>
          </a:p>
        </p:txBody>
      </p:sp>
      <p:sp>
        <p:nvSpPr>
          <p:cNvPr id="89092" name="Symbol zastępczy numeru slajdu 3"/>
          <p:cNvSpPr>
            <a:spLocks noGrp="1"/>
          </p:cNvSpPr>
          <p:nvPr>
            <p:ph type="sldNum" sz="quarter" idx="5"/>
          </p:nvPr>
        </p:nvSpPr>
        <p:spPr>
          <a:noFill/>
        </p:spPr>
        <p:txBody>
          <a:bodyPr/>
          <a:lstStyle/>
          <a:p>
            <a:fld id="{0FE13CBA-7792-4FCA-B7D6-C122150188E5}" type="slidenum">
              <a:rPr lang="en-US" smtClean="0"/>
              <a:pPr/>
              <a:t>13</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ymbol zastępczy obrazu slajdu 1"/>
          <p:cNvSpPr>
            <a:spLocks noGrp="1" noRot="1" noChangeAspect="1" noTextEdit="1"/>
          </p:cNvSpPr>
          <p:nvPr>
            <p:ph type="sldImg"/>
          </p:nvPr>
        </p:nvSpPr>
        <p:spPr>
          <a:ln/>
        </p:spPr>
      </p:sp>
      <p:sp>
        <p:nvSpPr>
          <p:cNvPr id="89091" name="Symbol zastępczy notatek 2"/>
          <p:cNvSpPr>
            <a:spLocks noGrp="1"/>
          </p:cNvSpPr>
          <p:nvPr>
            <p:ph type="body" idx="1"/>
          </p:nvPr>
        </p:nvSpPr>
        <p:spPr>
          <a:noFill/>
          <a:ln w="9525"/>
        </p:spPr>
        <p:txBody>
          <a:bodyPr/>
          <a:lstStyle/>
          <a:p>
            <a:endParaRPr lang="pl-PL" smtClean="0"/>
          </a:p>
        </p:txBody>
      </p:sp>
      <p:sp>
        <p:nvSpPr>
          <p:cNvPr id="89092" name="Symbol zastępczy numeru slajdu 3"/>
          <p:cNvSpPr>
            <a:spLocks noGrp="1"/>
          </p:cNvSpPr>
          <p:nvPr>
            <p:ph type="sldNum" sz="quarter" idx="5"/>
          </p:nvPr>
        </p:nvSpPr>
        <p:spPr>
          <a:noFill/>
        </p:spPr>
        <p:txBody>
          <a:bodyPr/>
          <a:lstStyle/>
          <a:p>
            <a:fld id="{0FE13CBA-7792-4FCA-B7D6-C122150188E5}" type="slidenum">
              <a:rPr lang="en-US" smtClean="0"/>
              <a:pPr/>
              <a:t>14</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ymbol zastępczy obrazu slajdu 1"/>
          <p:cNvSpPr>
            <a:spLocks noGrp="1" noRot="1" noChangeAspect="1" noTextEdit="1"/>
          </p:cNvSpPr>
          <p:nvPr>
            <p:ph type="sldImg"/>
          </p:nvPr>
        </p:nvSpPr>
        <p:spPr>
          <a:ln/>
        </p:spPr>
      </p:sp>
      <p:sp>
        <p:nvSpPr>
          <p:cNvPr id="89091" name="Symbol zastępczy notatek 2"/>
          <p:cNvSpPr>
            <a:spLocks noGrp="1"/>
          </p:cNvSpPr>
          <p:nvPr>
            <p:ph type="body" idx="1"/>
          </p:nvPr>
        </p:nvSpPr>
        <p:spPr>
          <a:noFill/>
          <a:ln w="9525"/>
        </p:spPr>
        <p:txBody>
          <a:bodyPr/>
          <a:lstStyle/>
          <a:p>
            <a:endParaRPr lang="pl-PL" smtClean="0"/>
          </a:p>
        </p:txBody>
      </p:sp>
      <p:sp>
        <p:nvSpPr>
          <p:cNvPr id="89092" name="Symbol zastępczy numeru slajdu 3"/>
          <p:cNvSpPr>
            <a:spLocks noGrp="1"/>
          </p:cNvSpPr>
          <p:nvPr>
            <p:ph type="sldNum" sz="quarter" idx="5"/>
          </p:nvPr>
        </p:nvSpPr>
        <p:spPr>
          <a:noFill/>
        </p:spPr>
        <p:txBody>
          <a:bodyPr/>
          <a:lstStyle/>
          <a:p>
            <a:fld id="{0FE13CBA-7792-4FCA-B7D6-C122150188E5}" type="slidenum">
              <a:rPr lang="en-US" smtClean="0"/>
              <a:pPr/>
              <a:t>15</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ymbol zastępczy obrazu slajdu 1"/>
          <p:cNvSpPr>
            <a:spLocks noGrp="1" noRot="1" noChangeAspect="1" noTextEdit="1"/>
          </p:cNvSpPr>
          <p:nvPr>
            <p:ph type="sldImg"/>
          </p:nvPr>
        </p:nvSpPr>
        <p:spPr bwMode="auto">
          <a:noFill/>
          <a:ln>
            <a:solidFill>
              <a:srgbClr val="000000"/>
            </a:solidFill>
            <a:miter lim="800000"/>
            <a:headEnd/>
            <a:tailEnd/>
          </a:ln>
        </p:spPr>
      </p:sp>
      <p:sp>
        <p:nvSpPr>
          <p:cNvPr id="125955" name="Symbol zastępczy notatek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l-PL" smtClean="0"/>
          </a:p>
        </p:txBody>
      </p:sp>
      <p:sp>
        <p:nvSpPr>
          <p:cNvPr id="130052" name="Symbol zastępczy numeru slajdu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FCAA8C6-A9F5-40E1-8C36-188BD0952268}" type="slidenum">
              <a:rPr lang="pl-PL" smtClean="0"/>
              <a:pPr fontAlgn="base">
                <a:spcBef>
                  <a:spcPct val="0"/>
                </a:spcBef>
                <a:spcAft>
                  <a:spcPct val="0"/>
                </a:spcAft>
                <a:defRPr/>
              </a:pPr>
              <a:t>16</a:t>
            </a:fld>
            <a:endParaRPr lang="pl-PL"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ymbol zastępczy obrazu slajdu 1"/>
          <p:cNvSpPr>
            <a:spLocks noGrp="1" noRot="1" noChangeAspect="1" noTextEdit="1"/>
          </p:cNvSpPr>
          <p:nvPr>
            <p:ph type="sldImg"/>
          </p:nvPr>
        </p:nvSpPr>
        <p:spPr>
          <a:ln/>
        </p:spPr>
      </p:sp>
      <p:sp>
        <p:nvSpPr>
          <p:cNvPr id="89091" name="Symbol zastępczy notatek 2"/>
          <p:cNvSpPr>
            <a:spLocks noGrp="1"/>
          </p:cNvSpPr>
          <p:nvPr>
            <p:ph type="body" idx="1"/>
          </p:nvPr>
        </p:nvSpPr>
        <p:spPr>
          <a:noFill/>
          <a:ln w="9525"/>
        </p:spPr>
        <p:txBody>
          <a:bodyPr/>
          <a:lstStyle/>
          <a:p>
            <a:endParaRPr lang="pl-PL" smtClean="0"/>
          </a:p>
        </p:txBody>
      </p:sp>
      <p:sp>
        <p:nvSpPr>
          <p:cNvPr id="89092" name="Symbol zastępczy numeru slajdu 3"/>
          <p:cNvSpPr>
            <a:spLocks noGrp="1"/>
          </p:cNvSpPr>
          <p:nvPr>
            <p:ph type="sldNum" sz="quarter" idx="5"/>
          </p:nvPr>
        </p:nvSpPr>
        <p:spPr>
          <a:noFill/>
        </p:spPr>
        <p:txBody>
          <a:bodyPr/>
          <a:lstStyle/>
          <a:p>
            <a:fld id="{0FE13CBA-7792-4FCA-B7D6-C122150188E5}" type="slidenum">
              <a:rPr lang="en-US" smtClean="0"/>
              <a:pPr/>
              <a:t>17</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36AE7582-4C08-4BDF-AD7F-439AE45979A8}" type="slidenum">
              <a:rPr lang="pl-PL" smtClean="0"/>
              <a:pPr/>
              <a:t>18</a:t>
            </a:fld>
            <a:endParaRPr lang="pl-PL"/>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ymbol zastępczy obrazu slajdu 1"/>
          <p:cNvSpPr>
            <a:spLocks noGrp="1" noRot="1" noChangeAspect="1" noTextEdit="1"/>
          </p:cNvSpPr>
          <p:nvPr>
            <p:ph type="sldImg"/>
          </p:nvPr>
        </p:nvSpPr>
        <p:spPr>
          <a:ln/>
        </p:spPr>
      </p:sp>
      <p:sp>
        <p:nvSpPr>
          <p:cNvPr id="89091" name="Symbol zastępczy notatek 2"/>
          <p:cNvSpPr>
            <a:spLocks noGrp="1"/>
          </p:cNvSpPr>
          <p:nvPr>
            <p:ph type="body" idx="1"/>
          </p:nvPr>
        </p:nvSpPr>
        <p:spPr>
          <a:noFill/>
          <a:ln w="9525"/>
        </p:spPr>
        <p:txBody>
          <a:bodyPr/>
          <a:lstStyle/>
          <a:p>
            <a:endParaRPr lang="pl-PL" smtClean="0"/>
          </a:p>
        </p:txBody>
      </p:sp>
      <p:sp>
        <p:nvSpPr>
          <p:cNvPr id="89092" name="Symbol zastępczy numeru slajdu 3"/>
          <p:cNvSpPr>
            <a:spLocks noGrp="1"/>
          </p:cNvSpPr>
          <p:nvPr>
            <p:ph type="sldNum" sz="quarter" idx="5"/>
          </p:nvPr>
        </p:nvSpPr>
        <p:spPr>
          <a:noFill/>
        </p:spPr>
        <p:txBody>
          <a:bodyPr/>
          <a:lstStyle/>
          <a:p>
            <a:fld id="{0FE13CBA-7792-4FCA-B7D6-C122150188E5}" type="slidenum">
              <a:rPr lang="en-US" smtClean="0"/>
              <a:pPr/>
              <a:t>19</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ymbol zastępczy obrazu slajdu 1"/>
          <p:cNvSpPr>
            <a:spLocks noGrp="1" noRot="1" noChangeAspect="1" noTextEdit="1"/>
          </p:cNvSpPr>
          <p:nvPr>
            <p:ph type="sldImg"/>
          </p:nvPr>
        </p:nvSpPr>
        <p:spPr>
          <a:ln/>
        </p:spPr>
      </p:sp>
      <p:sp>
        <p:nvSpPr>
          <p:cNvPr id="89091" name="Symbol zastępczy notatek 2"/>
          <p:cNvSpPr>
            <a:spLocks noGrp="1"/>
          </p:cNvSpPr>
          <p:nvPr>
            <p:ph type="body" idx="1"/>
          </p:nvPr>
        </p:nvSpPr>
        <p:spPr>
          <a:noFill/>
          <a:ln w="9525"/>
        </p:spPr>
        <p:txBody>
          <a:bodyPr/>
          <a:lstStyle/>
          <a:p>
            <a:endParaRPr lang="pl-PL" smtClean="0"/>
          </a:p>
        </p:txBody>
      </p:sp>
      <p:sp>
        <p:nvSpPr>
          <p:cNvPr id="89092" name="Symbol zastępczy numeru slajdu 3"/>
          <p:cNvSpPr>
            <a:spLocks noGrp="1"/>
          </p:cNvSpPr>
          <p:nvPr>
            <p:ph type="sldNum" sz="quarter" idx="5"/>
          </p:nvPr>
        </p:nvSpPr>
        <p:spPr>
          <a:noFill/>
        </p:spPr>
        <p:txBody>
          <a:bodyPr/>
          <a:lstStyle/>
          <a:p>
            <a:fld id="{0FE13CBA-7792-4FCA-B7D6-C122150188E5}" type="slidenum">
              <a:rPr lang="en-US" smtClean="0"/>
              <a:pPr/>
              <a:t>2</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ymbol zastępczy obrazu slajdu 1"/>
          <p:cNvSpPr>
            <a:spLocks noGrp="1" noRot="1" noChangeAspect="1" noTextEdit="1"/>
          </p:cNvSpPr>
          <p:nvPr>
            <p:ph type="sldImg"/>
          </p:nvPr>
        </p:nvSpPr>
        <p:spPr>
          <a:ln/>
        </p:spPr>
      </p:sp>
      <p:sp>
        <p:nvSpPr>
          <p:cNvPr id="89091" name="Symbol zastępczy notatek 2"/>
          <p:cNvSpPr>
            <a:spLocks noGrp="1"/>
          </p:cNvSpPr>
          <p:nvPr>
            <p:ph type="body" idx="1"/>
          </p:nvPr>
        </p:nvSpPr>
        <p:spPr>
          <a:noFill/>
          <a:ln w="9525"/>
        </p:spPr>
        <p:txBody>
          <a:bodyPr/>
          <a:lstStyle/>
          <a:p>
            <a:endParaRPr lang="pl-PL" smtClean="0"/>
          </a:p>
        </p:txBody>
      </p:sp>
      <p:sp>
        <p:nvSpPr>
          <p:cNvPr id="89092" name="Symbol zastępczy numeru slajdu 3"/>
          <p:cNvSpPr>
            <a:spLocks noGrp="1"/>
          </p:cNvSpPr>
          <p:nvPr>
            <p:ph type="sldNum" sz="quarter" idx="5"/>
          </p:nvPr>
        </p:nvSpPr>
        <p:spPr>
          <a:noFill/>
        </p:spPr>
        <p:txBody>
          <a:bodyPr/>
          <a:lstStyle/>
          <a:p>
            <a:fld id="{0FE13CBA-7792-4FCA-B7D6-C122150188E5}" type="slidenum">
              <a:rPr lang="en-US" smtClean="0"/>
              <a:pPr/>
              <a:t>20</a:t>
            </a:fld>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36AE7582-4C08-4BDF-AD7F-439AE45979A8}" type="slidenum">
              <a:rPr lang="pl-PL" smtClean="0"/>
              <a:pPr/>
              <a:t>21</a:t>
            </a:fld>
            <a:endParaRPr lang="pl-PL"/>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pPr>
              <a:defRPr/>
            </a:pPr>
            <a:fld id="{205A214C-9EC0-4CBE-8E6B-1A71EB998827}" type="slidenum">
              <a:rPr lang="pl-PL" smtClean="0"/>
              <a:pPr>
                <a:defRPr/>
              </a:pPr>
              <a:t>22</a:t>
            </a:fld>
            <a:endParaRPr lang="pl-PL"/>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0610" name="Symbol zastępczy obrazu slajdu 1"/>
          <p:cNvSpPr>
            <a:spLocks noGrp="1" noRot="1" noChangeAspect="1" noTextEdit="1"/>
          </p:cNvSpPr>
          <p:nvPr>
            <p:ph type="sldImg"/>
          </p:nvPr>
        </p:nvSpPr>
        <p:spPr>
          <a:ln/>
        </p:spPr>
      </p:sp>
      <p:sp>
        <p:nvSpPr>
          <p:cNvPr id="580611" name="Symbol zastępczy notatek 2"/>
          <p:cNvSpPr>
            <a:spLocks noGrp="1"/>
          </p:cNvSpPr>
          <p:nvPr>
            <p:ph type="body" idx="1"/>
          </p:nvPr>
        </p:nvSpPr>
        <p:spPr>
          <a:noFill/>
          <a:ln/>
        </p:spPr>
        <p:txBody>
          <a:bodyPr/>
          <a:lstStyle/>
          <a:p>
            <a:endParaRPr lang="pl-PL" smtClean="0"/>
          </a:p>
        </p:txBody>
      </p:sp>
      <p:sp>
        <p:nvSpPr>
          <p:cNvPr id="580612" name="Symbol zastępczy numeru slajdu 3"/>
          <p:cNvSpPr>
            <a:spLocks noGrp="1"/>
          </p:cNvSpPr>
          <p:nvPr>
            <p:ph type="sldNum" sz="quarter" idx="5"/>
          </p:nvPr>
        </p:nvSpPr>
        <p:spPr>
          <a:noFill/>
        </p:spPr>
        <p:txBody>
          <a:bodyPr/>
          <a:lstStyle/>
          <a:p>
            <a:fld id="{3C952EF4-CCFE-4126-AEEC-5D413E656152}" type="slidenum">
              <a:rPr lang="pl-PL" smtClean="0"/>
              <a:pPr/>
              <a:t>23</a:t>
            </a:fld>
            <a:endParaRPr lang="pl-PL"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0610" name="Symbol zastępczy obrazu slajdu 1"/>
          <p:cNvSpPr>
            <a:spLocks noGrp="1" noRot="1" noChangeAspect="1" noTextEdit="1"/>
          </p:cNvSpPr>
          <p:nvPr>
            <p:ph type="sldImg"/>
          </p:nvPr>
        </p:nvSpPr>
        <p:spPr>
          <a:ln/>
        </p:spPr>
      </p:sp>
      <p:sp>
        <p:nvSpPr>
          <p:cNvPr id="580611" name="Symbol zastępczy notatek 2"/>
          <p:cNvSpPr>
            <a:spLocks noGrp="1"/>
          </p:cNvSpPr>
          <p:nvPr>
            <p:ph type="body" idx="1"/>
          </p:nvPr>
        </p:nvSpPr>
        <p:spPr>
          <a:noFill/>
          <a:ln/>
        </p:spPr>
        <p:txBody>
          <a:bodyPr/>
          <a:lstStyle/>
          <a:p>
            <a:endParaRPr lang="pl-PL" smtClean="0"/>
          </a:p>
        </p:txBody>
      </p:sp>
      <p:sp>
        <p:nvSpPr>
          <p:cNvPr id="580612" name="Symbol zastępczy numeru slajdu 3"/>
          <p:cNvSpPr>
            <a:spLocks noGrp="1"/>
          </p:cNvSpPr>
          <p:nvPr>
            <p:ph type="sldNum" sz="quarter" idx="5"/>
          </p:nvPr>
        </p:nvSpPr>
        <p:spPr>
          <a:noFill/>
        </p:spPr>
        <p:txBody>
          <a:bodyPr/>
          <a:lstStyle/>
          <a:p>
            <a:fld id="{3C952EF4-CCFE-4126-AEEC-5D413E656152}" type="slidenum">
              <a:rPr lang="pl-PL" smtClean="0"/>
              <a:pPr/>
              <a:t>24</a:t>
            </a:fld>
            <a:endParaRPr lang="pl-PL"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0610" name="Symbol zastępczy obrazu slajdu 1"/>
          <p:cNvSpPr>
            <a:spLocks noGrp="1" noRot="1" noChangeAspect="1" noTextEdit="1"/>
          </p:cNvSpPr>
          <p:nvPr>
            <p:ph type="sldImg"/>
          </p:nvPr>
        </p:nvSpPr>
        <p:spPr>
          <a:ln/>
        </p:spPr>
      </p:sp>
      <p:sp>
        <p:nvSpPr>
          <p:cNvPr id="580611" name="Symbol zastępczy notatek 2"/>
          <p:cNvSpPr>
            <a:spLocks noGrp="1"/>
          </p:cNvSpPr>
          <p:nvPr>
            <p:ph type="body" idx="1"/>
          </p:nvPr>
        </p:nvSpPr>
        <p:spPr>
          <a:noFill/>
          <a:ln/>
        </p:spPr>
        <p:txBody>
          <a:bodyPr/>
          <a:lstStyle/>
          <a:p>
            <a:endParaRPr lang="pl-PL" smtClean="0"/>
          </a:p>
        </p:txBody>
      </p:sp>
      <p:sp>
        <p:nvSpPr>
          <p:cNvPr id="580612" name="Symbol zastępczy numeru slajdu 3"/>
          <p:cNvSpPr>
            <a:spLocks noGrp="1"/>
          </p:cNvSpPr>
          <p:nvPr>
            <p:ph type="sldNum" sz="quarter" idx="5"/>
          </p:nvPr>
        </p:nvSpPr>
        <p:spPr>
          <a:noFill/>
        </p:spPr>
        <p:txBody>
          <a:bodyPr/>
          <a:lstStyle/>
          <a:p>
            <a:fld id="{3C952EF4-CCFE-4126-AEEC-5D413E656152}" type="slidenum">
              <a:rPr lang="pl-PL" smtClean="0"/>
              <a:pPr/>
              <a:t>25</a:t>
            </a:fld>
            <a:endParaRPr lang="pl-PL"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0610" name="Symbol zastępczy obrazu slajdu 1"/>
          <p:cNvSpPr>
            <a:spLocks noGrp="1" noRot="1" noChangeAspect="1" noTextEdit="1"/>
          </p:cNvSpPr>
          <p:nvPr>
            <p:ph type="sldImg"/>
          </p:nvPr>
        </p:nvSpPr>
        <p:spPr>
          <a:ln/>
        </p:spPr>
      </p:sp>
      <p:sp>
        <p:nvSpPr>
          <p:cNvPr id="580611" name="Symbol zastępczy notatek 2"/>
          <p:cNvSpPr>
            <a:spLocks noGrp="1"/>
          </p:cNvSpPr>
          <p:nvPr>
            <p:ph type="body" idx="1"/>
          </p:nvPr>
        </p:nvSpPr>
        <p:spPr>
          <a:noFill/>
          <a:ln/>
        </p:spPr>
        <p:txBody>
          <a:bodyPr/>
          <a:lstStyle/>
          <a:p>
            <a:endParaRPr lang="pl-PL" smtClean="0"/>
          </a:p>
        </p:txBody>
      </p:sp>
      <p:sp>
        <p:nvSpPr>
          <p:cNvPr id="580612" name="Symbol zastępczy numeru slajdu 3"/>
          <p:cNvSpPr>
            <a:spLocks noGrp="1"/>
          </p:cNvSpPr>
          <p:nvPr>
            <p:ph type="sldNum" sz="quarter" idx="5"/>
          </p:nvPr>
        </p:nvSpPr>
        <p:spPr>
          <a:noFill/>
        </p:spPr>
        <p:txBody>
          <a:bodyPr/>
          <a:lstStyle/>
          <a:p>
            <a:fld id="{3C952EF4-CCFE-4126-AEEC-5D413E656152}" type="slidenum">
              <a:rPr lang="pl-PL" smtClean="0"/>
              <a:pPr/>
              <a:t>26</a:t>
            </a:fld>
            <a:endParaRPr lang="pl-PL"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Symbol zastępczy obrazu slajdu 1"/>
          <p:cNvSpPr>
            <a:spLocks noGrp="1" noRot="1" noChangeAspect="1" noTextEdit="1"/>
          </p:cNvSpPr>
          <p:nvPr>
            <p:ph type="sldImg"/>
          </p:nvPr>
        </p:nvSpPr>
        <p:spPr>
          <a:xfrm>
            <a:off x="917575" y="744538"/>
            <a:ext cx="4962525" cy="3722687"/>
          </a:xfrm>
          <a:ln/>
        </p:spPr>
      </p:sp>
      <p:sp>
        <p:nvSpPr>
          <p:cNvPr id="192515" name="Symbol zastępczy notatek 2"/>
          <p:cNvSpPr>
            <a:spLocks noGrp="1"/>
          </p:cNvSpPr>
          <p:nvPr>
            <p:ph type="body" idx="1"/>
          </p:nvPr>
        </p:nvSpPr>
        <p:spPr>
          <a:noFill/>
          <a:ln/>
        </p:spPr>
        <p:txBody>
          <a:bodyPr/>
          <a:lstStyle/>
          <a:p>
            <a:pPr eaLnBrk="1" hangingPunct="1"/>
            <a:endParaRPr lang="pl-PL" smtClean="0"/>
          </a:p>
        </p:txBody>
      </p:sp>
      <p:sp>
        <p:nvSpPr>
          <p:cNvPr id="192516" name="Symbol zastępczy numeru slajdu 3"/>
          <p:cNvSpPr>
            <a:spLocks noGrp="1"/>
          </p:cNvSpPr>
          <p:nvPr>
            <p:ph type="sldNum" sz="quarter" idx="5"/>
          </p:nvPr>
        </p:nvSpPr>
        <p:spPr>
          <a:noFill/>
        </p:spPr>
        <p:txBody>
          <a:bodyPr/>
          <a:lstStyle/>
          <a:p>
            <a:fld id="{21270582-09D2-4110-B6D6-0CD62D619786}" type="slidenum">
              <a:rPr lang="pl-PL">
                <a:latin typeface="Arial" pitchFamily="34" charset="0"/>
              </a:rPr>
              <a:pPr/>
              <a:t>27</a:t>
            </a:fld>
            <a:endParaRPr lang="pl-PL">
              <a:latin typeface="Arial"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Symbol zastępczy obrazu slajdu 1"/>
          <p:cNvSpPr>
            <a:spLocks noGrp="1" noRot="1" noChangeAspect="1" noTextEdit="1"/>
          </p:cNvSpPr>
          <p:nvPr>
            <p:ph type="sldImg"/>
          </p:nvPr>
        </p:nvSpPr>
        <p:spPr>
          <a:xfrm>
            <a:off x="917575" y="744538"/>
            <a:ext cx="4962525" cy="3722687"/>
          </a:xfrm>
          <a:ln/>
        </p:spPr>
      </p:sp>
      <p:sp>
        <p:nvSpPr>
          <p:cNvPr id="193539" name="Symbol zastępczy notatek 2"/>
          <p:cNvSpPr>
            <a:spLocks noGrp="1"/>
          </p:cNvSpPr>
          <p:nvPr>
            <p:ph type="body" idx="1"/>
          </p:nvPr>
        </p:nvSpPr>
        <p:spPr>
          <a:noFill/>
          <a:ln/>
        </p:spPr>
        <p:txBody>
          <a:bodyPr/>
          <a:lstStyle/>
          <a:p>
            <a:pPr eaLnBrk="1" hangingPunct="1"/>
            <a:endParaRPr lang="pl-PL" smtClean="0"/>
          </a:p>
        </p:txBody>
      </p:sp>
      <p:sp>
        <p:nvSpPr>
          <p:cNvPr id="193540" name="Symbol zastępczy numeru slajdu 3"/>
          <p:cNvSpPr>
            <a:spLocks noGrp="1"/>
          </p:cNvSpPr>
          <p:nvPr>
            <p:ph type="sldNum" sz="quarter" idx="5"/>
          </p:nvPr>
        </p:nvSpPr>
        <p:spPr>
          <a:noFill/>
        </p:spPr>
        <p:txBody>
          <a:bodyPr/>
          <a:lstStyle/>
          <a:p>
            <a:fld id="{89945250-9F93-4264-A68A-E705B79E57E1}" type="slidenum">
              <a:rPr lang="pl-PL">
                <a:latin typeface="Arial" pitchFamily="34" charset="0"/>
              </a:rPr>
              <a:pPr/>
              <a:t>28</a:t>
            </a:fld>
            <a:endParaRPr lang="pl-PL">
              <a:latin typeface="Arial"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Symbol zastępczy obrazu slajdu 1"/>
          <p:cNvSpPr>
            <a:spLocks noGrp="1" noRot="1" noChangeAspect="1" noTextEdit="1"/>
          </p:cNvSpPr>
          <p:nvPr>
            <p:ph type="sldImg"/>
          </p:nvPr>
        </p:nvSpPr>
        <p:spPr>
          <a:xfrm>
            <a:off x="917575" y="744538"/>
            <a:ext cx="4962525" cy="3722687"/>
          </a:xfrm>
          <a:ln/>
        </p:spPr>
      </p:sp>
      <p:sp>
        <p:nvSpPr>
          <p:cNvPr id="193539" name="Symbol zastępczy notatek 2"/>
          <p:cNvSpPr>
            <a:spLocks noGrp="1"/>
          </p:cNvSpPr>
          <p:nvPr>
            <p:ph type="body" idx="1"/>
          </p:nvPr>
        </p:nvSpPr>
        <p:spPr>
          <a:noFill/>
          <a:ln/>
        </p:spPr>
        <p:txBody>
          <a:bodyPr/>
          <a:lstStyle/>
          <a:p>
            <a:pPr eaLnBrk="1" hangingPunct="1"/>
            <a:endParaRPr lang="pl-PL" smtClean="0"/>
          </a:p>
        </p:txBody>
      </p:sp>
      <p:sp>
        <p:nvSpPr>
          <p:cNvPr id="193540" name="Symbol zastępczy numeru slajdu 3"/>
          <p:cNvSpPr>
            <a:spLocks noGrp="1"/>
          </p:cNvSpPr>
          <p:nvPr>
            <p:ph type="sldNum" sz="quarter" idx="5"/>
          </p:nvPr>
        </p:nvSpPr>
        <p:spPr>
          <a:noFill/>
        </p:spPr>
        <p:txBody>
          <a:bodyPr/>
          <a:lstStyle/>
          <a:p>
            <a:fld id="{89945250-9F93-4264-A68A-E705B79E57E1}" type="slidenum">
              <a:rPr lang="pl-PL">
                <a:latin typeface="Arial" pitchFamily="34" charset="0"/>
              </a:rPr>
              <a:pPr/>
              <a:t>29</a:t>
            </a:fld>
            <a:endParaRPr lang="pl-PL">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ymbol zastępczy obrazu slajdu 1"/>
          <p:cNvSpPr>
            <a:spLocks noGrp="1" noRot="1" noChangeAspect="1" noTextEdit="1"/>
          </p:cNvSpPr>
          <p:nvPr>
            <p:ph type="sldImg"/>
          </p:nvPr>
        </p:nvSpPr>
        <p:spPr>
          <a:ln/>
        </p:spPr>
      </p:sp>
      <p:sp>
        <p:nvSpPr>
          <p:cNvPr id="89091" name="Symbol zastępczy notatek 2"/>
          <p:cNvSpPr>
            <a:spLocks noGrp="1"/>
          </p:cNvSpPr>
          <p:nvPr>
            <p:ph type="body" idx="1"/>
          </p:nvPr>
        </p:nvSpPr>
        <p:spPr>
          <a:noFill/>
          <a:ln w="9525"/>
        </p:spPr>
        <p:txBody>
          <a:bodyPr/>
          <a:lstStyle/>
          <a:p>
            <a:endParaRPr lang="pl-PL" smtClean="0"/>
          </a:p>
        </p:txBody>
      </p:sp>
      <p:sp>
        <p:nvSpPr>
          <p:cNvPr id="89092" name="Symbol zastępczy numeru slajdu 3"/>
          <p:cNvSpPr>
            <a:spLocks noGrp="1"/>
          </p:cNvSpPr>
          <p:nvPr>
            <p:ph type="sldNum" sz="quarter" idx="5"/>
          </p:nvPr>
        </p:nvSpPr>
        <p:spPr>
          <a:noFill/>
        </p:spPr>
        <p:txBody>
          <a:bodyPr/>
          <a:lstStyle/>
          <a:p>
            <a:fld id="{0FE13CBA-7792-4FCA-B7D6-C122150188E5}" type="slidenum">
              <a:rPr lang="en-US" smtClean="0"/>
              <a:pPr/>
              <a:t>3</a:t>
            </a:fld>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ymbol zastępczy obrazu slajdu 1"/>
          <p:cNvSpPr>
            <a:spLocks noGrp="1" noRot="1" noChangeAspect="1" noTextEdit="1"/>
          </p:cNvSpPr>
          <p:nvPr>
            <p:ph type="sldImg"/>
          </p:nvPr>
        </p:nvSpPr>
        <p:spPr>
          <a:ln/>
        </p:spPr>
      </p:sp>
      <p:sp>
        <p:nvSpPr>
          <p:cNvPr id="89091" name="Symbol zastępczy notatek 2"/>
          <p:cNvSpPr>
            <a:spLocks noGrp="1"/>
          </p:cNvSpPr>
          <p:nvPr>
            <p:ph type="body" idx="1"/>
          </p:nvPr>
        </p:nvSpPr>
        <p:spPr>
          <a:noFill/>
          <a:ln w="9525"/>
        </p:spPr>
        <p:txBody>
          <a:bodyPr/>
          <a:lstStyle/>
          <a:p>
            <a:endParaRPr lang="pl-PL" smtClean="0"/>
          </a:p>
        </p:txBody>
      </p:sp>
      <p:sp>
        <p:nvSpPr>
          <p:cNvPr id="89092" name="Symbol zastępczy numeru slajdu 3"/>
          <p:cNvSpPr>
            <a:spLocks noGrp="1"/>
          </p:cNvSpPr>
          <p:nvPr>
            <p:ph type="sldNum" sz="quarter" idx="5"/>
          </p:nvPr>
        </p:nvSpPr>
        <p:spPr>
          <a:noFill/>
        </p:spPr>
        <p:txBody>
          <a:bodyPr/>
          <a:lstStyle/>
          <a:p>
            <a:fld id="{0FE13CBA-7792-4FCA-B7D6-C122150188E5}" type="slidenum">
              <a:rPr lang="en-US" smtClean="0"/>
              <a:pPr/>
              <a:t>30</a:t>
            </a:fld>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ymbol zastępczy obrazu slajdu 1"/>
          <p:cNvSpPr>
            <a:spLocks noGrp="1" noRot="1" noChangeAspect="1" noTextEdit="1"/>
          </p:cNvSpPr>
          <p:nvPr>
            <p:ph type="sldImg"/>
          </p:nvPr>
        </p:nvSpPr>
        <p:spPr>
          <a:ln/>
        </p:spPr>
      </p:sp>
      <p:sp>
        <p:nvSpPr>
          <p:cNvPr id="89091" name="Symbol zastępczy notatek 2"/>
          <p:cNvSpPr>
            <a:spLocks noGrp="1"/>
          </p:cNvSpPr>
          <p:nvPr>
            <p:ph type="body" idx="1"/>
          </p:nvPr>
        </p:nvSpPr>
        <p:spPr>
          <a:noFill/>
          <a:ln w="9525"/>
        </p:spPr>
        <p:txBody>
          <a:bodyPr/>
          <a:lstStyle/>
          <a:p>
            <a:endParaRPr lang="pl-PL" smtClean="0"/>
          </a:p>
        </p:txBody>
      </p:sp>
      <p:sp>
        <p:nvSpPr>
          <p:cNvPr id="89092" name="Symbol zastępczy numeru slajdu 3"/>
          <p:cNvSpPr>
            <a:spLocks noGrp="1"/>
          </p:cNvSpPr>
          <p:nvPr>
            <p:ph type="sldNum" sz="quarter" idx="5"/>
          </p:nvPr>
        </p:nvSpPr>
        <p:spPr>
          <a:noFill/>
        </p:spPr>
        <p:txBody>
          <a:bodyPr/>
          <a:lstStyle/>
          <a:p>
            <a:fld id="{0FE13CBA-7792-4FCA-B7D6-C122150188E5}" type="slidenum">
              <a:rPr lang="en-US" smtClean="0"/>
              <a:pPr/>
              <a:t>31</a:t>
            </a:fld>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pPr>
              <a:defRPr/>
            </a:pPr>
            <a:fld id="{205A214C-9EC0-4CBE-8E6B-1A71EB998827}" type="slidenum">
              <a:rPr lang="pl-PL" smtClean="0"/>
              <a:pPr>
                <a:defRPr/>
              </a:pPr>
              <a:t>32</a:t>
            </a:fld>
            <a:endParaRPr lang="pl-PL"/>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pPr>
              <a:defRPr/>
            </a:pPr>
            <a:fld id="{205A214C-9EC0-4CBE-8E6B-1A71EB998827}" type="slidenum">
              <a:rPr lang="pl-PL" smtClean="0"/>
              <a:pPr>
                <a:defRPr/>
              </a:pPr>
              <a:t>33</a:t>
            </a:fld>
            <a:endParaRPr lang="pl-PL"/>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pPr>
              <a:defRPr/>
            </a:pPr>
            <a:fld id="{205A214C-9EC0-4CBE-8E6B-1A71EB998827}" type="slidenum">
              <a:rPr lang="pl-PL" smtClean="0"/>
              <a:pPr>
                <a:defRPr/>
              </a:pPr>
              <a:t>34</a:t>
            </a:fld>
            <a:endParaRPr lang="pl-PL"/>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ymbol zastępczy obrazu slajdu 1"/>
          <p:cNvSpPr>
            <a:spLocks noGrp="1" noRot="1" noChangeAspect="1" noTextEdit="1"/>
          </p:cNvSpPr>
          <p:nvPr>
            <p:ph type="sldImg"/>
          </p:nvPr>
        </p:nvSpPr>
        <p:spPr>
          <a:ln/>
        </p:spPr>
      </p:sp>
      <p:sp>
        <p:nvSpPr>
          <p:cNvPr id="89091" name="Symbol zastępczy notatek 2"/>
          <p:cNvSpPr>
            <a:spLocks noGrp="1"/>
          </p:cNvSpPr>
          <p:nvPr>
            <p:ph type="body" idx="1"/>
          </p:nvPr>
        </p:nvSpPr>
        <p:spPr>
          <a:noFill/>
          <a:ln w="9525"/>
        </p:spPr>
        <p:txBody>
          <a:bodyPr/>
          <a:lstStyle/>
          <a:p>
            <a:endParaRPr lang="pl-PL" smtClean="0"/>
          </a:p>
        </p:txBody>
      </p:sp>
      <p:sp>
        <p:nvSpPr>
          <p:cNvPr id="89092" name="Symbol zastępczy numeru slajdu 3"/>
          <p:cNvSpPr>
            <a:spLocks noGrp="1"/>
          </p:cNvSpPr>
          <p:nvPr>
            <p:ph type="sldNum" sz="quarter" idx="5"/>
          </p:nvPr>
        </p:nvSpPr>
        <p:spPr>
          <a:noFill/>
        </p:spPr>
        <p:txBody>
          <a:bodyPr/>
          <a:lstStyle/>
          <a:p>
            <a:fld id="{0FE13CBA-7792-4FCA-B7D6-C122150188E5}" type="slidenum">
              <a:rPr lang="en-US" smtClean="0"/>
              <a:pPr/>
              <a:t>35</a:t>
            </a:fld>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36AE7582-4C08-4BDF-AD7F-439AE45979A8}" type="slidenum">
              <a:rPr lang="pl-PL" smtClean="0"/>
              <a:pPr/>
              <a:t>36</a:t>
            </a:fld>
            <a:endParaRPr lang="pl-PL"/>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36AE7582-4C08-4BDF-AD7F-439AE45979A8}" type="slidenum">
              <a:rPr lang="pl-PL" smtClean="0"/>
              <a:pPr/>
              <a:t>37</a:t>
            </a:fld>
            <a:endParaRPr lang="pl-PL"/>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36AE7582-4C08-4BDF-AD7F-439AE45979A8}" type="slidenum">
              <a:rPr lang="pl-PL" smtClean="0"/>
              <a:pPr/>
              <a:t>38</a:t>
            </a:fld>
            <a:endParaRPr lang="pl-PL"/>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36AE7582-4C08-4BDF-AD7F-439AE45979A8}" type="slidenum">
              <a:rPr lang="pl-PL" smtClean="0"/>
              <a:pPr/>
              <a:t>39</a:t>
            </a:fld>
            <a:endParaRPr lang="pl-PL"/>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58F9785-ACD6-41B7-82EC-85F41FD30AB1}" type="slidenum">
              <a:rPr lang="en-US">
                <a:solidFill>
                  <a:prstClr val="black"/>
                </a:solidFill>
              </a:rPr>
              <a:pPr/>
              <a:t>4</a:t>
            </a:fld>
            <a:endParaRPr lang="en-US">
              <a:solidFill>
                <a:prstClr val="black"/>
              </a:solidFill>
            </a:endParaRPr>
          </a:p>
        </p:txBody>
      </p:sp>
      <p:sp>
        <p:nvSpPr>
          <p:cNvPr id="73730" name="Rectangle 2"/>
          <p:cNvSpPr>
            <a:spLocks noGrp="1" noRot="1" noChangeAspect="1" noChangeArrowheads="1" noTextEdit="1"/>
          </p:cNvSpPr>
          <p:nvPr>
            <p:ph type="sldImg"/>
          </p:nvPr>
        </p:nvSpPr>
        <p:spPr>
          <a:ln/>
        </p:spPr>
      </p:sp>
      <p:sp>
        <p:nvSpPr>
          <p:cNvPr id="73731" name="Rectangle 3"/>
          <p:cNvSpPr>
            <a:spLocks noGrp="1" noChangeArrowheads="1"/>
          </p:cNvSpPr>
          <p:nvPr>
            <p:ph type="body" idx="1"/>
          </p:nvPr>
        </p:nvSpPr>
        <p:spPr/>
        <p:txBody>
          <a:bodyPr/>
          <a:lstStyle/>
          <a:p>
            <a:endParaRPr lang="en-GB"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36AE7582-4C08-4BDF-AD7F-439AE45979A8}" type="slidenum">
              <a:rPr lang="pl-PL" smtClean="0"/>
              <a:pPr/>
              <a:t>40</a:t>
            </a:fld>
            <a:endParaRPr lang="pl-PL"/>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36AE7582-4C08-4BDF-AD7F-439AE45979A8}" type="slidenum">
              <a:rPr lang="pl-PL" smtClean="0"/>
              <a:pPr/>
              <a:t>41</a:t>
            </a:fld>
            <a:endParaRPr lang="pl-PL"/>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36AE7582-4C08-4BDF-AD7F-439AE45979A8}" type="slidenum">
              <a:rPr lang="pl-PL" smtClean="0"/>
              <a:pPr/>
              <a:t>42</a:t>
            </a:fld>
            <a:endParaRPr lang="pl-PL"/>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36AE7582-4C08-4BDF-AD7F-439AE45979A8}" type="slidenum">
              <a:rPr lang="pl-PL" smtClean="0"/>
              <a:pPr/>
              <a:t>43</a:t>
            </a:fld>
            <a:endParaRPr lang="pl-PL"/>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36AE7582-4C08-4BDF-AD7F-439AE45979A8}" type="slidenum">
              <a:rPr lang="pl-PL" smtClean="0"/>
              <a:pPr/>
              <a:t>44</a:t>
            </a:fld>
            <a:endParaRPr lang="pl-PL"/>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ymbol zastępczy obrazu slajdu 1"/>
          <p:cNvSpPr>
            <a:spLocks noGrp="1" noRot="1" noChangeAspect="1" noTextEdit="1"/>
          </p:cNvSpPr>
          <p:nvPr>
            <p:ph type="sldImg"/>
          </p:nvPr>
        </p:nvSpPr>
        <p:spPr>
          <a:ln/>
        </p:spPr>
      </p:sp>
      <p:sp>
        <p:nvSpPr>
          <p:cNvPr id="89091" name="Symbol zastępczy notatek 2"/>
          <p:cNvSpPr>
            <a:spLocks noGrp="1"/>
          </p:cNvSpPr>
          <p:nvPr>
            <p:ph type="body" idx="1"/>
          </p:nvPr>
        </p:nvSpPr>
        <p:spPr>
          <a:noFill/>
          <a:ln w="9525"/>
        </p:spPr>
        <p:txBody>
          <a:bodyPr/>
          <a:lstStyle/>
          <a:p>
            <a:endParaRPr lang="pl-PL" smtClean="0"/>
          </a:p>
        </p:txBody>
      </p:sp>
      <p:sp>
        <p:nvSpPr>
          <p:cNvPr id="89092" name="Symbol zastępczy numeru slajdu 3"/>
          <p:cNvSpPr>
            <a:spLocks noGrp="1"/>
          </p:cNvSpPr>
          <p:nvPr>
            <p:ph type="sldNum" sz="quarter" idx="5"/>
          </p:nvPr>
        </p:nvSpPr>
        <p:spPr>
          <a:noFill/>
        </p:spPr>
        <p:txBody>
          <a:bodyPr/>
          <a:lstStyle/>
          <a:p>
            <a:fld id="{0FE13CBA-7792-4FCA-B7D6-C122150188E5}" type="slidenum">
              <a:rPr lang="en-US" smtClean="0"/>
              <a:pPr/>
              <a:t>45</a:t>
            </a:fld>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ymbol zastępczy obrazu slajdu 1"/>
          <p:cNvSpPr>
            <a:spLocks noGrp="1" noRot="1" noChangeAspect="1" noTextEdit="1"/>
          </p:cNvSpPr>
          <p:nvPr>
            <p:ph type="sldImg"/>
          </p:nvPr>
        </p:nvSpPr>
        <p:spPr>
          <a:ln/>
        </p:spPr>
      </p:sp>
      <p:sp>
        <p:nvSpPr>
          <p:cNvPr id="89091" name="Symbol zastępczy notatek 2"/>
          <p:cNvSpPr>
            <a:spLocks noGrp="1"/>
          </p:cNvSpPr>
          <p:nvPr>
            <p:ph type="body" idx="1"/>
          </p:nvPr>
        </p:nvSpPr>
        <p:spPr>
          <a:noFill/>
          <a:ln w="9525"/>
        </p:spPr>
        <p:txBody>
          <a:bodyPr/>
          <a:lstStyle/>
          <a:p>
            <a:endParaRPr lang="pl-PL" smtClean="0"/>
          </a:p>
        </p:txBody>
      </p:sp>
      <p:sp>
        <p:nvSpPr>
          <p:cNvPr id="89092" name="Symbol zastępczy numeru slajdu 3"/>
          <p:cNvSpPr>
            <a:spLocks noGrp="1"/>
          </p:cNvSpPr>
          <p:nvPr>
            <p:ph type="sldNum" sz="quarter" idx="5"/>
          </p:nvPr>
        </p:nvSpPr>
        <p:spPr>
          <a:noFill/>
        </p:spPr>
        <p:txBody>
          <a:bodyPr/>
          <a:lstStyle/>
          <a:p>
            <a:fld id="{0FE13CBA-7792-4FCA-B7D6-C122150188E5}" type="slidenum">
              <a:rPr lang="en-US" smtClean="0"/>
              <a:pPr/>
              <a:t>46</a:t>
            </a:fld>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36AE7582-4C08-4BDF-AD7F-439AE45979A8}" type="slidenum">
              <a:rPr lang="pl-PL" smtClean="0"/>
              <a:pPr/>
              <a:t>47</a:t>
            </a:fld>
            <a:endParaRPr lang="pl-PL"/>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Symbol zastępczy obrazu slajdu 1"/>
          <p:cNvSpPr>
            <a:spLocks noGrp="1" noRot="1" noChangeAspect="1" noTextEdit="1"/>
          </p:cNvSpPr>
          <p:nvPr>
            <p:ph type="sldImg"/>
          </p:nvPr>
        </p:nvSpPr>
        <p:spPr>
          <a:xfrm>
            <a:off x="917575" y="744538"/>
            <a:ext cx="4962525" cy="3722687"/>
          </a:xfrm>
          <a:ln/>
        </p:spPr>
      </p:sp>
      <p:sp>
        <p:nvSpPr>
          <p:cNvPr id="257027" name="Symbol zastępczy notatek 2"/>
          <p:cNvSpPr>
            <a:spLocks noGrp="1"/>
          </p:cNvSpPr>
          <p:nvPr>
            <p:ph type="body" idx="1"/>
          </p:nvPr>
        </p:nvSpPr>
        <p:spPr>
          <a:noFill/>
          <a:ln/>
        </p:spPr>
        <p:txBody>
          <a:bodyPr/>
          <a:lstStyle/>
          <a:p>
            <a:endParaRPr lang="pl-PL" smtClean="0"/>
          </a:p>
        </p:txBody>
      </p:sp>
      <p:sp>
        <p:nvSpPr>
          <p:cNvPr id="257028" name="Symbol zastępczy numeru slajdu 3"/>
          <p:cNvSpPr>
            <a:spLocks noGrp="1"/>
          </p:cNvSpPr>
          <p:nvPr>
            <p:ph type="sldNum" sz="quarter" idx="5"/>
          </p:nvPr>
        </p:nvSpPr>
        <p:spPr>
          <a:noFill/>
        </p:spPr>
        <p:txBody>
          <a:bodyPr/>
          <a:lstStyle/>
          <a:p>
            <a:fld id="{B47216CB-49C1-4BC2-AC04-CA95D26E06AC}" type="slidenum">
              <a:rPr lang="pl-PL" smtClean="0"/>
              <a:pPr/>
              <a:t>48</a:t>
            </a:fld>
            <a:endParaRPr lang="pl-PL" smtClean="0"/>
          </a:p>
        </p:txBody>
      </p:sp>
      <p:sp>
        <p:nvSpPr>
          <p:cNvPr id="5" name="Symbol zastępczy daty 4"/>
          <p:cNvSpPr>
            <a:spLocks noGrp="1"/>
          </p:cNvSpPr>
          <p:nvPr>
            <p:ph type="dt" idx="10"/>
          </p:nvPr>
        </p:nvSpPr>
        <p:spPr/>
        <p:txBody>
          <a:bodyPr/>
          <a:lstStyle/>
          <a:p>
            <a:pPr>
              <a:defRPr/>
            </a:pPr>
            <a:endParaRPr lang="pl-PL"/>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Symbol zastępczy obrazu slajdu 1"/>
          <p:cNvSpPr>
            <a:spLocks noGrp="1" noRot="1" noChangeAspect="1" noTextEdit="1"/>
          </p:cNvSpPr>
          <p:nvPr>
            <p:ph type="sldImg"/>
          </p:nvPr>
        </p:nvSpPr>
        <p:spPr>
          <a:xfrm>
            <a:off x="917575" y="744538"/>
            <a:ext cx="4962525" cy="3722687"/>
          </a:xfrm>
          <a:ln/>
        </p:spPr>
      </p:sp>
      <p:sp>
        <p:nvSpPr>
          <p:cNvPr id="257027" name="Symbol zastępczy notatek 2"/>
          <p:cNvSpPr>
            <a:spLocks noGrp="1"/>
          </p:cNvSpPr>
          <p:nvPr>
            <p:ph type="body" idx="1"/>
          </p:nvPr>
        </p:nvSpPr>
        <p:spPr>
          <a:noFill/>
          <a:ln/>
        </p:spPr>
        <p:txBody>
          <a:bodyPr/>
          <a:lstStyle/>
          <a:p>
            <a:endParaRPr lang="pl-PL" smtClean="0"/>
          </a:p>
        </p:txBody>
      </p:sp>
      <p:sp>
        <p:nvSpPr>
          <p:cNvPr id="257028" name="Symbol zastępczy numeru slajdu 3"/>
          <p:cNvSpPr>
            <a:spLocks noGrp="1"/>
          </p:cNvSpPr>
          <p:nvPr>
            <p:ph type="sldNum" sz="quarter" idx="5"/>
          </p:nvPr>
        </p:nvSpPr>
        <p:spPr>
          <a:noFill/>
        </p:spPr>
        <p:txBody>
          <a:bodyPr/>
          <a:lstStyle/>
          <a:p>
            <a:fld id="{B47216CB-49C1-4BC2-AC04-CA95D26E06AC}" type="slidenum">
              <a:rPr lang="pl-PL" smtClean="0"/>
              <a:pPr/>
              <a:t>49</a:t>
            </a:fld>
            <a:endParaRPr lang="pl-PL" smtClean="0"/>
          </a:p>
        </p:txBody>
      </p:sp>
      <p:sp>
        <p:nvSpPr>
          <p:cNvPr id="5" name="Symbol zastępczy daty 4"/>
          <p:cNvSpPr>
            <a:spLocks noGrp="1"/>
          </p:cNvSpPr>
          <p:nvPr>
            <p:ph type="dt" idx="10"/>
          </p:nvPr>
        </p:nvSpPr>
        <p:spPr/>
        <p:txBody>
          <a:bodyPr/>
          <a:lstStyle/>
          <a:p>
            <a:pPr>
              <a:defRPr/>
            </a:pPr>
            <a:endParaRPr lang="pl-PL"/>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pPr>
              <a:defRPr/>
            </a:pPr>
            <a:fld id="{C573EF3D-068C-47F7-91EF-C6AD4FDF02B9}" type="slidenum">
              <a:rPr lang="pl-PL" smtClean="0"/>
              <a:pPr>
                <a:defRPr/>
              </a:pPr>
              <a:t>5</a:t>
            </a:fld>
            <a:endParaRPr lang="pl-PL"/>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Symbol zastępczy obrazu slajdu 1"/>
          <p:cNvSpPr>
            <a:spLocks noGrp="1" noRot="1" noChangeAspect="1" noTextEdit="1"/>
          </p:cNvSpPr>
          <p:nvPr>
            <p:ph type="sldImg"/>
          </p:nvPr>
        </p:nvSpPr>
        <p:spPr>
          <a:xfrm>
            <a:off x="917575" y="744538"/>
            <a:ext cx="4962525" cy="3722687"/>
          </a:xfrm>
          <a:ln/>
        </p:spPr>
      </p:sp>
      <p:sp>
        <p:nvSpPr>
          <p:cNvPr id="257027" name="Symbol zastępczy notatek 2"/>
          <p:cNvSpPr>
            <a:spLocks noGrp="1"/>
          </p:cNvSpPr>
          <p:nvPr>
            <p:ph type="body" idx="1"/>
          </p:nvPr>
        </p:nvSpPr>
        <p:spPr>
          <a:noFill/>
          <a:ln/>
        </p:spPr>
        <p:txBody>
          <a:bodyPr/>
          <a:lstStyle/>
          <a:p>
            <a:endParaRPr lang="pl-PL" smtClean="0"/>
          </a:p>
        </p:txBody>
      </p:sp>
      <p:sp>
        <p:nvSpPr>
          <p:cNvPr id="257028" name="Symbol zastępczy numeru slajdu 3"/>
          <p:cNvSpPr>
            <a:spLocks noGrp="1"/>
          </p:cNvSpPr>
          <p:nvPr>
            <p:ph type="sldNum" sz="quarter" idx="5"/>
          </p:nvPr>
        </p:nvSpPr>
        <p:spPr>
          <a:noFill/>
        </p:spPr>
        <p:txBody>
          <a:bodyPr/>
          <a:lstStyle/>
          <a:p>
            <a:fld id="{B47216CB-49C1-4BC2-AC04-CA95D26E06AC}" type="slidenum">
              <a:rPr lang="pl-PL" smtClean="0"/>
              <a:pPr/>
              <a:t>50</a:t>
            </a:fld>
            <a:endParaRPr lang="pl-PL" smtClean="0"/>
          </a:p>
        </p:txBody>
      </p:sp>
      <p:sp>
        <p:nvSpPr>
          <p:cNvPr id="5" name="Symbol zastępczy daty 4"/>
          <p:cNvSpPr>
            <a:spLocks noGrp="1"/>
          </p:cNvSpPr>
          <p:nvPr>
            <p:ph type="dt" idx="10"/>
          </p:nvPr>
        </p:nvSpPr>
        <p:spPr/>
        <p:txBody>
          <a:bodyPr/>
          <a:lstStyle/>
          <a:p>
            <a:pPr>
              <a:defRPr/>
            </a:pPr>
            <a:endParaRPr lang="pl-PL"/>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8426994-D985-4F5E-BD09-4B8B951F4567}" type="slidenum">
              <a:rPr lang="en-GB"/>
              <a:pPr/>
              <a:t>51</a:t>
            </a:fld>
            <a:endParaRPr lang="en-GB"/>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Symbol zastępczy obrazu slajdu 1"/>
          <p:cNvSpPr>
            <a:spLocks noGrp="1" noRot="1" noChangeAspect="1" noTextEdit="1"/>
          </p:cNvSpPr>
          <p:nvPr>
            <p:ph type="sldImg"/>
          </p:nvPr>
        </p:nvSpPr>
        <p:spPr>
          <a:xfrm>
            <a:off x="917575" y="744538"/>
            <a:ext cx="4962525" cy="3722687"/>
          </a:xfrm>
          <a:ln/>
        </p:spPr>
      </p:sp>
      <p:sp>
        <p:nvSpPr>
          <p:cNvPr id="257027" name="Symbol zastępczy notatek 2"/>
          <p:cNvSpPr>
            <a:spLocks noGrp="1"/>
          </p:cNvSpPr>
          <p:nvPr>
            <p:ph type="body" idx="1"/>
          </p:nvPr>
        </p:nvSpPr>
        <p:spPr>
          <a:noFill/>
          <a:ln/>
        </p:spPr>
        <p:txBody>
          <a:bodyPr/>
          <a:lstStyle/>
          <a:p>
            <a:endParaRPr lang="pl-PL" smtClean="0"/>
          </a:p>
        </p:txBody>
      </p:sp>
      <p:sp>
        <p:nvSpPr>
          <p:cNvPr id="257028" name="Symbol zastępczy numeru slajdu 3"/>
          <p:cNvSpPr>
            <a:spLocks noGrp="1"/>
          </p:cNvSpPr>
          <p:nvPr>
            <p:ph type="sldNum" sz="quarter" idx="5"/>
          </p:nvPr>
        </p:nvSpPr>
        <p:spPr>
          <a:noFill/>
        </p:spPr>
        <p:txBody>
          <a:bodyPr/>
          <a:lstStyle/>
          <a:p>
            <a:fld id="{B47216CB-49C1-4BC2-AC04-CA95D26E06AC}" type="slidenum">
              <a:rPr lang="pl-PL" smtClean="0"/>
              <a:pPr/>
              <a:t>52</a:t>
            </a:fld>
            <a:endParaRPr lang="pl-PL" smtClean="0"/>
          </a:p>
        </p:txBody>
      </p:sp>
      <p:sp>
        <p:nvSpPr>
          <p:cNvPr id="5" name="Symbol zastępczy daty 4"/>
          <p:cNvSpPr>
            <a:spLocks noGrp="1"/>
          </p:cNvSpPr>
          <p:nvPr>
            <p:ph type="dt" idx="10"/>
          </p:nvPr>
        </p:nvSpPr>
        <p:spPr/>
        <p:txBody>
          <a:bodyPr/>
          <a:lstStyle/>
          <a:p>
            <a:pPr>
              <a:defRPr/>
            </a:pPr>
            <a:endParaRPr lang="pl-PL"/>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Symbol zastępczy obrazu slajdu 1"/>
          <p:cNvSpPr>
            <a:spLocks noGrp="1" noRot="1" noChangeAspect="1" noTextEdit="1"/>
          </p:cNvSpPr>
          <p:nvPr>
            <p:ph type="sldImg"/>
          </p:nvPr>
        </p:nvSpPr>
        <p:spPr>
          <a:xfrm>
            <a:off x="917575" y="744538"/>
            <a:ext cx="4962525" cy="3722687"/>
          </a:xfrm>
          <a:ln/>
        </p:spPr>
      </p:sp>
      <p:sp>
        <p:nvSpPr>
          <p:cNvPr id="257027" name="Symbol zastępczy notatek 2"/>
          <p:cNvSpPr>
            <a:spLocks noGrp="1"/>
          </p:cNvSpPr>
          <p:nvPr>
            <p:ph type="body" idx="1"/>
          </p:nvPr>
        </p:nvSpPr>
        <p:spPr>
          <a:noFill/>
          <a:ln/>
        </p:spPr>
        <p:txBody>
          <a:bodyPr/>
          <a:lstStyle/>
          <a:p>
            <a:endParaRPr lang="pl-PL" smtClean="0"/>
          </a:p>
        </p:txBody>
      </p:sp>
      <p:sp>
        <p:nvSpPr>
          <p:cNvPr id="257028" name="Symbol zastępczy numeru slajdu 3"/>
          <p:cNvSpPr>
            <a:spLocks noGrp="1"/>
          </p:cNvSpPr>
          <p:nvPr>
            <p:ph type="sldNum" sz="quarter" idx="5"/>
          </p:nvPr>
        </p:nvSpPr>
        <p:spPr>
          <a:noFill/>
        </p:spPr>
        <p:txBody>
          <a:bodyPr/>
          <a:lstStyle/>
          <a:p>
            <a:fld id="{B47216CB-49C1-4BC2-AC04-CA95D26E06AC}" type="slidenum">
              <a:rPr lang="pl-PL" smtClean="0"/>
              <a:pPr/>
              <a:t>53</a:t>
            </a:fld>
            <a:endParaRPr lang="pl-PL" smtClean="0"/>
          </a:p>
        </p:txBody>
      </p:sp>
      <p:sp>
        <p:nvSpPr>
          <p:cNvPr id="5" name="Symbol zastępczy daty 4"/>
          <p:cNvSpPr>
            <a:spLocks noGrp="1"/>
          </p:cNvSpPr>
          <p:nvPr>
            <p:ph type="dt" idx="10"/>
          </p:nvPr>
        </p:nvSpPr>
        <p:spPr/>
        <p:txBody>
          <a:bodyPr/>
          <a:lstStyle/>
          <a:p>
            <a:pPr>
              <a:defRPr/>
            </a:pPr>
            <a:endParaRPr lang="pl-PL"/>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Symbol zastępczy obrazu slajdu 1"/>
          <p:cNvSpPr>
            <a:spLocks noGrp="1" noRot="1" noChangeAspect="1" noTextEdit="1"/>
          </p:cNvSpPr>
          <p:nvPr>
            <p:ph type="sldImg"/>
          </p:nvPr>
        </p:nvSpPr>
        <p:spPr>
          <a:xfrm>
            <a:off x="917575" y="744538"/>
            <a:ext cx="4962525" cy="3722687"/>
          </a:xfrm>
          <a:ln/>
        </p:spPr>
      </p:sp>
      <p:sp>
        <p:nvSpPr>
          <p:cNvPr id="257027" name="Symbol zastępczy notatek 2"/>
          <p:cNvSpPr>
            <a:spLocks noGrp="1"/>
          </p:cNvSpPr>
          <p:nvPr>
            <p:ph type="body" idx="1"/>
          </p:nvPr>
        </p:nvSpPr>
        <p:spPr>
          <a:noFill/>
          <a:ln/>
        </p:spPr>
        <p:txBody>
          <a:bodyPr/>
          <a:lstStyle/>
          <a:p>
            <a:endParaRPr lang="pl-PL" smtClean="0"/>
          </a:p>
        </p:txBody>
      </p:sp>
      <p:sp>
        <p:nvSpPr>
          <p:cNvPr id="257028" name="Symbol zastępczy numeru slajdu 3"/>
          <p:cNvSpPr>
            <a:spLocks noGrp="1"/>
          </p:cNvSpPr>
          <p:nvPr>
            <p:ph type="sldNum" sz="quarter" idx="5"/>
          </p:nvPr>
        </p:nvSpPr>
        <p:spPr>
          <a:noFill/>
        </p:spPr>
        <p:txBody>
          <a:bodyPr/>
          <a:lstStyle/>
          <a:p>
            <a:fld id="{B47216CB-49C1-4BC2-AC04-CA95D26E06AC}" type="slidenum">
              <a:rPr lang="pl-PL" smtClean="0"/>
              <a:pPr/>
              <a:t>54</a:t>
            </a:fld>
            <a:endParaRPr lang="pl-PL" smtClean="0"/>
          </a:p>
        </p:txBody>
      </p:sp>
      <p:sp>
        <p:nvSpPr>
          <p:cNvPr id="5" name="Symbol zastępczy daty 4"/>
          <p:cNvSpPr>
            <a:spLocks noGrp="1"/>
          </p:cNvSpPr>
          <p:nvPr>
            <p:ph type="dt" idx="10"/>
          </p:nvPr>
        </p:nvSpPr>
        <p:spPr/>
        <p:txBody>
          <a:bodyPr/>
          <a:lstStyle/>
          <a:p>
            <a:pPr>
              <a:defRPr/>
            </a:pPr>
            <a:endParaRPr lang="pl-PL"/>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Symbol zastępczy obrazu slajdu 1"/>
          <p:cNvSpPr>
            <a:spLocks noGrp="1" noRot="1" noChangeAspect="1" noTextEdit="1"/>
          </p:cNvSpPr>
          <p:nvPr>
            <p:ph type="sldImg"/>
          </p:nvPr>
        </p:nvSpPr>
        <p:spPr>
          <a:xfrm>
            <a:off x="917575" y="744538"/>
            <a:ext cx="4962525" cy="3722687"/>
          </a:xfrm>
          <a:ln/>
        </p:spPr>
      </p:sp>
      <p:sp>
        <p:nvSpPr>
          <p:cNvPr id="257027" name="Symbol zastępczy notatek 2"/>
          <p:cNvSpPr>
            <a:spLocks noGrp="1"/>
          </p:cNvSpPr>
          <p:nvPr>
            <p:ph type="body" idx="1"/>
          </p:nvPr>
        </p:nvSpPr>
        <p:spPr>
          <a:noFill/>
          <a:ln/>
        </p:spPr>
        <p:txBody>
          <a:bodyPr/>
          <a:lstStyle/>
          <a:p>
            <a:endParaRPr lang="pl-PL" smtClean="0"/>
          </a:p>
        </p:txBody>
      </p:sp>
      <p:sp>
        <p:nvSpPr>
          <p:cNvPr id="257028" name="Symbol zastępczy numeru slajdu 3"/>
          <p:cNvSpPr>
            <a:spLocks noGrp="1"/>
          </p:cNvSpPr>
          <p:nvPr>
            <p:ph type="sldNum" sz="quarter" idx="5"/>
          </p:nvPr>
        </p:nvSpPr>
        <p:spPr>
          <a:noFill/>
        </p:spPr>
        <p:txBody>
          <a:bodyPr/>
          <a:lstStyle/>
          <a:p>
            <a:fld id="{B47216CB-49C1-4BC2-AC04-CA95D26E06AC}" type="slidenum">
              <a:rPr lang="pl-PL" smtClean="0"/>
              <a:pPr/>
              <a:t>55</a:t>
            </a:fld>
            <a:endParaRPr lang="pl-PL" smtClean="0"/>
          </a:p>
        </p:txBody>
      </p:sp>
      <p:sp>
        <p:nvSpPr>
          <p:cNvPr id="5" name="Symbol zastępczy daty 4"/>
          <p:cNvSpPr>
            <a:spLocks noGrp="1"/>
          </p:cNvSpPr>
          <p:nvPr>
            <p:ph type="dt" idx="10"/>
          </p:nvPr>
        </p:nvSpPr>
        <p:spPr/>
        <p:txBody>
          <a:bodyPr/>
          <a:lstStyle/>
          <a:p>
            <a:pPr>
              <a:defRPr/>
            </a:pPr>
            <a:endParaRPr lang="pl-PL"/>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0FACBFC-A256-4081-B970-53A26A874635}" type="slidenum">
              <a:rPr lang="en-GB"/>
              <a:pPr/>
              <a:t>56</a:t>
            </a:fld>
            <a:endParaRPr lang="en-GB"/>
          </a:p>
        </p:txBody>
      </p:sp>
      <p:sp>
        <p:nvSpPr>
          <p:cNvPr id="30722" name="Rectangle 2"/>
          <p:cNvSpPr>
            <a:spLocks noGrp="1" noRot="1" noChangeAspect="1" noChangeArrowheads="1" noTextEdit="1"/>
          </p:cNvSpPr>
          <p:nvPr>
            <p:ph type="sldImg"/>
          </p:nvPr>
        </p:nvSpPr>
        <p:spPr>
          <a:ln/>
        </p:spPr>
      </p:sp>
      <p:sp>
        <p:nvSpPr>
          <p:cNvPr id="307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36AE7582-4C08-4BDF-AD7F-439AE45979A8}" type="slidenum">
              <a:rPr lang="pl-PL" smtClean="0"/>
              <a:pPr/>
              <a:t>57</a:t>
            </a:fld>
            <a:endParaRPr lang="pl-PL"/>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36AE7582-4C08-4BDF-AD7F-439AE45979A8}" type="slidenum">
              <a:rPr lang="pl-PL" smtClean="0"/>
              <a:pPr/>
              <a:t>58</a:t>
            </a:fld>
            <a:endParaRPr lang="pl-PL"/>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36AE7582-4C08-4BDF-AD7F-439AE45979A8}" type="slidenum">
              <a:rPr lang="pl-PL" smtClean="0"/>
              <a:pPr/>
              <a:t>59</a:t>
            </a:fld>
            <a:endParaRPr lang="pl-PL"/>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pPr>
              <a:defRPr/>
            </a:pPr>
            <a:fld id="{C573EF3D-068C-47F7-91EF-C6AD4FDF02B9}" type="slidenum">
              <a:rPr lang="pl-PL" smtClean="0"/>
              <a:pPr>
                <a:defRPr/>
              </a:pPr>
              <a:t>6</a:t>
            </a:fld>
            <a:endParaRPr lang="pl-PL"/>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36AE7582-4C08-4BDF-AD7F-439AE45979A8}" type="slidenum">
              <a:rPr lang="pl-PL" smtClean="0"/>
              <a:pPr/>
              <a:t>60</a:t>
            </a:fld>
            <a:endParaRPr lang="pl-PL"/>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36AE7582-4C08-4BDF-AD7F-439AE45979A8}" type="slidenum">
              <a:rPr lang="pl-PL" smtClean="0"/>
              <a:pPr/>
              <a:t>61</a:t>
            </a:fld>
            <a:endParaRPr lang="pl-PL"/>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36AE7582-4C08-4BDF-AD7F-439AE45979A8}" type="slidenum">
              <a:rPr lang="pl-PL" smtClean="0"/>
              <a:pPr/>
              <a:t>62</a:t>
            </a:fld>
            <a:endParaRPr lang="pl-PL"/>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36AE7582-4C08-4BDF-AD7F-439AE45979A8}" type="slidenum">
              <a:rPr lang="pl-PL" smtClean="0"/>
              <a:pPr/>
              <a:t>63</a:t>
            </a:fld>
            <a:endParaRPr lang="pl-PL"/>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36AE7582-4C08-4BDF-AD7F-439AE45979A8}" type="slidenum">
              <a:rPr lang="pl-PL" smtClean="0"/>
              <a:pPr/>
              <a:t>64</a:t>
            </a:fld>
            <a:endParaRPr lang="pl-PL"/>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ymbol zastępczy obrazu slajdu 1"/>
          <p:cNvSpPr>
            <a:spLocks noGrp="1" noRot="1" noChangeAspect="1" noTextEdit="1"/>
          </p:cNvSpPr>
          <p:nvPr>
            <p:ph type="sldImg"/>
          </p:nvPr>
        </p:nvSpPr>
        <p:spPr>
          <a:ln/>
        </p:spPr>
      </p:sp>
      <p:sp>
        <p:nvSpPr>
          <p:cNvPr id="89091" name="Symbol zastępczy notatek 2"/>
          <p:cNvSpPr>
            <a:spLocks noGrp="1"/>
          </p:cNvSpPr>
          <p:nvPr>
            <p:ph type="body" idx="1"/>
          </p:nvPr>
        </p:nvSpPr>
        <p:spPr>
          <a:noFill/>
          <a:ln w="9525"/>
        </p:spPr>
        <p:txBody>
          <a:bodyPr/>
          <a:lstStyle/>
          <a:p>
            <a:endParaRPr lang="pl-PL" smtClean="0"/>
          </a:p>
        </p:txBody>
      </p:sp>
      <p:sp>
        <p:nvSpPr>
          <p:cNvPr id="89092" name="Symbol zastępczy numeru slajdu 3"/>
          <p:cNvSpPr>
            <a:spLocks noGrp="1"/>
          </p:cNvSpPr>
          <p:nvPr>
            <p:ph type="sldNum" sz="quarter" idx="5"/>
          </p:nvPr>
        </p:nvSpPr>
        <p:spPr>
          <a:noFill/>
        </p:spPr>
        <p:txBody>
          <a:bodyPr/>
          <a:lstStyle/>
          <a:p>
            <a:fld id="{0FE13CBA-7792-4FCA-B7D6-C122150188E5}" type="slidenum">
              <a:rPr lang="en-US" smtClean="0"/>
              <a:pPr/>
              <a:t>65</a:t>
            </a:fld>
            <a:endParaRPr lang="en-US"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ymbol zastępczy obrazu slajdu 1"/>
          <p:cNvSpPr>
            <a:spLocks noGrp="1" noRot="1" noChangeAspect="1" noTextEdit="1"/>
          </p:cNvSpPr>
          <p:nvPr>
            <p:ph type="sldImg"/>
          </p:nvPr>
        </p:nvSpPr>
        <p:spPr>
          <a:ln/>
        </p:spPr>
      </p:sp>
      <p:sp>
        <p:nvSpPr>
          <p:cNvPr id="89091" name="Symbol zastępczy notatek 2"/>
          <p:cNvSpPr>
            <a:spLocks noGrp="1"/>
          </p:cNvSpPr>
          <p:nvPr>
            <p:ph type="body" idx="1"/>
          </p:nvPr>
        </p:nvSpPr>
        <p:spPr>
          <a:noFill/>
          <a:ln w="9525"/>
        </p:spPr>
        <p:txBody>
          <a:bodyPr/>
          <a:lstStyle/>
          <a:p>
            <a:endParaRPr lang="pl-PL" smtClean="0"/>
          </a:p>
        </p:txBody>
      </p:sp>
      <p:sp>
        <p:nvSpPr>
          <p:cNvPr id="89092" name="Symbol zastępczy numeru slajdu 3"/>
          <p:cNvSpPr>
            <a:spLocks noGrp="1"/>
          </p:cNvSpPr>
          <p:nvPr>
            <p:ph type="sldNum" sz="quarter" idx="5"/>
          </p:nvPr>
        </p:nvSpPr>
        <p:spPr>
          <a:noFill/>
        </p:spPr>
        <p:txBody>
          <a:bodyPr/>
          <a:lstStyle/>
          <a:p>
            <a:fld id="{0FE13CBA-7792-4FCA-B7D6-C122150188E5}" type="slidenum">
              <a:rPr lang="en-US" smtClean="0"/>
              <a:pPr/>
              <a:t>66</a:t>
            </a:fld>
            <a:endParaRPr lang="en-US"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36AE7582-4C08-4BDF-AD7F-439AE45979A8}" type="slidenum">
              <a:rPr lang="pl-PL" smtClean="0"/>
              <a:pPr/>
              <a:t>67</a:t>
            </a:fld>
            <a:endParaRPr lang="pl-PL"/>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36AE7582-4C08-4BDF-AD7F-439AE45979A8}" type="slidenum">
              <a:rPr lang="pl-PL" smtClean="0"/>
              <a:pPr/>
              <a:t>68</a:t>
            </a:fld>
            <a:endParaRPr lang="pl-PL"/>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Symbol zastępczy obrazu slajdu 1"/>
          <p:cNvSpPr>
            <a:spLocks noGrp="1" noRot="1" noChangeAspect="1" noTextEdit="1"/>
          </p:cNvSpPr>
          <p:nvPr>
            <p:ph type="sldImg"/>
          </p:nvPr>
        </p:nvSpPr>
        <p:spPr>
          <a:xfrm>
            <a:off x="917575" y="744538"/>
            <a:ext cx="4962525" cy="3722687"/>
          </a:xfrm>
          <a:ln/>
        </p:spPr>
      </p:sp>
      <p:sp>
        <p:nvSpPr>
          <p:cNvPr id="258051" name="Symbol zastępczy notatek 2"/>
          <p:cNvSpPr>
            <a:spLocks noGrp="1"/>
          </p:cNvSpPr>
          <p:nvPr>
            <p:ph type="body" idx="1"/>
          </p:nvPr>
        </p:nvSpPr>
        <p:spPr>
          <a:noFill/>
          <a:ln/>
        </p:spPr>
        <p:txBody>
          <a:bodyPr/>
          <a:lstStyle/>
          <a:p>
            <a:endParaRPr lang="pl-PL" smtClean="0"/>
          </a:p>
        </p:txBody>
      </p:sp>
      <p:sp>
        <p:nvSpPr>
          <p:cNvPr id="258052" name="Symbol zastępczy numeru slajdu 3"/>
          <p:cNvSpPr>
            <a:spLocks noGrp="1"/>
          </p:cNvSpPr>
          <p:nvPr>
            <p:ph type="sldNum" sz="quarter" idx="5"/>
          </p:nvPr>
        </p:nvSpPr>
        <p:spPr>
          <a:noFill/>
        </p:spPr>
        <p:txBody>
          <a:bodyPr/>
          <a:lstStyle/>
          <a:p>
            <a:fld id="{EDF88271-C0CD-43B1-A9C7-68C4A535136A}" type="slidenum">
              <a:rPr lang="pl-PL" smtClean="0"/>
              <a:pPr/>
              <a:t>69</a:t>
            </a:fld>
            <a:endParaRPr lang="pl-PL" smtClean="0"/>
          </a:p>
        </p:txBody>
      </p:sp>
      <p:sp>
        <p:nvSpPr>
          <p:cNvPr id="5" name="Symbol zastępczy daty 4"/>
          <p:cNvSpPr>
            <a:spLocks noGrp="1"/>
          </p:cNvSpPr>
          <p:nvPr>
            <p:ph type="dt" idx="10"/>
          </p:nvPr>
        </p:nvSpPr>
        <p:spPr/>
        <p:txBody>
          <a:bodyPr/>
          <a:lstStyle/>
          <a:p>
            <a:pPr>
              <a:defRPr/>
            </a:pPr>
            <a:endParaRPr lang="pl-PL"/>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pPr>
              <a:defRPr/>
            </a:pPr>
            <a:fld id="{C573EF3D-068C-47F7-91EF-C6AD4FDF02B9}" type="slidenum">
              <a:rPr lang="pl-PL" smtClean="0"/>
              <a:pPr>
                <a:defRPr/>
              </a:pPr>
              <a:t>7</a:t>
            </a:fld>
            <a:endParaRPr lang="pl-PL"/>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36AE7582-4C08-4BDF-AD7F-439AE45979A8}" type="slidenum">
              <a:rPr lang="pl-PL" smtClean="0"/>
              <a:pPr/>
              <a:t>70</a:t>
            </a:fld>
            <a:endParaRPr lang="pl-PL"/>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36AE7582-4C08-4BDF-AD7F-439AE45979A8}" type="slidenum">
              <a:rPr lang="pl-PL" smtClean="0"/>
              <a:pPr/>
              <a:t>71</a:t>
            </a:fld>
            <a:endParaRPr lang="pl-PL"/>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36AE7582-4C08-4BDF-AD7F-439AE45979A8}" type="slidenum">
              <a:rPr lang="pl-PL" smtClean="0"/>
              <a:pPr/>
              <a:t>72</a:t>
            </a:fld>
            <a:endParaRPr lang="pl-PL"/>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ymbol zastępczy obrazu slajdu 1"/>
          <p:cNvSpPr>
            <a:spLocks noGrp="1" noRot="1" noChangeAspect="1" noTextEdit="1"/>
          </p:cNvSpPr>
          <p:nvPr>
            <p:ph type="sldImg"/>
          </p:nvPr>
        </p:nvSpPr>
        <p:spPr>
          <a:xfrm>
            <a:off x="917575" y="744538"/>
            <a:ext cx="4962525" cy="3722687"/>
          </a:xfrm>
          <a:ln/>
        </p:spPr>
      </p:sp>
      <p:sp>
        <p:nvSpPr>
          <p:cNvPr id="143363" name="Symbol zastępczy notatek 2"/>
          <p:cNvSpPr>
            <a:spLocks noGrp="1"/>
          </p:cNvSpPr>
          <p:nvPr>
            <p:ph type="body" idx="1"/>
          </p:nvPr>
        </p:nvSpPr>
        <p:spPr>
          <a:noFill/>
          <a:ln/>
        </p:spPr>
        <p:txBody>
          <a:bodyPr/>
          <a:lstStyle/>
          <a:p>
            <a:endParaRPr lang="pl-PL" smtClean="0"/>
          </a:p>
        </p:txBody>
      </p:sp>
      <p:sp>
        <p:nvSpPr>
          <p:cNvPr id="143364" name="Symbol zastępczy numeru slajdu 3"/>
          <p:cNvSpPr>
            <a:spLocks noGrp="1"/>
          </p:cNvSpPr>
          <p:nvPr>
            <p:ph type="sldNum" sz="quarter" idx="5"/>
          </p:nvPr>
        </p:nvSpPr>
        <p:spPr>
          <a:noFill/>
        </p:spPr>
        <p:txBody>
          <a:bodyPr/>
          <a:lstStyle/>
          <a:p>
            <a:fld id="{8473B122-4009-4899-A1A5-523DE94525A5}" type="slidenum">
              <a:rPr lang="pl-PL" smtClean="0"/>
              <a:pPr/>
              <a:t>73</a:t>
            </a:fld>
            <a:endParaRPr lang="pl-PL" smtClean="0"/>
          </a:p>
        </p:txBody>
      </p:sp>
      <p:sp>
        <p:nvSpPr>
          <p:cNvPr id="5" name="Symbol zastępczy daty 4"/>
          <p:cNvSpPr>
            <a:spLocks noGrp="1"/>
          </p:cNvSpPr>
          <p:nvPr>
            <p:ph type="dt" idx="10"/>
          </p:nvPr>
        </p:nvSpPr>
        <p:spPr/>
        <p:txBody>
          <a:bodyPr/>
          <a:lstStyle/>
          <a:p>
            <a:pPr>
              <a:defRPr/>
            </a:pPr>
            <a:endParaRPr lang="pl-PL"/>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36AE7582-4C08-4BDF-AD7F-439AE45979A8}" type="slidenum">
              <a:rPr lang="pl-PL" smtClean="0"/>
              <a:pPr/>
              <a:t>74</a:t>
            </a:fld>
            <a:endParaRPr lang="pl-PL"/>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ymbol zastępczy obrazu slajdu 1"/>
          <p:cNvSpPr>
            <a:spLocks noGrp="1" noRot="1" noChangeAspect="1" noTextEdit="1"/>
          </p:cNvSpPr>
          <p:nvPr>
            <p:ph type="sldImg"/>
          </p:nvPr>
        </p:nvSpPr>
        <p:spPr>
          <a:xfrm>
            <a:off x="917575" y="744538"/>
            <a:ext cx="4962525" cy="3722687"/>
          </a:xfrm>
          <a:ln/>
        </p:spPr>
      </p:sp>
      <p:sp>
        <p:nvSpPr>
          <p:cNvPr id="143363" name="Symbol zastępczy notatek 2"/>
          <p:cNvSpPr>
            <a:spLocks noGrp="1"/>
          </p:cNvSpPr>
          <p:nvPr>
            <p:ph type="body" idx="1"/>
          </p:nvPr>
        </p:nvSpPr>
        <p:spPr>
          <a:noFill/>
          <a:ln/>
        </p:spPr>
        <p:txBody>
          <a:bodyPr/>
          <a:lstStyle/>
          <a:p>
            <a:endParaRPr lang="pl-PL" smtClean="0"/>
          </a:p>
        </p:txBody>
      </p:sp>
      <p:sp>
        <p:nvSpPr>
          <p:cNvPr id="143364" name="Symbol zastępczy numeru slajdu 3"/>
          <p:cNvSpPr>
            <a:spLocks noGrp="1"/>
          </p:cNvSpPr>
          <p:nvPr>
            <p:ph type="sldNum" sz="quarter" idx="5"/>
          </p:nvPr>
        </p:nvSpPr>
        <p:spPr>
          <a:noFill/>
        </p:spPr>
        <p:txBody>
          <a:bodyPr/>
          <a:lstStyle/>
          <a:p>
            <a:fld id="{8473B122-4009-4899-A1A5-523DE94525A5}" type="slidenum">
              <a:rPr lang="pl-PL" smtClean="0"/>
              <a:pPr/>
              <a:t>75</a:t>
            </a:fld>
            <a:endParaRPr lang="pl-PL" smtClean="0"/>
          </a:p>
        </p:txBody>
      </p:sp>
      <p:sp>
        <p:nvSpPr>
          <p:cNvPr id="5" name="Symbol zastępczy daty 4"/>
          <p:cNvSpPr>
            <a:spLocks noGrp="1"/>
          </p:cNvSpPr>
          <p:nvPr>
            <p:ph type="dt" idx="10"/>
          </p:nvPr>
        </p:nvSpPr>
        <p:spPr/>
        <p:txBody>
          <a:bodyPr/>
          <a:lstStyle/>
          <a:p>
            <a:pPr>
              <a:defRPr/>
            </a:pPr>
            <a:endParaRPr lang="pl-PL"/>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ymbol zastępczy obrazu slajdu 1"/>
          <p:cNvSpPr>
            <a:spLocks noGrp="1" noRot="1" noChangeAspect="1" noTextEdit="1"/>
          </p:cNvSpPr>
          <p:nvPr>
            <p:ph type="sldImg"/>
          </p:nvPr>
        </p:nvSpPr>
        <p:spPr>
          <a:xfrm>
            <a:off x="917575" y="744538"/>
            <a:ext cx="4962525" cy="3722687"/>
          </a:xfrm>
          <a:ln/>
        </p:spPr>
      </p:sp>
      <p:sp>
        <p:nvSpPr>
          <p:cNvPr id="143363" name="Symbol zastępczy notatek 2"/>
          <p:cNvSpPr>
            <a:spLocks noGrp="1"/>
          </p:cNvSpPr>
          <p:nvPr>
            <p:ph type="body" idx="1"/>
          </p:nvPr>
        </p:nvSpPr>
        <p:spPr>
          <a:noFill/>
          <a:ln/>
        </p:spPr>
        <p:txBody>
          <a:bodyPr/>
          <a:lstStyle/>
          <a:p>
            <a:endParaRPr lang="pl-PL" smtClean="0"/>
          </a:p>
        </p:txBody>
      </p:sp>
      <p:sp>
        <p:nvSpPr>
          <p:cNvPr id="143364" name="Symbol zastępczy numeru slajdu 3"/>
          <p:cNvSpPr>
            <a:spLocks noGrp="1"/>
          </p:cNvSpPr>
          <p:nvPr>
            <p:ph type="sldNum" sz="quarter" idx="5"/>
          </p:nvPr>
        </p:nvSpPr>
        <p:spPr>
          <a:noFill/>
        </p:spPr>
        <p:txBody>
          <a:bodyPr/>
          <a:lstStyle/>
          <a:p>
            <a:fld id="{8473B122-4009-4899-A1A5-523DE94525A5}" type="slidenum">
              <a:rPr lang="pl-PL" smtClean="0"/>
              <a:pPr/>
              <a:t>76</a:t>
            </a:fld>
            <a:endParaRPr lang="pl-PL" smtClean="0"/>
          </a:p>
        </p:txBody>
      </p:sp>
      <p:sp>
        <p:nvSpPr>
          <p:cNvPr id="5" name="Symbol zastępczy daty 4"/>
          <p:cNvSpPr>
            <a:spLocks noGrp="1"/>
          </p:cNvSpPr>
          <p:nvPr>
            <p:ph type="dt" idx="10"/>
          </p:nvPr>
        </p:nvSpPr>
        <p:spPr/>
        <p:txBody>
          <a:bodyPr/>
          <a:lstStyle/>
          <a:p>
            <a:pPr>
              <a:defRPr/>
            </a:pPr>
            <a:endParaRPr lang="pl-PL"/>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ymbol zastępczy obrazu slajdu 1"/>
          <p:cNvSpPr>
            <a:spLocks noGrp="1" noRot="1" noChangeAspect="1" noTextEdit="1"/>
          </p:cNvSpPr>
          <p:nvPr>
            <p:ph type="sldImg"/>
          </p:nvPr>
        </p:nvSpPr>
        <p:spPr>
          <a:xfrm>
            <a:off x="917575" y="744538"/>
            <a:ext cx="4962525" cy="3722687"/>
          </a:xfrm>
          <a:ln/>
        </p:spPr>
      </p:sp>
      <p:sp>
        <p:nvSpPr>
          <p:cNvPr id="143363" name="Symbol zastępczy notatek 2"/>
          <p:cNvSpPr>
            <a:spLocks noGrp="1"/>
          </p:cNvSpPr>
          <p:nvPr>
            <p:ph type="body" idx="1"/>
          </p:nvPr>
        </p:nvSpPr>
        <p:spPr>
          <a:noFill/>
          <a:ln/>
        </p:spPr>
        <p:txBody>
          <a:bodyPr/>
          <a:lstStyle/>
          <a:p>
            <a:endParaRPr lang="pl-PL" smtClean="0"/>
          </a:p>
        </p:txBody>
      </p:sp>
      <p:sp>
        <p:nvSpPr>
          <p:cNvPr id="143364" name="Symbol zastępczy numeru slajdu 3"/>
          <p:cNvSpPr>
            <a:spLocks noGrp="1"/>
          </p:cNvSpPr>
          <p:nvPr>
            <p:ph type="sldNum" sz="quarter" idx="5"/>
          </p:nvPr>
        </p:nvSpPr>
        <p:spPr>
          <a:noFill/>
        </p:spPr>
        <p:txBody>
          <a:bodyPr/>
          <a:lstStyle/>
          <a:p>
            <a:fld id="{8473B122-4009-4899-A1A5-523DE94525A5}" type="slidenum">
              <a:rPr lang="pl-PL" smtClean="0"/>
              <a:pPr/>
              <a:t>77</a:t>
            </a:fld>
            <a:endParaRPr lang="pl-PL" smtClean="0"/>
          </a:p>
        </p:txBody>
      </p:sp>
      <p:sp>
        <p:nvSpPr>
          <p:cNvPr id="5" name="Symbol zastępczy daty 4"/>
          <p:cNvSpPr>
            <a:spLocks noGrp="1"/>
          </p:cNvSpPr>
          <p:nvPr>
            <p:ph type="dt" idx="10"/>
          </p:nvPr>
        </p:nvSpPr>
        <p:spPr/>
        <p:txBody>
          <a:bodyPr/>
          <a:lstStyle/>
          <a:p>
            <a:pPr>
              <a:defRPr/>
            </a:pPr>
            <a:endParaRPr lang="pl-PL"/>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ymbol zastępczy obrazu slajdu 1"/>
          <p:cNvSpPr>
            <a:spLocks noGrp="1" noRot="1" noChangeAspect="1" noTextEdit="1"/>
          </p:cNvSpPr>
          <p:nvPr>
            <p:ph type="sldImg"/>
          </p:nvPr>
        </p:nvSpPr>
        <p:spPr>
          <a:xfrm>
            <a:off x="917575" y="744538"/>
            <a:ext cx="4962525" cy="3722687"/>
          </a:xfrm>
          <a:ln/>
        </p:spPr>
      </p:sp>
      <p:sp>
        <p:nvSpPr>
          <p:cNvPr id="143363" name="Symbol zastępczy notatek 2"/>
          <p:cNvSpPr>
            <a:spLocks noGrp="1"/>
          </p:cNvSpPr>
          <p:nvPr>
            <p:ph type="body" idx="1"/>
          </p:nvPr>
        </p:nvSpPr>
        <p:spPr>
          <a:noFill/>
          <a:ln/>
        </p:spPr>
        <p:txBody>
          <a:bodyPr/>
          <a:lstStyle/>
          <a:p>
            <a:endParaRPr lang="pl-PL" smtClean="0"/>
          </a:p>
        </p:txBody>
      </p:sp>
      <p:sp>
        <p:nvSpPr>
          <p:cNvPr id="143364" name="Symbol zastępczy numeru slajdu 3"/>
          <p:cNvSpPr>
            <a:spLocks noGrp="1"/>
          </p:cNvSpPr>
          <p:nvPr>
            <p:ph type="sldNum" sz="quarter" idx="5"/>
          </p:nvPr>
        </p:nvSpPr>
        <p:spPr>
          <a:noFill/>
        </p:spPr>
        <p:txBody>
          <a:bodyPr/>
          <a:lstStyle/>
          <a:p>
            <a:fld id="{8473B122-4009-4899-A1A5-523DE94525A5}" type="slidenum">
              <a:rPr lang="pl-PL" smtClean="0"/>
              <a:pPr/>
              <a:t>78</a:t>
            </a:fld>
            <a:endParaRPr lang="pl-PL" smtClean="0"/>
          </a:p>
        </p:txBody>
      </p:sp>
      <p:sp>
        <p:nvSpPr>
          <p:cNvPr id="5" name="Symbol zastępczy daty 4"/>
          <p:cNvSpPr>
            <a:spLocks noGrp="1"/>
          </p:cNvSpPr>
          <p:nvPr>
            <p:ph type="dt" idx="10"/>
          </p:nvPr>
        </p:nvSpPr>
        <p:spPr/>
        <p:txBody>
          <a:bodyPr/>
          <a:lstStyle/>
          <a:p>
            <a:pPr>
              <a:defRPr/>
            </a:pPr>
            <a:endParaRPr lang="pl-PL"/>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ymbol zastępczy obrazu slajdu 1"/>
          <p:cNvSpPr>
            <a:spLocks noGrp="1" noRot="1" noChangeAspect="1" noTextEdit="1"/>
          </p:cNvSpPr>
          <p:nvPr>
            <p:ph type="sldImg"/>
          </p:nvPr>
        </p:nvSpPr>
        <p:spPr>
          <a:xfrm>
            <a:off x="917575" y="744538"/>
            <a:ext cx="4962525" cy="3722687"/>
          </a:xfrm>
          <a:ln/>
        </p:spPr>
      </p:sp>
      <p:sp>
        <p:nvSpPr>
          <p:cNvPr id="143363" name="Symbol zastępczy notatek 2"/>
          <p:cNvSpPr>
            <a:spLocks noGrp="1"/>
          </p:cNvSpPr>
          <p:nvPr>
            <p:ph type="body" idx="1"/>
          </p:nvPr>
        </p:nvSpPr>
        <p:spPr>
          <a:noFill/>
          <a:ln/>
        </p:spPr>
        <p:txBody>
          <a:bodyPr/>
          <a:lstStyle/>
          <a:p>
            <a:endParaRPr lang="pl-PL" smtClean="0"/>
          </a:p>
        </p:txBody>
      </p:sp>
      <p:sp>
        <p:nvSpPr>
          <p:cNvPr id="143364" name="Symbol zastępczy numeru slajdu 3"/>
          <p:cNvSpPr>
            <a:spLocks noGrp="1"/>
          </p:cNvSpPr>
          <p:nvPr>
            <p:ph type="sldNum" sz="quarter" idx="5"/>
          </p:nvPr>
        </p:nvSpPr>
        <p:spPr>
          <a:noFill/>
        </p:spPr>
        <p:txBody>
          <a:bodyPr/>
          <a:lstStyle/>
          <a:p>
            <a:fld id="{8473B122-4009-4899-A1A5-523DE94525A5}" type="slidenum">
              <a:rPr lang="pl-PL" smtClean="0"/>
              <a:pPr/>
              <a:t>79</a:t>
            </a:fld>
            <a:endParaRPr lang="pl-PL" smtClean="0"/>
          </a:p>
        </p:txBody>
      </p:sp>
      <p:sp>
        <p:nvSpPr>
          <p:cNvPr id="5" name="Symbol zastępczy daty 4"/>
          <p:cNvSpPr>
            <a:spLocks noGrp="1"/>
          </p:cNvSpPr>
          <p:nvPr>
            <p:ph type="dt" idx="10"/>
          </p:nvPr>
        </p:nvSpPr>
        <p:spPr/>
        <p:txBody>
          <a:bodyPr/>
          <a:lstStyle/>
          <a:p>
            <a:pPr>
              <a:defRPr/>
            </a:pPr>
            <a:endParaRPr lang="pl-PL"/>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pPr>
              <a:defRPr/>
            </a:pPr>
            <a:fld id="{C573EF3D-068C-47F7-91EF-C6AD4FDF02B9}" type="slidenum">
              <a:rPr lang="pl-PL" smtClean="0"/>
              <a:pPr>
                <a:defRPr/>
              </a:pPr>
              <a:t>8</a:t>
            </a:fld>
            <a:endParaRPr lang="pl-PL"/>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36AE7582-4C08-4BDF-AD7F-439AE45979A8}" type="slidenum">
              <a:rPr lang="pl-PL" smtClean="0"/>
              <a:pPr/>
              <a:t>80</a:t>
            </a:fld>
            <a:endParaRPr lang="pl-PL"/>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36AE7582-4C08-4BDF-AD7F-439AE45979A8}" type="slidenum">
              <a:rPr lang="pl-PL" smtClean="0"/>
              <a:pPr/>
              <a:t>81</a:t>
            </a:fld>
            <a:endParaRPr lang="pl-PL"/>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Symbol zastępczy obrazu slajdu 1"/>
          <p:cNvSpPr>
            <a:spLocks noGrp="1" noRot="1" noChangeAspect="1" noTextEdit="1"/>
          </p:cNvSpPr>
          <p:nvPr>
            <p:ph type="sldImg"/>
          </p:nvPr>
        </p:nvSpPr>
        <p:spPr>
          <a:xfrm>
            <a:off x="917575" y="744538"/>
            <a:ext cx="4962525" cy="3722687"/>
          </a:xfrm>
          <a:ln/>
        </p:spPr>
      </p:sp>
      <p:sp>
        <p:nvSpPr>
          <p:cNvPr id="258051" name="Symbol zastępczy notatek 2"/>
          <p:cNvSpPr>
            <a:spLocks noGrp="1"/>
          </p:cNvSpPr>
          <p:nvPr>
            <p:ph type="body" idx="1"/>
          </p:nvPr>
        </p:nvSpPr>
        <p:spPr>
          <a:noFill/>
          <a:ln/>
        </p:spPr>
        <p:txBody>
          <a:bodyPr/>
          <a:lstStyle/>
          <a:p>
            <a:endParaRPr lang="pl-PL" smtClean="0"/>
          </a:p>
        </p:txBody>
      </p:sp>
      <p:sp>
        <p:nvSpPr>
          <p:cNvPr id="258052" name="Symbol zastępczy numeru slajdu 3"/>
          <p:cNvSpPr>
            <a:spLocks noGrp="1"/>
          </p:cNvSpPr>
          <p:nvPr>
            <p:ph type="sldNum" sz="quarter" idx="5"/>
          </p:nvPr>
        </p:nvSpPr>
        <p:spPr>
          <a:noFill/>
        </p:spPr>
        <p:txBody>
          <a:bodyPr/>
          <a:lstStyle/>
          <a:p>
            <a:fld id="{EDF88271-C0CD-43B1-A9C7-68C4A535136A}" type="slidenum">
              <a:rPr lang="pl-PL" smtClean="0"/>
              <a:pPr/>
              <a:t>82</a:t>
            </a:fld>
            <a:endParaRPr lang="pl-PL" smtClean="0"/>
          </a:p>
        </p:txBody>
      </p:sp>
      <p:sp>
        <p:nvSpPr>
          <p:cNvPr id="5" name="Symbol zastępczy daty 4"/>
          <p:cNvSpPr>
            <a:spLocks noGrp="1"/>
          </p:cNvSpPr>
          <p:nvPr>
            <p:ph type="dt" idx="10"/>
          </p:nvPr>
        </p:nvSpPr>
        <p:spPr/>
        <p:txBody>
          <a:bodyPr/>
          <a:lstStyle/>
          <a:p>
            <a:pPr>
              <a:defRPr/>
            </a:pPr>
            <a:endParaRPr lang="pl-PL"/>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Symbol zastępczy obrazu slajdu 1"/>
          <p:cNvSpPr>
            <a:spLocks noGrp="1" noRot="1" noChangeAspect="1" noTextEdit="1"/>
          </p:cNvSpPr>
          <p:nvPr>
            <p:ph type="sldImg"/>
          </p:nvPr>
        </p:nvSpPr>
        <p:spPr>
          <a:xfrm>
            <a:off x="917575" y="744538"/>
            <a:ext cx="4962525" cy="3722687"/>
          </a:xfrm>
          <a:ln/>
        </p:spPr>
      </p:sp>
      <p:sp>
        <p:nvSpPr>
          <p:cNvPr id="258051" name="Symbol zastępczy notatek 2"/>
          <p:cNvSpPr>
            <a:spLocks noGrp="1"/>
          </p:cNvSpPr>
          <p:nvPr>
            <p:ph type="body" idx="1"/>
          </p:nvPr>
        </p:nvSpPr>
        <p:spPr>
          <a:noFill/>
          <a:ln/>
        </p:spPr>
        <p:txBody>
          <a:bodyPr/>
          <a:lstStyle/>
          <a:p>
            <a:endParaRPr lang="pl-PL" smtClean="0"/>
          </a:p>
        </p:txBody>
      </p:sp>
      <p:sp>
        <p:nvSpPr>
          <p:cNvPr id="258052" name="Symbol zastępczy numeru slajdu 3"/>
          <p:cNvSpPr>
            <a:spLocks noGrp="1"/>
          </p:cNvSpPr>
          <p:nvPr>
            <p:ph type="sldNum" sz="quarter" idx="5"/>
          </p:nvPr>
        </p:nvSpPr>
        <p:spPr>
          <a:noFill/>
        </p:spPr>
        <p:txBody>
          <a:bodyPr/>
          <a:lstStyle/>
          <a:p>
            <a:fld id="{EDF88271-C0CD-43B1-A9C7-68C4A535136A}" type="slidenum">
              <a:rPr lang="pl-PL" smtClean="0"/>
              <a:pPr/>
              <a:t>83</a:t>
            </a:fld>
            <a:endParaRPr lang="pl-PL" smtClean="0"/>
          </a:p>
        </p:txBody>
      </p:sp>
      <p:sp>
        <p:nvSpPr>
          <p:cNvPr id="5" name="Symbol zastępczy daty 4"/>
          <p:cNvSpPr>
            <a:spLocks noGrp="1"/>
          </p:cNvSpPr>
          <p:nvPr>
            <p:ph type="dt" idx="10"/>
          </p:nvPr>
        </p:nvSpPr>
        <p:spPr/>
        <p:txBody>
          <a:bodyPr/>
          <a:lstStyle/>
          <a:p>
            <a:pPr>
              <a:defRPr/>
            </a:pPr>
            <a:endParaRPr lang="pl-PL"/>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Symbol zastępczy obrazu slajdu 1"/>
          <p:cNvSpPr>
            <a:spLocks noGrp="1" noRot="1" noChangeAspect="1" noTextEdit="1"/>
          </p:cNvSpPr>
          <p:nvPr>
            <p:ph type="sldImg"/>
          </p:nvPr>
        </p:nvSpPr>
        <p:spPr>
          <a:xfrm>
            <a:off x="917575" y="744538"/>
            <a:ext cx="4962525" cy="3722687"/>
          </a:xfrm>
          <a:ln/>
        </p:spPr>
      </p:sp>
      <p:sp>
        <p:nvSpPr>
          <p:cNvPr id="258051" name="Symbol zastępczy notatek 2"/>
          <p:cNvSpPr>
            <a:spLocks noGrp="1"/>
          </p:cNvSpPr>
          <p:nvPr>
            <p:ph type="body" idx="1"/>
          </p:nvPr>
        </p:nvSpPr>
        <p:spPr>
          <a:noFill/>
          <a:ln/>
        </p:spPr>
        <p:txBody>
          <a:bodyPr/>
          <a:lstStyle/>
          <a:p>
            <a:endParaRPr lang="pl-PL" smtClean="0"/>
          </a:p>
        </p:txBody>
      </p:sp>
      <p:sp>
        <p:nvSpPr>
          <p:cNvPr id="258052" name="Symbol zastępczy numeru slajdu 3"/>
          <p:cNvSpPr>
            <a:spLocks noGrp="1"/>
          </p:cNvSpPr>
          <p:nvPr>
            <p:ph type="sldNum" sz="quarter" idx="5"/>
          </p:nvPr>
        </p:nvSpPr>
        <p:spPr>
          <a:noFill/>
        </p:spPr>
        <p:txBody>
          <a:bodyPr/>
          <a:lstStyle/>
          <a:p>
            <a:fld id="{EDF88271-C0CD-43B1-A9C7-68C4A535136A}" type="slidenum">
              <a:rPr lang="pl-PL" smtClean="0"/>
              <a:pPr/>
              <a:t>84</a:t>
            </a:fld>
            <a:endParaRPr lang="pl-PL" smtClean="0"/>
          </a:p>
        </p:txBody>
      </p:sp>
      <p:sp>
        <p:nvSpPr>
          <p:cNvPr id="5" name="Symbol zastępczy daty 4"/>
          <p:cNvSpPr>
            <a:spLocks noGrp="1"/>
          </p:cNvSpPr>
          <p:nvPr>
            <p:ph type="dt" idx="10"/>
          </p:nvPr>
        </p:nvSpPr>
        <p:spPr/>
        <p:txBody>
          <a:bodyPr/>
          <a:lstStyle/>
          <a:p>
            <a:pPr>
              <a:defRPr/>
            </a:pPr>
            <a:endParaRPr lang="pl-PL"/>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36AE7582-4C08-4BDF-AD7F-439AE45979A8}" type="slidenum">
              <a:rPr lang="pl-PL" smtClean="0"/>
              <a:pPr/>
              <a:t>85</a:t>
            </a:fld>
            <a:endParaRPr lang="pl-PL"/>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36AE7582-4C08-4BDF-AD7F-439AE45979A8}" type="slidenum">
              <a:rPr lang="pl-PL" smtClean="0"/>
              <a:pPr/>
              <a:t>86</a:t>
            </a:fld>
            <a:endParaRPr lang="pl-PL"/>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36AE7582-4C08-4BDF-AD7F-439AE45979A8}" type="slidenum">
              <a:rPr lang="pl-PL" smtClean="0"/>
              <a:pPr/>
              <a:t>87</a:t>
            </a:fld>
            <a:endParaRPr lang="pl-PL"/>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36AE7582-4C08-4BDF-AD7F-439AE45979A8}" type="slidenum">
              <a:rPr lang="pl-PL" smtClean="0"/>
              <a:pPr/>
              <a:t>88</a:t>
            </a:fld>
            <a:endParaRPr lang="pl-PL"/>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4E60DDAE-9D4C-43CA-866C-CA328BBD8B98}" type="slidenum">
              <a:rPr lang="en-US" smtClean="0"/>
              <a:pPr/>
              <a:t>89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pPr>
              <a:defRPr/>
            </a:pPr>
            <a:fld id="{C573EF3D-068C-47F7-91EF-C6AD4FDF02B9}" type="slidenum">
              <a:rPr lang="pl-PL" smtClean="0"/>
              <a:pPr>
                <a:defRPr/>
              </a:pPr>
              <a:t>9</a:t>
            </a:fld>
            <a:endParaRPr lang="pl-PL"/>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4E60DDAE-9D4C-43CA-866C-CA328BBD8B98}" type="slidenum">
              <a:rPr lang="en-US" smtClean="0"/>
              <a:pPr/>
              <a:t>90</a:t>
            </a:fld>
            <a:endParaRPr 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4E60DDAE-9D4C-43CA-866C-CA328BBD8B98}" type="slidenum">
              <a:rPr lang="en-US" smtClean="0"/>
              <a:pPr/>
              <a:t>91</a:t>
            </a:fld>
            <a:endParaRPr 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4E60DDAE-9D4C-43CA-866C-CA328BBD8B98}" type="slidenum">
              <a:rPr lang="en-US" smtClean="0"/>
              <a:pPr/>
              <a:t>92</a:t>
            </a:fld>
            <a:endParaRPr 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4E60DDAE-9D4C-43CA-866C-CA328BBD8B98}" type="slidenum">
              <a:rPr lang="en-US" smtClean="0"/>
              <a:pPr/>
              <a:t>93</a:t>
            </a:fld>
            <a:endParaRPr 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4E60DDAE-9D4C-43CA-866C-CA328BBD8B98}" type="slidenum">
              <a:rPr lang="en-US" smtClean="0"/>
              <a:pPr/>
              <a:t>94</a:t>
            </a:fld>
            <a:endParaRPr 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4E60DDAE-9D4C-43CA-866C-CA328BBD8B98}" type="slidenum">
              <a:rPr lang="en-US" smtClean="0"/>
              <a:pPr/>
              <a:t>95</a:t>
            </a:fld>
            <a:endParaRPr 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4E60DDAE-9D4C-43CA-866C-CA328BBD8B98}" type="slidenum">
              <a:rPr lang="en-US" smtClean="0"/>
              <a:pPr/>
              <a:t>96</a:t>
            </a:fld>
            <a:endParaRPr 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4E60DDAE-9D4C-43CA-866C-CA328BBD8B98}" type="slidenum">
              <a:rPr lang="en-US" smtClean="0"/>
              <a:pPr/>
              <a:t>97</a:t>
            </a:fld>
            <a:endParaRPr 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4E60DDAE-9D4C-43CA-866C-CA328BBD8B98}" type="slidenum">
              <a:rPr lang="en-US" smtClean="0"/>
              <a:pPr/>
              <a:t>98</a:t>
            </a:fld>
            <a:endParaRPr 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4E60DDAE-9D4C-43CA-866C-CA328BBD8B98}" type="slidenum">
              <a:rPr lang="en-US" smtClean="0"/>
              <a:pPr/>
              <a:t>99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685800" y="2130425"/>
            <a:ext cx="7772400" cy="1470025"/>
          </a:xfrm>
        </p:spPr>
        <p:txBody>
          <a:bodyPr/>
          <a:lstStyle/>
          <a:p>
            <a:r>
              <a:rPr lang="pl-PL" smtClean="0"/>
              <a:t>Kliknij, aby edytować styl</a:t>
            </a:r>
            <a:endParaRPr lang="pl-PL"/>
          </a:p>
        </p:txBody>
      </p:sp>
      <p:sp>
        <p:nvSpPr>
          <p:cNvPr id="3" name="Podtytuł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smtClean="0"/>
              <a:t>Kliknij, aby edytować styl wzorca podtytułu</a:t>
            </a:r>
            <a:endParaRPr lang="pl-PL"/>
          </a:p>
        </p:txBody>
      </p:sp>
      <p:sp>
        <p:nvSpPr>
          <p:cNvPr id="4" name="Symbol zastępczy daty 3"/>
          <p:cNvSpPr>
            <a:spLocks noGrp="1"/>
          </p:cNvSpPr>
          <p:nvPr>
            <p:ph type="dt" sz="half" idx="10"/>
          </p:nvPr>
        </p:nvSpPr>
        <p:spPr/>
        <p:txBody>
          <a:bodyPr/>
          <a:lstStyle/>
          <a:p>
            <a:pPr>
              <a:defRPr/>
            </a:pPr>
            <a:endParaRPr lang="en-US"/>
          </a:p>
        </p:txBody>
      </p:sp>
      <p:sp>
        <p:nvSpPr>
          <p:cNvPr id="5" name="Symbol zastępczy stopki 4"/>
          <p:cNvSpPr>
            <a:spLocks noGrp="1"/>
          </p:cNvSpPr>
          <p:nvPr>
            <p:ph type="ftr" sz="quarter" idx="11"/>
          </p:nvPr>
        </p:nvSpPr>
        <p:spPr/>
        <p:txBody>
          <a:bodyPr/>
          <a:lstStyle/>
          <a:p>
            <a:pPr>
              <a:defRPr/>
            </a:pPr>
            <a:endParaRPr lang="en-US"/>
          </a:p>
        </p:txBody>
      </p:sp>
      <p:sp>
        <p:nvSpPr>
          <p:cNvPr id="6" name="Symbol zastępczy numeru slajdu 5"/>
          <p:cNvSpPr>
            <a:spLocks noGrp="1"/>
          </p:cNvSpPr>
          <p:nvPr>
            <p:ph type="sldNum" sz="quarter" idx="12"/>
          </p:nvPr>
        </p:nvSpPr>
        <p:spPr/>
        <p:txBody>
          <a:bodyPr/>
          <a:lstStyle/>
          <a:p>
            <a:pPr>
              <a:defRPr/>
            </a:pPr>
            <a:fld id="{035E6BF0-E4FD-4C89-B082-661F04C81577}" type="slidenum">
              <a:rPr lang="en-US" smtClean="0"/>
              <a:pPr>
                <a:defRPr/>
              </a:pPr>
              <a:t>‹#›</a:t>
            </a:fld>
            <a:endParaRPr lang="en-US"/>
          </a:p>
        </p:txBody>
      </p:sp>
    </p:spTree>
    <p:extLst>
      <p:ext uri="{BB962C8B-B14F-4D97-AF65-F5344CB8AC3E}">
        <p14:creationId xmlns:p14="http://schemas.microsoft.com/office/powerpoint/2010/main" val="42736155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tytułu pionowego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pPr>
              <a:defRPr/>
            </a:pPr>
            <a:endParaRPr lang="en-US"/>
          </a:p>
        </p:txBody>
      </p:sp>
      <p:sp>
        <p:nvSpPr>
          <p:cNvPr id="5" name="Symbol zastępczy stopki 4"/>
          <p:cNvSpPr>
            <a:spLocks noGrp="1"/>
          </p:cNvSpPr>
          <p:nvPr>
            <p:ph type="ftr" sz="quarter" idx="11"/>
          </p:nvPr>
        </p:nvSpPr>
        <p:spPr/>
        <p:txBody>
          <a:bodyPr/>
          <a:lstStyle/>
          <a:p>
            <a:pPr>
              <a:defRPr/>
            </a:pPr>
            <a:endParaRPr lang="en-US"/>
          </a:p>
        </p:txBody>
      </p:sp>
      <p:sp>
        <p:nvSpPr>
          <p:cNvPr id="6" name="Symbol zastępczy numeru slajdu 5"/>
          <p:cNvSpPr>
            <a:spLocks noGrp="1"/>
          </p:cNvSpPr>
          <p:nvPr>
            <p:ph type="sldNum" sz="quarter" idx="12"/>
          </p:nvPr>
        </p:nvSpPr>
        <p:spPr/>
        <p:txBody>
          <a:bodyPr/>
          <a:lstStyle/>
          <a:p>
            <a:pPr>
              <a:defRPr/>
            </a:pPr>
            <a:fld id="{B204CD03-8681-4915-9F26-198259BBE250}" type="slidenum">
              <a:rPr lang="en-US" smtClean="0"/>
              <a:pPr>
                <a:defRPr/>
              </a:pPr>
              <a:t>‹#›</a:t>
            </a:fld>
            <a:endParaRPr lang="en-US"/>
          </a:p>
        </p:txBody>
      </p:sp>
    </p:spTree>
    <p:extLst>
      <p:ext uri="{BB962C8B-B14F-4D97-AF65-F5344CB8AC3E}">
        <p14:creationId xmlns:p14="http://schemas.microsoft.com/office/powerpoint/2010/main" val="42758713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629400" y="274638"/>
            <a:ext cx="2057400" cy="5851525"/>
          </a:xfrm>
        </p:spPr>
        <p:txBody>
          <a:bodyPr vert="eaVert"/>
          <a:lstStyle/>
          <a:p>
            <a:r>
              <a:rPr lang="pl-PL" smtClean="0"/>
              <a:t>Kliknij, aby edytować styl</a:t>
            </a:r>
            <a:endParaRPr lang="pl-PL"/>
          </a:p>
        </p:txBody>
      </p:sp>
      <p:sp>
        <p:nvSpPr>
          <p:cNvPr id="3" name="Symbol zastępczy tytułu pionowego 2"/>
          <p:cNvSpPr>
            <a:spLocks noGrp="1"/>
          </p:cNvSpPr>
          <p:nvPr>
            <p:ph type="body" orient="vert" idx="1"/>
          </p:nvPr>
        </p:nvSpPr>
        <p:spPr>
          <a:xfrm>
            <a:off x="457200" y="274638"/>
            <a:ext cx="6019800" cy="5851525"/>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pPr>
              <a:defRPr/>
            </a:pPr>
            <a:endParaRPr lang="en-US"/>
          </a:p>
        </p:txBody>
      </p:sp>
      <p:sp>
        <p:nvSpPr>
          <p:cNvPr id="5" name="Symbol zastępczy stopki 4"/>
          <p:cNvSpPr>
            <a:spLocks noGrp="1"/>
          </p:cNvSpPr>
          <p:nvPr>
            <p:ph type="ftr" sz="quarter" idx="11"/>
          </p:nvPr>
        </p:nvSpPr>
        <p:spPr/>
        <p:txBody>
          <a:bodyPr/>
          <a:lstStyle/>
          <a:p>
            <a:pPr>
              <a:defRPr/>
            </a:pPr>
            <a:endParaRPr lang="en-US"/>
          </a:p>
        </p:txBody>
      </p:sp>
      <p:sp>
        <p:nvSpPr>
          <p:cNvPr id="6" name="Symbol zastępczy numeru slajdu 5"/>
          <p:cNvSpPr>
            <a:spLocks noGrp="1"/>
          </p:cNvSpPr>
          <p:nvPr>
            <p:ph type="sldNum" sz="quarter" idx="12"/>
          </p:nvPr>
        </p:nvSpPr>
        <p:spPr/>
        <p:txBody>
          <a:bodyPr/>
          <a:lstStyle/>
          <a:p>
            <a:pPr>
              <a:defRPr/>
            </a:pPr>
            <a:fld id="{CD28ECCD-4CE5-4D7D-B85F-A2666E3C2784}" type="slidenum">
              <a:rPr lang="en-US" smtClean="0"/>
              <a:pPr>
                <a:defRPr/>
              </a:pPr>
              <a:t>‹#›</a:t>
            </a:fld>
            <a:endParaRPr lang="en-US"/>
          </a:p>
        </p:txBody>
      </p:sp>
    </p:spTree>
    <p:extLst>
      <p:ext uri="{BB962C8B-B14F-4D97-AF65-F5344CB8AC3E}">
        <p14:creationId xmlns:p14="http://schemas.microsoft.com/office/powerpoint/2010/main" val="11656155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ytuł, tekst i zawartość">
    <p:spTree>
      <p:nvGrpSpPr>
        <p:cNvPr id="1" name=""/>
        <p:cNvGrpSpPr/>
        <p:nvPr/>
      </p:nvGrpSpPr>
      <p:grpSpPr>
        <a:xfrm>
          <a:off x="0" y="0"/>
          <a:ext cx="0" cy="0"/>
          <a:chOff x="0" y="0"/>
          <a:chExt cx="0" cy="0"/>
        </a:xfrm>
      </p:grpSpPr>
      <p:sp>
        <p:nvSpPr>
          <p:cNvPr id="2" name="Tytuł 1"/>
          <p:cNvSpPr>
            <a:spLocks noGrp="1"/>
          </p:cNvSpPr>
          <p:nvPr>
            <p:ph type="title"/>
          </p:nvPr>
        </p:nvSpPr>
        <p:spPr>
          <a:xfrm>
            <a:off x="395288" y="274638"/>
            <a:ext cx="8497887" cy="993775"/>
          </a:xfrm>
        </p:spPr>
        <p:txBody>
          <a:bodyPr/>
          <a:lstStyle/>
          <a:p>
            <a:r>
              <a:rPr lang="pl-PL" smtClean="0"/>
              <a:t>Kliknij, aby edytować styl</a:t>
            </a:r>
            <a:endParaRPr lang="pl-PL"/>
          </a:p>
        </p:txBody>
      </p:sp>
      <p:sp>
        <p:nvSpPr>
          <p:cNvPr id="3" name="Symbol zastępczy tekstu 2"/>
          <p:cNvSpPr>
            <a:spLocks noGrp="1"/>
          </p:cNvSpPr>
          <p:nvPr>
            <p:ph type="body" sz="half" idx="1"/>
          </p:nvPr>
        </p:nvSpPr>
        <p:spPr>
          <a:xfrm>
            <a:off x="684213" y="1600200"/>
            <a:ext cx="2947987" cy="4525963"/>
          </a:xfrm>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zawartości 3"/>
          <p:cNvSpPr>
            <a:spLocks noGrp="1"/>
          </p:cNvSpPr>
          <p:nvPr>
            <p:ph sz="half" idx="2"/>
          </p:nvPr>
        </p:nvSpPr>
        <p:spPr>
          <a:xfrm>
            <a:off x="3784600" y="1600200"/>
            <a:ext cx="2947988" cy="4525963"/>
          </a:xfrm>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daty 4"/>
          <p:cNvSpPr>
            <a:spLocks noGrp="1"/>
          </p:cNvSpPr>
          <p:nvPr>
            <p:ph type="dt" sz="half" idx="10"/>
          </p:nvPr>
        </p:nvSpPr>
        <p:spPr>
          <a:xfrm>
            <a:off x="457200" y="6245225"/>
            <a:ext cx="2133600" cy="476250"/>
          </a:xfrm>
        </p:spPr>
        <p:txBody>
          <a:bodyPr/>
          <a:lstStyle>
            <a:lvl1pPr>
              <a:defRPr/>
            </a:lvl1pPr>
          </a:lstStyle>
          <a:p>
            <a:endParaRPr lang="en-US">
              <a:solidFill>
                <a:srgbClr val="000099"/>
              </a:solidFill>
            </a:endParaRPr>
          </a:p>
        </p:txBody>
      </p:sp>
      <p:sp>
        <p:nvSpPr>
          <p:cNvPr id="6" name="Symbol zastępczy stopki 5"/>
          <p:cNvSpPr>
            <a:spLocks noGrp="1"/>
          </p:cNvSpPr>
          <p:nvPr>
            <p:ph type="ftr" sz="quarter" idx="11"/>
          </p:nvPr>
        </p:nvSpPr>
        <p:spPr>
          <a:xfrm>
            <a:off x="3124200" y="6245225"/>
            <a:ext cx="2895600" cy="476250"/>
          </a:xfrm>
        </p:spPr>
        <p:txBody>
          <a:bodyPr/>
          <a:lstStyle>
            <a:lvl1pPr>
              <a:defRPr/>
            </a:lvl1pPr>
          </a:lstStyle>
          <a:p>
            <a:endParaRPr lang="en-US">
              <a:solidFill>
                <a:srgbClr val="000099"/>
              </a:solidFill>
            </a:endParaRPr>
          </a:p>
        </p:txBody>
      </p:sp>
      <p:sp>
        <p:nvSpPr>
          <p:cNvPr id="7" name="Symbol zastępczy numeru slajdu 6"/>
          <p:cNvSpPr>
            <a:spLocks noGrp="1"/>
          </p:cNvSpPr>
          <p:nvPr>
            <p:ph type="sldNum" sz="quarter" idx="12"/>
          </p:nvPr>
        </p:nvSpPr>
        <p:spPr>
          <a:xfrm>
            <a:off x="6831013" y="6245225"/>
            <a:ext cx="2133600" cy="476250"/>
          </a:xfrm>
        </p:spPr>
        <p:txBody>
          <a:bodyPr/>
          <a:lstStyle>
            <a:lvl1pPr>
              <a:defRPr/>
            </a:lvl1pPr>
          </a:lstStyle>
          <a:p>
            <a:r>
              <a:rPr lang="en-US">
                <a:solidFill>
                  <a:srgbClr val="000099"/>
                </a:solidFill>
              </a:rPr>
              <a:t>Page </a:t>
            </a:r>
            <a:fld id="{7EB4071F-BCA5-4F47-8745-45A654611437}" type="slidenum">
              <a:rPr lang="en-US">
                <a:solidFill>
                  <a:srgbClr val="000099"/>
                </a:solidFill>
              </a:rPr>
              <a:pPr/>
              <a:t>‹#›</a:t>
            </a:fld>
            <a:endParaRPr lang="en-US">
              <a:solidFill>
                <a:srgbClr val="000099"/>
              </a:solidFill>
            </a:endParaRPr>
          </a:p>
        </p:txBody>
      </p:sp>
    </p:spTree>
    <p:extLst>
      <p:ext uri="{BB962C8B-B14F-4D97-AF65-F5344CB8AC3E}">
        <p14:creationId xmlns:p14="http://schemas.microsoft.com/office/powerpoint/2010/main" val="33917684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AndClipArt">
  <p:cSld name="Tytuł, tekst i clipart">
    <p:spTree>
      <p:nvGrpSpPr>
        <p:cNvPr id="1" name=""/>
        <p:cNvGrpSpPr/>
        <p:nvPr/>
      </p:nvGrpSpPr>
      <p:grpSpPr>
        <a:xfrm>
          <a:off x="0" y="0"/>
          <a:ext cx="0" cy="0"/>
          <a:chOff x="0" y="0"/>
          <a:chExt cx="0" cy="0"/>
        </a:xfrm>
      </p:grpSpPr>
      <p:sp>
        <p:nvSpPr>
          <p:cNvPr id="2" name="Tytuł 1"/>
          <p:cNvSpPr>
            <a:spLocks noGrp="1"/>
          </p:cNvSpPr>
          <p:nvPr>
            <p:ph type="title"/>
          </p:nvPr>
        </p:nvSpPr>
        <p:spPr>
          <a:xfrm>
            <a:off x="685800" y="609600"/>
            <a:ext cx="7772400" cy="1143000"/>
          </a:xfrm>
        </p:spPr>
        <p:txBody>
          <a:bodyPr/>
          <a:lstStyle/>
          <a:p>
            <a:r>
              <a:rPr lang="pl-PL" smtClean="0"/>
              <a:t>Kliknij, aby edytować styl</a:t>
            </a:r>
            <a:endParaRPr lang="pl-PL"/>
          </a:p>
        </p:txBody>
      </p:sp>
      <p:sp>
        <p:nvSpPr>
          <p:cNvPr id="3" name="Symbol zastępczy tekstu 2"/>
          <p:cNvSpPr>
            <a:spLocks noGrp="1"/>
          </p:cNvSpPr>
          <p:nvPr>
            <p:ph type="body" sz="half" idx="1"/>
          </p:nvPr>
        </p:nvSpPr>
        <p:spPr>
          <a:xfrm>
            <a:off x="685800" y="1981200"/>
            <a:ext cx="3810000" cy="4114800"/>
          </a:xfrm>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obiektu clipart 3"/>
          <p:cNvSpPr>
            <a:spLocks noGrp="1"/>
          </p:cNvSpPr>
          <p:nvPr>
            <p:ph type="clipArt" sz="half" idx="2"/>
          </p:nvPr>
        </p:nvSpPr>
        <p:spPr>
          <a:xfrm>
            <a:off x="4648200" y="1981200"/>
            <a:ext cx="3810000" cy="4114800"/>
          </a:xfrm>
        </p:spPr>
        <p:txBody>
          <a:bodyPr/>
          <a:lstStyle/>
          <a:p>
            <a:pPr lvl="0"/>
            <a:endParaRPr lang="pl-PL" noProof="0" smtClean="0"/>
          </a:p>
        </p:txBody>
      </p:sp>
      <p:sp>
        <p:nvSpPr>
          <p:cNvPr id="5" name="Rectangle 4"/>
          <p:cNvSpPr>
            <a:spLocks noGrp="1" noChangeArrowheads="1"/>
          </p:cNvSpPr>
          <p:nvPr>
            <p:ph type="dt" sz="half" idx="10"/>
          </p:nvPr>
        </p:nvSpPr>
        <p:spPr/>
        <p:txBody>
          <a:bodyPr/>
          <a:lstStyle>
            <a:lvl1pPr>
              <a:defRPr/>
            </a:lvl1pPr>
          </a:lstStyle>
          <a:p>
            <a:pPr>
              <a:defRPr/>
            </a:pPr>
            <a:r>
              <a:rPr lang="pl-PL"/>
              <a:t>2003 / 2004</a:t>
            </a:r>
          </a:p>
        </p:txBody>
      </p:sp>
      <p:sp>
        <p:nvSpPr>
          <p:cNvPr id="6" name="Rectangle 5"/>
          <p:cNvSpPr>
            <a:spLocks noGrp="1" noChangeArrowheads="1"/>
          </p:cNvSpPr>
          <p:nvPr>
            <p:ph type="ftr" sz="quarter" idx="11"/>
          </p:nvPr>
        </p:nvSpPr>
        <p:spPr/>
        <p:txBody>
          <a:bodyPr/>
          <a:lstStyle>
            <a:lvl1pPr>
              <a:defRPr/>
            </a:lvl1pPr>
          </a:lstStyle>
          <a:p>
            <a:pPr>
              <a:defRPr/>
            </a:pPr>
            <a:r>
              <a:rPr lang="pl-PL"/>
              <a:t>Programy Unii Europejskiej </a:t>
            </a:r>
          </a:p>
        </p:txBody>
      </p:sp>
      <p:sp>
        <p:nvSpPr>
          <p:cNvPr id="7" name="Rectangle 6"/>
          <p:cNvSpPr>
            <a:spLocks noGrp="1" noChangeArrowheads="1"/>
          </p:cNvSpPr>
          <p:nvPr>
            <p:ph type="sldNum" sz="quarter" idx="12"/>
          </p:nvPr>
        </p:nvSpPr>
        <p:spPr/>
        <p:txBody>
          <a:bodyPr/>
          <a:lstStyle>
            <a:lvl1pPr>
              <a:defRPr/>
            </a:lvl1pPr>
          </a:lstStyle>
          <a:p>
            <a:pPr>
              <a:defRPr/>
            </a:pPr>
            <a:fld id="{99A6B145-4523-4A4D-934C-67487D68AFFA}" type="slidenum">
              <a:rPr lang="pl-PL"/>
              <a:pPr>
                <a:defRPr/>
              </a:pPr>
              <a:t>‹#›</a:t>
            </a:fld>
            <a:endParaRPr lang="pl-PL"/>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cSld name="3_Slajd tytułowy">
    <p:spTree>
      <p:nvGrpSpPr>
        <p:cNvPr id="1" name=""/>
        <p:cNvGrpSpPr/>
        <p:nvPr/>
      </p:nvGrpSpPr>
      <p:grpSpPr>
        <a:xfrm>
          <a:off x="0" y="0"/>
          <a:ext cx="0" cy="0"/>
          <a:chOff x="0" y="0"/>
          <a:chExt cx="0" cy="0"/>
        </a:xfrm>
      </p:grpSpPr>
      <p:sp>
        <p:nvSpPr>
          <p:cNvPr id="2" name="Prostokąt 1"/>
          <p:cNvSpPr/>
          <p:nvPr userDrawn="1"/>
        </p:nvSpPr>
        <p:spPr>
          <a:xfrm>
            <a:off x="0" y="0"/>
            <a:ext cx="9144000" cy="785813"/>
          </a:xfrm>
          <a:prstGeom prst="rect">
            <a:avLst/>
          </a:prstGeom>
          <a:gradFill flip="none" rotWithShape="1">
            <a:gsLst>
              <a:gs pos="0">
                <a:schemeClr val="accent1">
                  <a:tint val="98000"/>
                  <a:shade val="25000"/>
                  <a:satMod val="250000"/>
                </a:schemeClr>
              </a:gs>
              <a:gs pos="68000">
                <a:schemeClr val="accent1">
                  <a:tint val="86000"/>
                  <a:satMod val="115000"/>
                </a:schemeClr>
              </a:gs>
              <a:gs pos="100000">
                <a:schemeClr val="accent1">
                  <a:tint val="50000"/>
                  <a:satMod val="150000"/>
                </a:schemeClr>
              </a:gs>
            </a:gsLst>
            <a:lin ang="8100000" scaled="1"/>
            <a:tileRect/>
          </a:gra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pl-PL">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3" name="Picture 18" descr="LOGO MAPA EAI 2009"/>
          <p:cNvPicPr>
            <a:picLocks noChangeAspect="1" noChangeArrowheads="1"/>
          </p:cNvPicPr>
          <p:nvPr userDrawn="1"/>
        </p:nvPicPr>
        <p:blipFill>
          <a:blip r:embed="rId2" cstate="print">
            <a:lum bright="70000" contrast="-70000"/>
          </a:blip>
          <a:srcRect/>
          <a:stretch>
            <a:fillRect/>
          </a:stretch>
        </p:blipFill>
        <p:spPr bwMode="auto">
          <a:xfrm>
            <a:off x="2124075" y="1052513"/>
            <a:ext cx="4664075" cy="4567237"/>
          </a:xfrm>
          <a:prstGeom prst="rect">
            <a:avLst/>
          </a:prstGeom>
          <a:noFill/>
          <a:ln w="9525">
            <a:noFill/>
            <a:miter lim="800000"/>
            <a:headEnd/>
            <a:tailEnd/>
          </a:ln>
        </p:spPr>
      </p:pic>
      <p:pic>
        <p:nvPicPr>
          <p:cNvPr id="4" name="Picture 8" descr="LOGO KFE 2007 bez ramki"/>
          <p:cNvPicPr>
            <a:picLocks noChangeAspect="1" noChangeArrowheads="1"/>
          </p:cNvPicPr>
          <p:nvPr userDrawn="1"/>
        </p:nvPicPr>
        <p:blipFill>
          <a:blip r:embed="rId3" cstate="print"/>
          <a:srcRect/>
          <a:stretch>
            <a:fillRect/>
          </a:stretch>
        </p:blipFill>
        <p:spPr bwMode="auto">
          <a:xfrm>
            <a:off x="8472488" y="142875"/>
            <a:ext cx="427037" cy="500063"/>
          </a:xfrm>
          <a:prstGeom prst="rect">
            <a:avLst/>
          </a:prstGeom>
          <a:noFill/>
          <a:ln w="9525">
            <a:noFill/>
            <a:miter lim="800000"/>
            <a:headEnd/>
            <a:tailEnd/>
          </a:ln>
        </p:spPr>
      </p:pic>
      <p:pic>
        <p:nvPicPr>
          <p:cNvPr id="5" name="Obraz 11" descr="LOGO EAI 2009-biale.gif"/>
          <p:cNvPicPr>
            <a:picLocks noChangeAspect="1"/>
          </p:cNvPicPr>
          <p:nvPr userDrawn="1"/>
        </p:nvPicPr>
        <p:blipFill>
          <a:blip r:embed="rId4" cstate="print"/>
          <a:srcRect/>
          <a:stretch>
            <a:fillRect/>
          </a:stretch>
        </p:blipFill>
        <p:spPr bwMode="auto">
          <a:xfrm>
            <a:off x="357188" y="142875"/>
            <a:ext cx="1428750" cy="517525"/>
          </a:xfrm>
          <a:prstGeom prst="rect">
            <a:avLst/>
          </a:prstGeom>
          <a:noFill/>
          <a:ln w="9525">
            <a:noFill/>
            <a:miter lim="800000"/>
            <a:headEnd/>
            <a:tailEnd/>
          </a:ln>
        </p:spPr>
      </p:pic>
      <p:pic>
        <p:nvPicPr>
          <p:cNvPr id="6" name="Obraz 12" descr="szkoleniaue_beztla_biale.gif"/>
          <p:cNvPicPr>
            <a:picLocks noChangeAspect="1"/>
          </p:cNvPicPr>
          <p:nvPr userDrawn="1"/>
        </p:nvPicPr>
        <p:blipFill>
          <a:blip r:embed="rId5" cstate="print"/>
          <a:srcRect/>
          <a:stretch>
            <a:fillRect/>
          </a:stretch>
        </p:blipFill>
        <p:spPr bwMode="auto">
          <a:xfrm>
            <a:off x="1857375" y="95250"/>
            <a:ext cx="1857375" cy="619125"/>
          </a:xfrm>
          <a:prstGeom prst="rect">
            <a:avLst/>
          </a:prstGeom>
          <a:noFill/>
          <a:ln w="9525">
            <a:noFill/>
            <a:miter lim="800000"/>
            <a:headEnd/>
            <a:tailEnd/>
          </a:ln>
        </p:spPr>
      </p:pic>
      <p:sp>
        <p:nvSpPr>
          <p:cNvPr id="7" name="Symbol zastępczy numeru slajdu 6"/>
          <p:cNvSpPr>
            <a:spLocks noGrp="1"/>
          </p:cNvSpPr>
          <p:nvPr>
            <p:ph type="sldNum" sz="quarter" idx="10"/>
          </p:nvPr>
        </p:nvSpPr>
        <p:spPr/>
        <p:txBody>
          <a:bodyPr/>
          <a:lstStyle>
            <a:lvl1pPr>
              <a:defRPr sz="1000">
                <a:solidFill>
                  <a:schemeClr val="tx1"/>
                </a:solidFill>
                <a:latin typeface="Calibri" pitchFamily="34" charset="0"/>
              </a:defRPr>
            </a:lvl1pPr>
          </a:lstStyle>
          <a:p>
            <a:pPr>
              <a:defRPr/>
            </a:pPr>
            <a:fld id="{AE9E7A64-9D55-4C10-BB55-7FF8305BA287}" type="slidenum">
              <a:rPr lang="pl-PL"/>
              <a:pPr>
                <a:defRPr/>
              </a:pPr>
              <a:t>‹#›</a:t>
            </a:fld>
            <a:endParaRPr lang="pl-PL"/>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pPr>
              <a:defRPr/>
            </a:pPr>
            <a:endParaRPr lang="en-US"/>
          </a:p>
        </p:txBody>
      </p:sp>
      <p:sp>
        <p:nvSpPr>
          <p:cNvPr id="5" name="Symbol zastępczy stopki 4"/>
          <p:cNvSpPr>
            <a:spLocks noGrp="1"/>
          </p:cNvSpPr>
          <p:nvPr>
            <p:ph type="ftr" sz="quarter" idx="11"/>
          </p:nvPr>
        </p:nvSpPr>
        <p:spPr/>
        <p:txBody>
          <a:bodyPr/>
          <a:lstStyle/>
          <a:p>
            <a:pPr>
              <a:defRPr/>
            </a:pPr>
            <a:endParaRPr lang="en-US"/>
          </a:p>
        </p:txBody>
      </p:sp>
      <p:sp>
        <p:nvSpPr>
          <p:cNvPr id="6" name="Symbol zastępczy numeru slajdu 5"/>
          <p:cNvSpPr>
            <a:spLocks noGrp="1"/>
          </p:cNvSpPr>
          <p:nvPr>
            <p:ph type="sldNum" sz="quarter" idx="12"/>
          </p:nvPr>
        </p:nvSpPr>
        <p:spPr/>
        <p:txBody>
          <a:bodyPr/>
          <a:lstStyle/>
          <a:p>
            <a:pPr>
              <a:defRPr/>
            </a:pPr>
            <a:fld id="{107FC769-96A6-4668-B554-D04640F7374C}" type="slidenum">
              <a:rPr lang="en-US" smtClean="0"/>
              <a:pPr>
                <a:defRPr/>
              </a:pPr>
              <a:t>‹#›</a:t>
            </a:fld>
            <a:endParaRPr lang="en-US"/>
          </a:p>
        </p:txBody>
      </p:sp>
    </p:spTree>
    <p:extLst>
      <p:ext uri="{BB962C8B-B14F-4D97-AF65-F5344CB8AC3E}">
        <p14:creationId xmlns:p14="http://schemas.microsoft.com/office/powerpoint/2010/main" val="40090225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22313" y="4406900"/>
            <a:ext cx="7772400" cy="1362075"/>
          </a:xfrm>
        </p:spPr>
        <p:txBody>
          <a:bodyPr anchor="t"/>
          <a:lstStyle>
            <a:lvl1pPr algn="l">
              <a:defRPr sz="4000" b="1" cap="all"/>
            </a:lvl1pPr>
          </a:lstStyle>
          <a:p>
            <a:r>
              <a:rPr lang="pl-PL" smtClean="0"/>
              <a:t>Kliknij, aby edytować styl</a:t>
            </a:r>
            <a:endParaRPr lang="pl-PL"/>
          </a:p>
        </p:txBody>
      </p:sp>
      <p:sp>
        <p:nvSpPr>
          <p:cNvPr id="3" name="Symbol zastępczy tekst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smtClean="0"/>
              <a:t>Kliknij, aby edytować style wzorca tekstu</a:t>
            </a:r>
          </a:p>
        </p:txBody>
      </p:sp>
      <p:sp>
        <p:nvSpPr>
          <p:cNvPr id="4" name="Symbol zastępczy daty 3"/>
          <p:cNvSpPr>
            <a:spLocks noGrp="1"/>
          </p:cNvSpPr>
          <p:nvPr>
            <p:ph type="dt" sz="half" idx="10"/>
          </p:nvPr>
        </p:nvSpPr>
        <p:spPr/>
        <p:txBody>
          <a:bodyPr/>
          <a:lstStyle/>
          <a:p>
            <a:pPr>
              <a:defRPr/>
            </a:pPr>
            <a:endParaRPr lang="en-US"/>
          </a:p>
        </p:txBody>
      </p:sp>
      <p:sp>
        <p:nvSpPr>
          <p:cNvPr id="5" name="Symbol zastępczy stopki 4"/>
          <p:cNvSpPr>
            <a:spLocks noGrp="1"/>
          </p:cNvSpPr>
          <p:nvPr>
            <p:ph type="ftr" sz="quarter" idx="11"/>
          </p:nvPr>
        </p:nvSpPr>
        <p:spPr/>
        <p:txBody>
          <a:bodyPr/>
          <a:lstStyle/>
          <a:p>
            <a:pPr>
              <a:defRPr/>
            </a:pPr>
            <a:endParaRPr lang="en-US"/>
          </a:p>
        </p:txBody>
      </p:sp>
      <p:sp>
        <p:nvSpPr>
          <p:cNvPr id="6" name="Symbol zastępczy numeru slajdu 5"/>
          <p:cNvSpPr>
            <a:spLocks noGrp="1"/>
          </p:cNvSpPr>
          <p:nvPr>
            <p:ph type="sldNum" sz="quarter" idx="12"/>
          </p:nvPr>
        </p:nvSpPr>
        <p:spPr/>
        <p:txBody>
          <a:bodyPr/>
          <a:lstStyle/>
          <a:p>
            <a:pPr>
              <a:defRPr/>
            </a:pPr>
            <a:fld id="{31E79C6A-D683-4E3E-B727-4DD413BA2800}" type="slidenum">
              <a:rPr lang="en-US" smtClean="0"/>
              <a:pPr>
                <a:defRPr/>
              </a:pPr>
              <a:t>‹#›</a:t>
            </a:fld>
            <a:endParaRPr lang="en-US"/>
          </a:p>
        </p:txBody>
      </p:sp>
    </p:spTree>
    <p:extLst>
      <p:ext uri="{BB962C8B-B14F-4D97-AF65-F5344CB8AC3E}">
        <p14:creationId xmlns:p14="http://schemas.microsoft.com/office/powerpoint/2010/main" val="42414965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zawartości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daty 4"/>
          <p:cNvSpPr>
            <a:spLocks noGrp="1"/>
          </p:cNvSpPr>
          <p:nvPr>
            <p:ph type="dt" sz="half" idx="10"/>
          </p:nvPr>
        </p:nvSpPr>
        <p:spPr/>
        <p:txBody>
          <a:bodyPr/>
          <a:lstStyle/>
          <a:p>
            <a:pPr>
              <a:defRPr/>
            </a:pPr>
            <a:endParaRPr lang="en-US"/>
          </a:p>
        </p:txBody>
      </p:sp>
      <p:sp>
        <p:nvSpPr>
          <p:cNvPr id="6" name="Symbol zastępczy stopki 5"/>
          <p:cNvSpPr>
            <a:spLocks noGrp="1"/>
          </p:cNvSpPr>
          <p:nvPr>
            <p:ph type="ftr" sz="quarter" idx="11"/>
          </p:nvPr>
        </p:nvSpPr>
        <p:spPr/>
        <p:txBody>
          <a:bodyPr/>
          <a:lstStyle/>
          <a:p>
            <a:pPr>
              <a:defRPr/>
            </a:pPr>
            <a:endParaRPr lang="en-US"/>
          </a:p>
        </p:txBody>
      </p:sp>
      <p:sp>
        <p:nvSpPr>
          <p:cNvPr id="7" name="Symbol zastępczy numeru slajdu 6"/>
          <p:cNvSpPr>
            <a:spLocks noGrp="1"/>
          </p:cNvSpPr>
          <p:nvPr>
            <p:ph type="sldNum" sz="quarter" idx="12"/>
          </p:nvPr>
        </p:nvSpPr>
        <p:spPr/>
        <p:txBody>
          <a:bodyPr/>
          <a:lstStyle/>
          <a:p>
            <a:pPr>
              <a:defRPr/>
            </a:pPr>
            <a:fld id="{581A8253-874E-425B-8B1A-3E165FC84496}" type="slidenum">
              <a:rPr lang="en-US" smtClean="0"/>
              <a:pPr>
                <a:defRPr/>
              </a:pPr>
              <a:t>‹#›</a:t>
            </a:fld>
            <a:endParaRPr lang="en-US"/>
          </a:p>
        </p:txBody>
      </p:sp>
    </p:spTree>
    <p:extLst>
      <p:ext uri="{BB962C8B-B14F-4D97-AF65-F5344CB8AC3E}">
        <p14:creationId xmlns:p14="http://schemas.microsoft.com/office/powerpoint/2010/main" val="9527162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a:lvl1pPr>
          </a:lstStyle>
          <a:p>
            <a:r>
              <a:rPr lang="pl-PL" smtClean="0"/>
              <a:t>Kliknij, aby edytować styl</a:t>
            </a:r>
            <a:endParaRPr lang="pl-PL"/>
          </a:p>
        </p:txBody>
      </p:sp>
      <p:sp>
        <p:nvSpPr>
          <p:cNvPr id="3" name="Symbol zastępczy tekst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4" name="Symbol zastępczy zawartośc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tekst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6" name="Symbol zastępczy zawartości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7" name="Symbol zastępczy daty 6"/>
          <p:cNvSpPr>
            <a:spLocks noGrp="1"/>
          </p:cNvSpPr>
          <p:nvPr>
            <p:ph type="dt" sz="half" idx="10"/>
          </p:nvPr>
        </p:nvSpPr>
        <p:spPr/>
        <p:txBody>
          <a:bodyPr/>
          <a:lstStyle/>
          <a:p>
            <a:pPr>
              <a:defRPr/>
            </a:pPr>
            <a:endParaRPr lang="en-US"/>
          </a:p>
        </p:txBody>
      </p:sp>
      <p:sp>
        <p:nvSpPr>
          <p:cNvPr id="8" name="Symbol zastępczy stopki 7"/>
          <p:cNvSpPr>
            <a:spLocks noGrp="1"/>
          </p:cNvSpPr>
          <p:nvPr>
            <p:ph type="ftr" sz="quarter" idx="11"/>
          </p:nvPr>
        </p:nvSpPr>
        <p:spPr/>
        <p:txBody>
          <a:bodyPr/>
          <a:lstStyle/>
          <a:p>
            <a:pPr>
              <a:defRPr/>
            </a:pPr>
            <a:endParaRPr lang="en-US"/>
          </a:p>
        </p:txBody>
      </p:sp>
      <p:sp>
        <p:nvSpPr>
          <p:cNvPr id="9" name="Symbol zastępczy numeru slajdu 8"/>
          <p:cNvSpPr>
            <a:spLocks noGrp="1"/>
          </p:cNvSpPr>
          <p:nvPr>
            <p:ph type="sldNum" sz="quarter" idx="12"/>
          </p:nvPr>
        </p:nvSpPr>
        <p:spPr/>
        <p:txBody>
          <a:bodyPr/>
          <a:lstStyle/>
          <a:p>
            <a:pPr>
              <a:defRPr/>
            </a:pPr>
            <a:fld id="{A3E83451-90DB-45AD-8CA8-1EA293007507}" type="slidenum">
              <a:rPr lang="en-US" smtClean="0"/>
              <a:pPr>
                <a:defRPr/>
              </a:pPr>
              <a:t>‹#›</a:t>
            </a:fld>
            <a:endParaRPr lang="en-US"/>
          </a:p>
        </p:txBody>
      </p:sp>
    </p:spTree>
    <p:extLst>
      <p:ext uri="{BB962C8B-B14F-4D97-AF65-F5344CB8AC3E}">
        <p14:creationId xmlns:p14="http://schemas.microsoft.com/office/powerpoint/2010/main" val="38842384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daty 2"/>
          <p:cNvSpPr>
            <a:spLocks noGrp="1"/>
          </p:cNvSpPr>
          <p:nvPr>
            <p:ph type="dt" sz="half" idx="10"/>
          </p:nvPr>
        </p:nvSpPr>
        <p:spPr/>
        <p:txBody>
          <a:bodyPr/>
          <a:lstStyle/>
          <a:p>
            <a:pPr>
              <a:defRPr/>
            </a:pPr>
            <a:endParaRPr lang="en-US"/>
          </a:p>
        </p:txBody>
      </p:sp>
      <p:sp>
        <p:nvSpPr>
          <p:cNvPr id="4" name="Symbol zastępczy stopki 3"/>
          <p:cNvSpPr>
            <a:spLocks noGrp="1"/>
          </p:cNvSpPr>
          <p:nvPr>
            <p:ph type="ftr" sz="quarter" idx="11"/>
          </p:nvPr>
        </p:nvSpPr>
        <p:spPr/>
        <p:txBody>
          <a:bodyPr/>
          <a:lstStyle/>
          <a:p>
            <a:pPr>
              <a:defRPr/>
            </a:pPr>
            <a:endParaRPr lang="en-US"/>
          </a:p>
        </p:txBody>
      </p:sp>
      <p:sp>
        <p:nvSpPr>
          <p:cNvPr id="5" name="Symbol zastępczy numeru slajdu 4"/>
          <p:cNvSpPr>
            <a:spLocks noGrp="1"/>
          </p:cNvSpPr>
          <p:nvPr>
            <p:ph type="sldNum" sz="quarter" idx="12"/>
          </p:nvPr>
        </p:nvSpPr>
        <p:spPr/>
        <p:txBody>
          <a:bodyPr/>
          <a:lstStyle/>
          <a:p>
            <a:pPr>
              <a:defRPr/>
            </a:pPr>
            <a:fld id="{7EFB31B3-FA57-4F37-AA21-CFFF26FC47BE}" type="slidenum">
              <a:rPr lang="en-US" smtClean="0"/>
              <a:pPr>
                <a:defRPr/>
              </a:pPr>
              <a:t>‹#›</a:t>
            </a:fld>
            <a:endParaRPr lang="en-US"/>
          </a:p>
        </p:txBody>
      </p:sp>
    </p:spTree>
    <p:extLst>
      <p:ext uri="{BB962C8B-B14F-4D97-AF65-F5344CB8AC3E}">
        <p14:creationId xmlns:p14="http://schemas.microsoft.com/office/powerpoint/2010/main" val="37702640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pPr>
              <a:defRPr/>
            </a:pPr>
            <a:endParaRPr lang="en-US"/>
          </a:p>
        </p:txBody>
      </p:sp>
      <p:sp>
        <p:nvSpPr>
          <p:cNvPr id="3" name="Symbol zastępczy stopki 2"/>
          <p:cNvSpPr>
            <a:spLocks noGrp="1"/>
          </p:cNvSpPr>
          <p:nvPr>
            <p:ph type="ftr" sz="quarter" idx="11"/>
          </p:nvPr>
        </p:nvSpPr>
        <p:spPr/>
        <p:txBody>
          <a:bodyPr/>
          <a:lstStyle/>
          <a:p>
            <a:pPr>
              <a:defRPr/>
            </a:pPr>
            <a:endParaRPr lang="en-US"/>
          </a:p>
        </p:txBody>
      </p:sp>
      <p:sp>
        <p:nvSpPr>
          <p:cNvPr id="4" name="Symbol zastępczy numeru slajdu 3"/>
          <p:cNvSpPr>
            <a:spLocks noGrp="1"/>
          </p:cNvSpPr>
          <p:nvPr>
            <p:ph type="sldNum" sz="quarter" idx="12"/>
          </p:nvPr>
        </p:nvSpPr>
        <p:spPr/>
        <p:txBody>
          <a:bodyPr/>
          <a:lstStyle/>
          <a:p>
            <a:pPr>
              <a:defRPr/>
            </a:pPr>
            <a:fld id="{4DFE8149-DE4C-4E11-A948-2563501BDC67}" type="slidenum">
              <a:rPr lang="en-US" smtClean="0"/>
              <a:pPr>
                <a:defRPr/>
              </a:pPr>
              <a:t>‹#›</a:t>
            </a:fld>
            <a:endParaRPr lang="en-US"/>
          </a:p>
        </p:txBody>
      </p:sp>
    </p:spTree>
    <p:extLst>
      <p:ext uri="{BB962C8B-B14F-4D97-AF65-F5344CB8AC3E}">
        <p14:creationId xmlns:p14="http://schemas.microsoft.com/office/powerpoint/2010/main" val="23570006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0" y="273050"/>
            <a:ext cx="3008313" cy="1162050"/>
          </a:xfrm>
        </p:spPr>
        <p:txBody>
          <a:bodyPr anchor="b"/>
          <a:lstStyle>
            <a:lvl1pPr algn="l">
              <a:defRPr sz="2000" b="1"/>
            </a:lvl1pPr>
          </a:lstStyle>
          <a:p>
            <a:r>
              <a:rPr lang="pl-PL" smtClean="0"/>
              <a:t>Kliknij, aby edytować styl</a:t>
            </a:r>
            <a:endParaRPr lang="pl-PL"/>
          </a:p>
        </p:txBody>
      </p:sp>
      <p:sp>
        <p:nvSpPr>
          <p:cNvPr id="3" name="Symbol zastępczy zawartości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tekst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pPr>
              <a:defRPr/>
            </a:pPr>
            <a:endParaRPr lang="en-US"/>
          </a:p>
        </p:txBody>
      </p:sp>
      <p:sp>
        <p:nvSpPr>
          <p:cNvPr id="6" name="Symbol zastępczy stopki 5"/>
          <p:cNvSpPr>
            <a:spLocks noGrp="1"/>
          </p:cNvSpPr>
          <p:nvPr>
            <p:ph type="ftr" sz="quarter" idx="11"/>
          </p:nvPr>
        </p:nvSpPr>
        <p:spPr/>
        <p:txBody>
          <a:bodyPr/>
          <a:lstStyle/>
          <a:p>
            <a:pPr>
              <a:defRPr/>
            </a:pPr>
            <a:endParaRPr lang="en-US"/>
          </a:p>
        </p:txBody>
      </p:sp>
      <p:sp>
        <p:nvSpPr>
          <p:cNvPr id="7" name="Symbol zastępczy numeru slajdu 6"/>
          <p:cNvSpPr>
            <a:spLocks noGrp="1"/>
          </p:cNvSpPr>
          <p:nvPr>
            <p:ph type="sldNum" sz="quarter" idx="12"/>
          </p:nvPr>
        </p:nvSpPr>
        <p:spPr/>
        <p:txBody>
          <a:bodyPr/>
          <a:lstStyle/>
          <a:p>
            <a:pPr>
              <a:defRPr/>
            </a:pPr>
            <a:fld id="{EA84131B-D507-42A7-820D-FA419371AE18}" type="slidenum">
              <a:rPr lang="en-US" smtClean="0"/>
              <a:pPr>
                <a:defRPr/>
              </a:pPr>
              <a:t>‹#›</a:t>
            </a:fld>
            <a:endParaRPr lang="en-US"/>
          </a:p>
        </p:txBody>
      </p:sp>
    </p:spTree>
    <p:extLst>
      <p:ext uri="{BB962C8B-B14F-4D97-AF65-F5344CB8AC3E}">
        <p14:creationId xmlns:p14="http://schemas.microsoft.com/office/powerpoint/2010/main" val="42336976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792288" y="4800600"/>
            <a:ext cx="5486400" cy="566738"/>
          </a:xfrm>
        </p:spPr>
        <p:txBody>
          <a:bodyPr anchor="b"/>
          <a:lstStyle>
            <a:lvl1pPr algn="l">
              <a:defRPr sz="2000" b="1"/>
            </a:lvl1pPr>
          </a:lstStyle>
          <a:p>
            <a:r>
              <a:rPr lang="pl-PL" smtClean="0"/>
              <a:t>Kliknij, aby edytować styl</a:t>
            </a:r>
            <a:endParaRPr lang="pl-PL"/>
          </a:p>
        </p:txBody>
      </p:sp>
      <p:sp>
        <p:nvSpPr>
          <p:cNvPr id="3" name="Symbol zastępczy obraz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l-PL" smtClean="0"/>
              <a:t>Kliknij ikonę, aby dodać obraz</a:t>
            </a:r>
            <a:endParaRPr lang="pl-PL"/>
          </a:p>
        </p:txBody>
      </p:sp>
      <p:sp>
        <p:nvSpPr>
          <p:cNvPr id="4" name="Symbol zastępczy tekst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pPr>
              <a:defRPr/>
            </a:pPr>
            <a:endParaRPr lang="en-US"/>
          </a:p>
        </p:txBody>
      </p:sp>
      <p:sp>
        <p:nvSpPr>
          <p:cNvPr id="6" name="Symbol zastępczy stopki 5"/>
          <p:cNvSpPr>
            <a:spLocks noGrp="1"/>
          </p:cNvSpPr>
          <p:nvPr>
            <p:ph type="ftr" sz="quarter" idx="11"/>
          </p:nvPr>
        </p:nvSpPr>
        <p:spPr/>
        <p:txBody>
          <a:bodyPr/>
          <a:lstStyle/>
          <a:p>
            <a:pPr>
              <a:defRPr/>
            </a:pPr>
            <a:endParaRPr lang="en-US"/>
          </a:p>
        </p:txBody>
      </p:sp>
      <p:sp>
        <p:nvSpPr>
          <p:cNvPr id="7" name="Symbol zastępczy numeru slajdu 6"/>
          <p:cNvSpPr>
            <a:spLocks noGrp="1"/>
          </p:cNvSpPr>
          <p:nvPr>
            <p:ph type="sldNum" sz="quarter" idx="12"/>
          </p:nvPr>
        </p:nvSpPr>
        <p:spPr/>
        <p:txBody>
          <a:bodyPr/>
          <a:lstStyle/>
          <a:p>
            <a:pPr>
              <a:defRPr/>
            </a:pPr>
            <a:fld id="{96A2F99C-81DD-4EC4-A54E-D1D15C2B6512}" type="slidenum">
              <a:rPr lang="en-US" smtClean="0"/>
              <a:pPr>
                <a:defRPr/>
              </a:pPr>
              <a:t>‹#›</a:t>
            </a:fld>
            <a:endParaRPr lang="en-US"/>
          </a:p>
        </p:txBody>
      </p:sp>
    </p:spTree>
    <p:extLst>
      <p:ext uri="{BB962C8B-B14F-4D97-AF65-F5344CB8AC3E}">
        <p14:creationId xmlns:p14="http://schemas.microsoft.com/office/powerpoint/2010/main" val="3959452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l-PL" smtClean="0"/>
              <a:t>Kliknij, aby edytować styl</a:t>
            </a:r>
            <a:endParaRPr lang="pl-PL"/>
          </a:p>
        </p:txBody>
      </p:sp>
      <p:sp>
        <p:nvSpPr>
          <p:cNvPr id="3" name="Symbol zastępczy tekst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p>
        </p:txBody>
      </p:sp>
      <p:sp>
        <p:nvSpPr>
          <p:cNvPr id="5" name="Symbol zastępczy stopki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Symbol zastępczy numeru slajd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6BD56338-3CF2-4DB0-A8DE-1B1AFDAE5A41}" type="slidenum">
              <a:rPr lang="en-US" smtClean="0"/>
              <a:pPr>
                <a:defRPr/>
              </a:pPr>
              <a:t>‹#›</a:t>
            </a:fld>
            <a:endParaRPr lang="en-US"/>
          </a:p>
        </p:txBody>
      </p:sp>
    </p:spTree>
    <p:extLst>
      <p:ext uri="{BB962C8B-B14F-4D97-AF65-F5344CB8AC3E}">
        <p14:creationId xmlns:p14="http://schemas.microsoft.com/office/powerpoint/2010/main" val="1385070651"/>
      </p:ext>
    </p:extLst>
  </p:cSld>
  <p:clrMap bg1="lt1" tx1="dk1" bg2="lt2" tx2="dk2" accent1="accent1" accent2="accent2" accent3="accent3" accent4="accent4" accent5="accent5" accent6="accent6" hlink="hlink" folHlink="folHlink"/>
  <p:sldLayoutIdLst>
    <p:sldLayoutId id="2147484052" r:id="rId1"/>
    <p:sldLayoutId id="2147484053" r:id="rId2"/>
    <p:sldLayoutId id="2147484054" r:id="rId3"/>
    <p:sldLayoutId id="2147484055" r:id="rId4"/>
    <p:sldLayoutId id="2147484056" r:id="rId5"/>
    <p:sldLayoutId id="2147484057" r:id="rId6"/>
    <p:sldLayoutId id="2147484058" r:id="rId7"/>
    <p:sldLayoutId id="2147484059" r:id="rId8"/>
    <p:sldLayoutId id="2147484060" r:id="rId9"/>
    <p:sldLayoutId id="2147484061" r:id="rId10"/>
    <p:sldLayoutId id="2147484062" r:id="rId11"/>
    <p:sldLayoutId id="2147484067" r:id="rId12"/>
    <p:sldLayoutId id="2147484068" r:id="rId13"/>
    <p:sldLayoutId id="2147484069"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jpe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5.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0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partycypacjaobywatelska.pl/" TargetMode="External"/><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13.jpeg"/><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2.xml"/><Relationship Id="rId1" Type="http://schemas.openxmlformats.org/officeDocument/2006/relationships/slideLayout" Target="../slideLayouts/slideLayout13.xml"/><Relationship Id="rId4" Type="http://schemas.openxmlformats.org/officeDocument/2006/relationships/image" Target="../media/image14.wmf"/></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hyperlink" Target="http://www.mysurveylab.com/pl" TargetMode="External"/><Relationship Id="rId4" Type="http://schemas.openxmlformats.org/officeDocument/2006/relationships/hyperlink" Target="http://www.wspoldecydujemy.pl/"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diagramData" Target="../diagrams/data3.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17" Type="http://schemas.microsoft.com/office/2007/relationships/diagramDrawing" Target="../diagrams/drawing3.xml"/><Relationship Id="rId2" Type="http://schemas.openxmlformats.org/officeDocument/2006/relationships/notesSlide" Target="../notesSlides/notesSlide32.xml"/><Relationship Id="rId16" Type="http://schemas.openxmlformats.org/officeDocument/2006/relationships/diagramColors" Target="../diagrams/colors3.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5" Type="http://schemas.openxmlformats.org/officeDocument/2006/relationships/diagramQuickStyle" Target="../diagrams/quickStyle3.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 Id="rId14" Type="http://schemas.openxmlformats.org/officeDocument/2006/relationships/diagramLayout" Target="../diagrams/layout3.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notesSlide" Target="../notesSlides/notesSlide38.xml"/><Relationship Id="rId1" Type="http://schemas.openxmlformats.org/officeDocument/2006/relationships/slideLayout" Target="../slideLayouts/slideLayout7.xml"/><Relationship Id="rId4" Type="http://schemas.openxmlformats.org/officeDocument/2006/relationships/audio" Target="../media/audio1.wav"/></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9.emf"/><Relationship Id="rId4" Type="http://schemas.openxmlformats.org/officeDocument/2006/relationships/package" Target="../embeddings/Microsoft_Word_Document1.docx"/></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hyperlink" Target="http://www.google.pl/url?sa=i&amp;source=images&amp;cd=&amp;cad=rja&amp;uact=8&amp;docid=nHsVLu_OJdNCSM&amp;tbnid=2sS-TI3dPTTVYM:&amp;ved=0CAgQjRw&amp;url=http://www.clker.com/clipart-14464.html&amp;ei=TY4fU_D4H5DT7AbT04A4&amp;psig=AFQjCNHcv9tXlTgsKKr9Rqx3wdVoMWRrtw&amp;ust=1394663373607560" TargetMode="External"/><Relationship Id="rId2" Type="http://schemas.openxmlformats.org/officeDocument/2006/relationships/notesSlide" Target="../notesSlides/notesSlide42.xml"/><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50.xml"/><Relationship Id="rId1" Type="http://schemas.openxmlformats.org/officeDocument/2006/relationships/slideLayout" Target="../slideLayouts/slideLayout5.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4.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4.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4.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7.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8.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hyperlink" Target="http://www.google.pl/url?sa=i&amp;rct=j&amp;q=&amp;esrc=s&amp;source=images&amp;cd=&amp;cad=rja&amp;uact=8&amp;docid=wJxz9p9ggsavzM&amp;tbnid=6Gn_HkgJHghAdM:&amp;ved=0CAUQjRw&amp;url=http://www.zqes.tyc.edu.tw/&amp;ei=sy5YU4uNO4XFtQbc6oGYCg&amp;bvm=bv.65397613,d.bGE&amp;psig=AFQjCNGQ_4TMT4_V0D8C-wNf_03xSAPWcw&amp;ust=1398373989096580" TargetMode="External"/><Relationship Id="rId2" Type="http://schemas.openxmlformats.org/officeDocument/2006/relationships/notesSlide" Target="../notesSlides/notesSlide90.xml"/><Relationship Id="rId1" Type="http://schemas.openxmlformats.org/officeDocument/2006/relationships/slideLayout" Target="../slideLayouts/slideLayout2.xml"/><Relationship Id="rId4" Type="http://schemas.openxmlformats.org/officeDocument/2006/relationships/image" Target="../media/image24.gif"/></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hyperlink" Target="http://www.google.pl/url?sa=i&amp;rct=j&amp;q=&amp;esrc=s&amp;source=images&amp;cd=&amp;cad=rja&amp;uact=8&amp;docid=2PRZ0RbKzd5bMM&amp;tbnid=ZKzkCOSZZ0MCfM:&amp;ved=0CAUQjRw&amp;url=http://www.geocities.ws/dallascountyso/&amp;ei=Yy9YU6TaD8jRtQbn4oHoAQ&amp;bvm=bv.65397613,d.bGE&amp;psig=AFQjCNGQ_4TMT4_V0D8C-wNf_03xSAPWcw&amp;ust=1398373989096580" TargetMode="External"/><Relationship Id="rId2" Type="http://schemas.openxmlformats.org/officeDocument/2006/relationships/notesSlide" Target="../notesSlides/notesSlide92.xml"/><Relationship Id="rId1" Type="http://schemas.openxmlformats.org/officeDocument/2006/relationships/slideLayout" Target="../slideLayouts/slideLayout2.xml"/><Relationship Id="rId4" Type="http://schemas.openxmlformats.org/officeDocument/2006/relationships/image" Target="../media/image25.gif"/></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Rectangle 4"/>
          <p:cNvSpPr>
            <a:spLocks noGrp="1" noChangeArrowheads="1"/>
          </p:cNvSpPr>
          <p:nvPr>
            <p:ph type="ctrTitle"/>
          </p:nvPr>
        </p:nvSpPr>
        <p:spPr>
          <a:xfrm>
            <a:off x="215652" y="1846263"/>
            <a:ext cx="8676828" cy="1295400"/>
          </a:xfrm>
        </p:spPr>
        <p:txBody>
          <a:bodyPr>
            <a:noAutofit/>
          </a:bodyPr>
          <a:lstStyle/>
          <a:p>
            <a:pPr>
              <a:lnSpc>
                <a:spcPct val="150000"/>
              </a:lnSpc>
            </a:pPr>
            <a:r>
              <a:rPr lang="pl-PL" sz="3200" b="1" i="1" dirty="0" smtClean="0"/>
              <a:t>Opracowanie Lokalnych Strategii Rozwoju </a:t>
            </a:r>
            <a:br>
              <a:rPr lang="pl-PL" sz="3200" b="1" i="1" dirty="0" smtClean="0"/>
            </a:br>
            <a:r>
              <a:rPr lang="pl-PL" sz="3200" b="1" i="1" dirty="0" smtClean="0"/>
              <a:t>na lata </a:t>
            </a:r>
            <a:r>
              <a:rPr lang="pl-PL" sz="3200" b="1" i="1" dirty="0" smtClean="0"/>
              <a:t>2014-2020</a:t>
            </a:r>
            <a:endParaRPr lang="pl-PL" sz="3200" dirty="0"/>
          </a:p>
        </p:txBody>
      </p:sp>
      <p:sp>
        <p:nvSpPr>
          <p:cNvPr id="9219" name="Rectangle 5"/>
          <p:cNvSpPr>
            <a:spLocks noGrp="1" noChangeArrowheads="1"/>
          </p:cNvSpPr>
          <p:nvPr>
            <p:ph type="subTitle" idx="1"/>
          </p:nvPr>
        </p:nvSpPr>
        <p:spPr>
          <a:xfrm>
            <a:off x="533400" y="4151313"/>
            <a:ext cx="8077200" cy="635000"/>
          </a:xfrm>
        </p:spPr>
        <p:txBody>
          <a:bodyPr>
            <a:noAutofit/>
          </a:bodyPr>
          <a:lstStyle/>
          <a:p>
            <a:pPr algn="r" eaLnBrk="1" hangingPunct="1"/>
            <a:r>
              <a:rPr lang="pl-PL" sz="2000" dirty="0" smtClean="0"/>
              <a:t>Piotr Jaworski, CGAP</a:t>
            </a:r>
          </a:p>
        </p:txBody>
      </p:sp>
      <p:sp>
        <p:nvSpPr>
          <p:cNvPr id="2" name="pole tekstowe 1"/>
          <p:cNvSpPr txBox="1"/>
          <p:nvPr/>
        </p:nvSpPr>
        <p:spPr>
          <a:xfrm>
            <a:off x="1043608" y="548680"/>
            <a:ext cx="184731" cy="369332"/>
          </a:xfrm>
          <a:prstGeom prst="rect">
            <a:avLst/>
          </a:prstGeom>
          <a:noFill/>
        </p:spPr>
        <p:txBody>
          <a:bodyPr wrap="none" rtlCol="0">
            <a:spAutoFit/>
          </a:bodyPr>
          <a:lstStyle/>
          <a:p>
            <a:endParaRPr lang="pl-PL" dirty="0"/>
          </a:p>
        </p:txBody>
      </p:sp>
      <p:sp>
        <p:nvSpPr>
          <p:cNvPr id="3" name="pole tekstowe 2"/>
          <p:cNvSpPr txBox="1"/>
          <p:nvPr/>
        </p:nvSpPr>
        <p:spPr>
          <a:xfrm>
            <a:off x="1043608" y="5157192"/>
            <a:ext cx="7200800" cy="1512168"/>
          </a:xfrm>
          <a:prstGeom prst="rect">
            <a:avLst/>
          </a:prstGeom>
          <a:noFill/>
        </p:spPr>
        <p:txBody>
          <a:bodyPr wrap="square" rtlCol="0">
            <a:spAutoFit/>
          </a:bodyPr>
          <a:lstStyle/>
          <a:p>
            <a:endParaRPr lang="pl-PL" dirty="0"/>
          </a:p>
        </p:txBody>
      </p:sp>
      <p:pic>
        <p:nvPicPr>
          <p:cNvPr id="2056"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4248" y="5433274"/>
            <a:ext cx="857250" cy="561975"/>
          </a:xfrm>
          <a:prstGeom prst="rect">
            <a:avLst/>
          </a:prstGeom>
          <a:solidFill>
            <a:srgbClr val="FFFFFF">
              <a:alpha val="0"/>
            </a:srgbClr>
          </a:solidFill>
        </p:spPr>
      </p:pic>
      <p:pic>
        <p:nvPicPr>
          <p:cNvPr id="2059" name="Picture 1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00596" y="5432083"/>
            <a:ext cx="731837" cy="593725"/>
          </a:xfrm>
          <a:prstGeom prst="rect">
            <a:avLst/>
          </a:prstGeom>
          <a:solidFill>
            <a:srgbClr val="FFFFFF"/>
          </a:solidFill>
        </p:spPr>
      </p:pic>
      <p:pic>
        <p:nvPicPr>
          <p:cNvPr id="2058" name="Picture 1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75856" y="5432083"/>
            <a:ext cx="766762" cy="552450"/>
          </a:xfrm>
          <a:prstGeom prst="rect">
            <a:avLst/>
          </a:prstGeom>
          <a:solidFill>
            <a:srgbClr val="FFFFFF"/>
          </a:solidFill>
        </p:spPr>
      </p:pic>
      <p:pic>
        <p:nvPicPr>
          <p:cNvPr id="2057"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22945" y="5425246"/>
            <a:ext cx="1397000" cy="542925"/>
          </a:xfrm>
          <a:prstGeom prst="rect">
            <a:avLst/>
          </a:prstGeom>
          <a:solidFill>
            <a:srgbClr val="FFFFFF"/>
          </a:solidFill>
        </p:spPr>
      </p:pic>
      <p:sp>
        <p:nvSpPr>
          <p:cNvPr id="7" name="Rectangle 1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l-PL"/>
          </a:p>
        </p:txBody>
      </p:sp>
      <p:sp>
        <p:nvSpPr>
          <p:cNvPr id="8" name="Rectangle 13"/>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pl-PL" altLang="pl-PL" sz="11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	                                                        </a:t>
            </a:r>
            <a:endParaRPr kumimoji="0" lang="pl-PL" altLang="pl-PL" sz="1800" b="0" i="0" u="none" strike="noStrike" cap="none" normalizeH="0" baseline="0" smtClean="0">
              <a:ln>
                <a:noFill/>
              </a:ln>
              <a:solidFill>
                <a:schemeClr val="tx1"/>
              </a:solidFill>
              <a:effectLst/>
              <a:latin typeface="Arial" pitchFamily="34" charset="0"/>
              <a:cs typeface="Arial" pitchFamily="34" charset="0"/>
            </a:endParaRPr>
          </a:p>
        </p:txBody>
      </p:sp>
      <p:sp>
        <p:nvSpPr>
          <p:cNvPr id="9" name="Rectangle 14"/>
          <p:cNvSpPr>
            <a:spLocks noChangeArrowheads="1"/>
          </p:cNvSpPr>
          <p:nvPr/>
        </p:nvSpPr>
        <p:spPr bwMode="auto">
          <a:xfrm>
            <a:off x="-31090" y="5891927"/>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altLang="pl-PL" sz="800" b="0" i="0" u="none" strike="noStrike" cap="none" normalizeH="0" baseline="0" dirty="0" smtClean="0">
                <a:ln>
                  <a:noFill/>
                </a:ln>
                <a:solidFill>
                  <a:schemeClr val="tx1"/>
                </a:solidFill>
                <a:effectLst/>
                <a:latin typeface="Arial" pitchFamily="34" charset="0"/>
                <a:ea typeface="Calibri" pitchFamily="34" charset="0"/>
                <a:cs typeface="Arial" pitchFamily="34" charset="0"/>
              </a:rPr>
              <a:t>„Europejski Fundusz Rolny na rzecz Rozwoju Obszarów Wiejskich: Europa inwestująca w obszary wiejskie”</a:t>
            </a:r>
            <a:endParaRPr kumimoji="0" lang="pl-PL" altLang="pl-PL"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Tytuł 1"/>
          <p:cNvSpPr>
            <a:spLocks noGrp="1"/>
          </p:cNvSpPr>
          <p:nvPr>
            <p:ph type="title"/>
          </p:nvPr>
        </p:nvSpPr>
        <p:spPr>
          <a:xfrm>
            <a:off x="683568" y="0"/>
            <a:ext cx="7858125" cy="1417638"/>
          </a:xfrm>
        </p:spPr>
        <p:txBody>
          <a:bodyPr>
            <a:normAutofit/>
          </a:bodyPr>
          <a:lstStyle/>
          <a:p>
            <a:r>
              <a:rPr lang="pl-PL" altLang="pl-PL" sz="2800" b="1" dirty="0" smtClean="0"/>
              <a:t>LSR – wymogi formalne</a:t>
            </a:r>
          </a:p>
        </p:txBody>
      </p:sp>
      <p:pic>
        <p:nvPicPr>
          <p:cNvPr id="32770" name="Picture 2"/>
          <p:cNvPicPr>
            <a:picLocks noChangeAspect="1" noChangeArrowheads="1"/>
          </p:cNvPicPr>
          <p:nvPr/>
        </p:nvPicPr>
        <p:blipFill>
          <a:blip r:embed="rId3" cstate="print"/>
          <a:srcRect/>
          <a:stretch>
            <a:fillRect/>
          </a:stretch>
        </p:blipFill>
        <p:spPr bwMode="auto">
          <a:xfrm>
            <a:off x="184010" y="1340768"/>
            <a:ext cx="8708470" cy="5254897"/>
          </a:xfrm>
          <a:prstGeom prst="rect">
            <a:avLst/>
          </a:prstGeom>
          <a:noFill/>
          <a:ln w="9525">
            <a:noFill/>
            <a:miter lim="800000"/>
            <a:headEnd/>
            <a:tailEnd/>
          </a:ln>
          <a:effectLst>
            <a:glow rad="101600">
              <a:schemeClr val="accent1">
                <a:satMod val="175000"/>
                <a:alpha val="40000"/>
              </a:schemeClr>
            </a:glow>
          </a:effectLst>
        </p:spPr>
      </p:pic>
    </p:spTree>
    <p:extLst>
      <p:ext uri="{BB962C8B-B14F-4D97-AF65-F5344CB8AC3E}">
        <p14:creationId xmlns:p14="http://schemas.microsoft.com/office/powerpoint/2010/main" val="2539182887"/>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ymbol zastępczy numeru slajdu 4"/>
          <p:cNvSpPr>
            <a:spLocks noGrp="1"/>
          </p:cNvSpPr>
          <p:nvPr>
            <p:ph type="sldNum" sz="quarter" idx="11"/>
          </p:nvPr>
        </p:nvSpPr>
        <p:spPr/>
        <p:txBody>
          <a:bodyPr/>
          <a:lstStyle/>
          <a:p>
            <a:fld id="{BC63C567-B810-48DE-8E4D-68D74465AB4E}" type="slidenum">
              <a:rPr lang="en-US"/>
              <a:pPr/>
              <a:t>100</a:t>
            </a:fld>
            <a:endParaRPr lang="en-US"/>
          </a:p>
        </p:txBody>
      </p:sp>
      <p:sp>
        <p:nvSpPr>
          <p:cNvPr id="5122" name="Rectangle 2"/>
          <p:cNvSpPr>
            <a:spLocks noGrp="1" noChangeArrowheads="1"/>
          </p:cNvSpPr>
          <p:nvPr>
            <p:ph type="title"/>
          </p:nvPr>
        </p:nvSpPr>
        <p:spPr>
          <a:xfrm>
            <a:off x="518864" y="-234280"/>
            <a:ext cx="8229600" cy="1143000"/>
          </a:xfrm>
          <a:noFill/>
          <a:ln>
            <a:miter lim="800000"/>
            <a:headEnd/>
            <a:tailEnd/>
          </a:ln>
        </p:spPr>
        <p:txBody>
          <a:bodyPr/>
          <a:lstStyle/>
          <a:p>
            <a:pPr marL="342900" indent="-342900" defTabSz="457200" fontAlgn="base">
              <a:lnSpc>
                <a:spcPct val="90000"/>
              </a:lnSpc>
              <a:spcBef>
                <a:spcPct val="20000"/>
              </a:spcBef>
              <a:spcAft>
                <a:spcPct val="0"/>
              </a:spcAft>
              <a:defRPr/>
            </a:pPr>
            <a:r>
              <a:rPr lang="pl-PL" sz="2800" b="1" dirty="0" smtClean="0"/>
              <a:t>Ocena jakości wskaźnika</a:t>
            </a:r>
            <a:endParaRPr lang="pl-PL" sz="2800" b="1" dirty="0"/>
          </a:p>
        </p:txBody>
      </p:sp>
      <p:sp>
        <p:nvSpPr>
          <p:cNvPr id="7" name="Prostokąt 6"/>
          <p:cNvSpPr/>
          <p:nvPr/>
        </p:nvSpPr>
        <p:spPr>
          <a:xfrm>
            <a:off x="251520" y="548680"/>
            <a:ext cx="8712968" cy="6013185"/>
          </a:xfrm>
          <a:prstGeom prst="rect">
            <a:avLst/>
          </a:prstGeom>
        </p:spPr>
        <p:txBody>
          <a:bodyPr wrap="square">
            <a:spAutoFit/>
          </a:bodyPr>
          <a:lstStyle/>
          <a:p>
            <a:pPr>
              <a:lnSpc>
                <a:spcPct val="150000"/>
              </a:lnSpc>
            </a:pPr>
            <a:r>
              <a:rPr lang="pl-PL" dirty="0" smtClean="0"/>
              <a:t>1. Czy wskaźnik zmienia wartość w wyniku interwencji?</a:t>
            </a:r>
          </a:p>
          <a:p>
            <a:pPr>
              <a:lnSpc>
                <a:spcPct val="150000"/>
              </a:lnSpc>
            </a:pPr>
            <a:r>
              <a:rPr lang="pl-PL" dirty="0" smtClean="0"/>
              <a:t>a) Tak</a:t>
            </a:r>
          </a:p>
          <a:p>
            <a:pPr>
              <a:lnSpc>
                <a:spcPct val="150000"/>
              </a:lnSpc>
            </a:pPr>
            <a:r>
              <a:rPr lang="pl-PL" dirty="0" smtClean="0"/>
              <a:t>b) Nie </a:t>
            </a:r>
            <a:r>
              <a:rPr lang="pl-PL" dirty="0" err="1" smtClean="0"/>
              <a:t>→→</a:t>
            </a:r>
            <a:r>
              <a:rPr lang="pl-PL" dirty="0" smtClean="0"/>
              <a:t> konieczność wybrania nowego wskaźnika</a:t>
            </a:r>
          </a:p>
          <a:p>
            <a:pPr>
              <a:lnSpc>
                <a:spcPct val="150000"/>
              </a:lnSpc>
            </a:pPr>
            <a:endParaRPr lang="pl-PL" sz="1050" dirty="0" smtClean="0"/>
          </a:p>
          <a:p>
            <a:pPr>
              <a:lnSpc>
                <a:spcPct val="150000"/>
              </a:lnSpc>
            </a:pPr>
            <a:r>
              <a:rPr lang="pl-PL" dirty="0" smtClean="0"/>
              <a:t>2. Czy wskaźnik oddaje istotę celu, który ma mierzyć?</a:t>
            </a:r>
          </a:p>
          <a:p>
            <a:pPr>
              <a:lnSpc>
                <a:spcPct val="150000"/>
              </a:lnSpc>
            </a:pPr>
            <a:r>
              <a:rPr lang="pl-PL" dirty="0" smtClean="0"/>
              <a:t>a) Zdecydowanie tak</a:t>
            </a:r>
          </a:p>
          <a:p>
            <a:pPr>
              <a:lnSpc>
                <a:spcPct val="150000"/>
              </a:lnSpc>
            </a:pPr>
            <a:r>
              <a:rPr lang="pl-PL" dirty="0" smtClean="0"/>
              <a:t>b) Raczej tak</a:t>
            </a:r>
          </a:p>
          <a:p>
            <a:pPr>
              <a:lnSpc>
                <a:spcPct val="150000"/>
              </a:lnSpc>
            </a:pPr>
            <a:r>
              <a:rPr lang="pl-PL" dirty="0" smtClean="0"/>
              <a:t>c) Raczej nie </a:t>
            </a:r>
            <a:r>
              <a:rPr lang="pl-PL" dirty="0" err="1" smtClean="0"/>
              <a:t>→→</a:t>
            </a:r>
            <a:r>
              <a:rPr lang="pl-PL" dirty="0" smtClean="0"/>
              <a:t> konieczność wybrania nowego wskaźnika</a:t>
            </a:r>
          </a:p>
          <a:p>
            <a:pPr>
              <a:lnSpc>
                <a:spcPct val="150000"/>
              </a:lnSpc>
            </a:pPr>
            <a:r>
              <a:rPr lang="pl-PL" dirty="0" smtClean="0"/>
              <a:t>d) Zdecydowanie nie </a:t>
            </a:r>
            <a:r>
              <a:rPr lang="pl-PL" dirty="0" err="1" smtClean="0"/>
              <a:t>→→</a:t>
            </a:r>
            <a:r>
              <a:rPr lang="pl-PL" dirty="0" smtClean="0"/>
              <a:t> konieczność wybrania nowego wskaźnika</a:t>
            </a:r>
          </a:p>
          <a:p>
            <a:pPr>
              <a:lnSpc>
                <a:spcPct val="150000"/>
              </a:lnSpc>
            </a:pPr>
            <a:endParaRPr lang="pl-PL" sz="1000" dirty="0" smtClean="0"/>
          </a:p>
          <a:p>
            <a:pPr>
              <a:lnSpc>
                <a:spcPct val="150000"/>
              </a:lnSpc>
            </a:pPr>
            <a:r>
              <a:rPr lang="pl-PL" dirty="0" smtClean="0"/>
              <a:t>3. Czy wskaźnik ogranicza możliwość manifestowania pozornych efektów?</a:t>
            </a:r>
          </a:p>
          <a:p>
            <a:pPr>
              <a:lnSpc>
                <a:spcPct val="150000"/>
              </a:lnSpc>
            </a:pPr>
            <a:r>
              <a:rPr lang="pl-PL" dirty="0" smtClean="0"/>
              <a:t>a) Zdecydowanie tak</a:t>
            </a:r>
          </a:p>
          <a:p>
            <a:pPr>
              <a:lnSpc>
                <a:spcPct val="150000"/>
              </a:lnSpc>
            </a:pPr>
            <a:r>
              <a:rPr lang="pl-PL" dirty="0" smtClean="0"/>
              <a:t>b) Raczej tak</a:t>
            </a:r>
          </a:p>
          <a:p>
            <a:pPr>
              <a:lnSpc>
                <a:spcPct val="150000"/>
              </a:lnSpc>
            </a:pPr>
            <a:r>
              <a:rPr lang="pl-PL" dirty="0" smtClean="0"/>
              <a:t>c) Raczej nie </a:t>
            </a:r>
            <a:r>
              <a:rPr lang="pl-PL" dirty="0" err="1" smtClean="0"/>
              <a:t>→→</a:t>
            </a:r>
            <a:r>
              <a:rPr lang="pl-PL" dirty="0" smtClean="0"/>
              <a:t> rekomendowane wybranie nowego wskaźnika</a:t>
            </a:r>
          </a:p>
          <a:p>
            <a:pPr>
              <a:lnSpc>
                <a:spcPct val="150000"/>
              </a:lnSpc>
            </a:pPr>
            <a:r>
              <a:rPr lang="pl-PL" dirty="0" smtClean="0"/>
              <a:t>d) Zdecydowanie nie </a:t>
            </a:r>
            <a:r>
              <a:rPr lang="pl-PL" dirty="0" err="1" smtClean="0"/>
              <a:t>→→</a:t>
            </a:r>
            <a:r>
              <a:rPr lang="pl-PL" dirty="0" smtClean="0"/>
              <a:t> konieczność wybrania nowego wskaźnika</a:t>
            </a:r>
          </a:p>
        </p:txBody>
      </p:sp>
      <p:sp>
        <p:nvSpPr>
          <p:cNvPr id="6" name="pole tekstowe 5"/>
          <p:cNvSpPr txBox="1"/>
          <p:nvPr/>
        </p:nvSpPr>
        <p:spPr>
          <a:xfrm>
            <a:off x="6948264" y="6351711"/>
            <a:ext cx="2176267" cy="461665"/>
          </a:xfrm>
          <a:prstGeom prst="rect">
            <a:avLst/>
          </a:prstGeom>
          <a:noFill/>
          <a:ln>
            <a:solidFill>
              <a:schemeClr val="tx1"/>
            </a:solidFill>
            <a:prstDash val="lgDashDotDot"/>
          </a:ln>
        </p:spPr>
        <p:txBody>
          <a:bodyPr wrap="square" rtlCol="0">
            <a:spAutoFit/>
          </a:bodyPr>
          <a:lstStyle/>
          <a:p>
            <a:r>
              <a:rPr lang="pl-PL" sz="1200" b="1" dirty="0" err="1" smtClean="0"/>
              <a:t>wg</a:t>
            </a:r>
            <a:r>
              <a:rPr lang="pl-PL" sz="1200" b="1" dirty="0" smtClean="0"/>
              <a:t>. </a:t>
            </a:r>
            <a:r>
              <a:rPr lang="pl-PL" sz="1200" i="1" dirty="0" smtClean="0"/>
              <a:t>Wskaźniki w zarządzaniu strategicznym</a:t>
            </a:r>
            <a:endParaRPr lang="pl-PL" sz="1200" dirty="0" smtClean="0"/>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ymbol zastępczy numeru slajdu 4"/>
          <p:cNvSpPr>
            <a:spLocks noGrp="1"/>
          </p:cNvSpPr>
          <p:nvPr>
            <p:ph type="sldNum" sz="quarter" idx="11"/>
          </p:nvPr>
        </p:nvSpPr>
        <p:spPr/>
        <p:txBody>
          <a:bodyPr/>
          <a:lstStyle/>
          <a:p>
            <a:fld id="{BC63C567-B810-48DE-8E4D-68D74465AB4E}" type="slidenum">
              <a:rPr lang="en-US"/>
              <a:pPr/>
              <a:t>101</a:t>
            </a:fld>
            <a:endParaRPr lang="en-US"/>
          </a:p>
        </p:txBody>
      </p:sp>
      <p:sp>
        <p:nvSpPr>
          <p:cNvPr id="5122" name="Rectangle 2"/>
          <p:cNvSpPr>
            <a:spLocks noGrp="1" noChangeArrowheads="1"/>
          </p:cNvSpPr>
          <p:nvPr>
            <p:ph type="title"/>
          </p:nvPr>
        </p:nvSpPr>
        <p:spPr>
          <a:xfrm>
            <a:off x="518864" y="-234280"/>
            <a:ext cx="8229600" cy="1143000"/>
          </a:xfrm>
          <a:noFill/>
          <a:ln>
            <a:miter lim="800000"/>
            <a:headEnd/>
            <a:tailEnd/>
          </a:ln>
        </p:spPr>
        <p:txBody>
          <a:bodyPr/>
          <a:lstStyle/>
          <a:p>
            <a:pPr marL="342900" indent="-342900" defTabSz="457200" fontAlgn="base">
              <a:lnSpc>
                <a:spcPct val="90000"/>
              </a:lnSpc>
              <a:spcBef>
                <a:spcPct val="20000"/>
              </a:spcBef>
              <a:spcAft>
                <a:spcPct val="0"/>
              </a:spcAft>
              <a:defRPr/>
            </a:pPr>
            <a:r>
              <a:rPr lang="pl-PL" sz="2800" b="1" dirty="0" smtClean="0"/>
              <a:t>Ocena jakości wskaźnika</a:t>
            </a:r>
            <a:endParaRPr lang="pl-PL" sz="2800" b="1" dirty="0"/>
          </a:p>
        </p:txBody>
      </p:sp>
      <p:sp>
        <p:nvSpPr>
          <p:cNvPr id="7" name="Prostokąt 6"/>
          <p:cNvSpPr/>
          <p:nvPr/>
        </p:nvSpPr>
        <p:spPr>
          <a:xfrm>
            <a:off x="251520" y="548680"/>
            <a:ext cx="8712968" cy="5027017"/>
          </a:xfrm>
          <a:prstGeom prst="rect">
            <a:avLst/>
          </a:prstGeom>
        </p:spPr>
        <p:txBody>
          <a:bodyPr wrap="square">
            <a:spAutoFit/>
          </a:bodyPr>
          <a:lstStyle/>
          <a:p>
            <a:pPr>
              <a:lnSpc>
                <a:spcPct val="150000"/>
              </a:lnSpc>
            </a:pPr>
            <a:r>
              <a:rPr lang="pl-PL" dirty="0" smtClean="0"/>
              <a:t>4. Czy wskaźnik umożliwia jednoznaczną i intuicyjną interpretację skali i kierunku</a:t>
            </a:r>
          </a:p>
          <a:p>
            <a:pPr>
              <a:lnSpc>
                <a:spcPct val="150000"/>
              </a:lnSpc>
            </a:pPr>
            <a:r>
              <a:rPr lang="pl-PL" dirty="0" smtClean="0"/>
              <a:t>zmian?</a:t>
            </a:r>
          </a:p>
          <a:p>
            <a:pPr>
              <a:lnSpc>
                <a:spcPct val="150000"/>
              </a:lnSpc>
            </a:pPr>
            <a:r>
              <a:rPr lang="pl-PL" dirty="0" smtClean="0"/>
              <a:t>a) Zdecydowanie tak</a:t>
            </a:r>
          </a:p>
          <a:p>
            <a:pPr>
              <a:lnSpc>
                <a:spcPct val="150000"/>
              </a:lnSpc>
            </a:pPr>
            <a:r>
              <a:rPr lang="pl-PL" dirty="0" smtClean="0"/>
              <a:t>b) Raczej tak</a:t>
            </a:r>
          </a:p>
          <a:p>
            <a:pPr>
              <a:lnSpc>
                <a:spcPct val="150000"/>
              </a:lnSpc>
            </a:pPr>
            <a:r>
              <a:rPr lang="pl-PL" dirty="0" smtClean="0"/>
              <a:t>c) Raczej nie </a:t>
            </a:r>
            <a:r>
              <a:rPr lang="pl-PL" dirty="0" err="1" smtClean="0"/>
              <a:t>→→</a:t>
            </a:r>
            <a:r>
              <a:rPr lang="pl-PL" dirty="0" smtClean="0"/>
              <a:t> rekomendowane wybranie nowego wskaźnika</a:t>
            </a:r>
          </a:p>
          <a:p>
            <a:pPr>
              <a:lnSpc>
                <a:spcPct val="150000"/>
              </a:lnSpc>
            </a:pPr>
            <a:r>
              <a:rPr lang="pl-PL" dirty="0" smtClean="0"/>
              <a:t>d) Zdecydowanie nie </a:t>
            </a:r>
            <a:r>
              <a:rPr lang="pl-PL" dirty="0" err="1" smtClean="0"/>
              <a:t>→→</a:t>
            </a:r>
            <a:r>
              <a:rPr lang="pl-PL" dirty="0" smtClean="0"/>
              <a:t> konieczność wybrania nowego wskaźnika</a:t>
            </a:r>
          </a:p>
          <a:p>
            <a:pPr>
              <a:lnSpc>
                <a:spcPct val="150000"/>
              </a:lnSpc>
            </a:pPr>
            <a:endParaRPr lang="pl-PL" dirty="0" smtClean="0"/>
          </a:p>
          <a:p>
            <a:pPr>
              <a:lnSpc>
                <a:spcPct val="150000"/>
              </a:lnSpc>
            </a:pPr>
            <a:r>
              <a:rPr lang="pl-PL" dirty="0" smtClean="0"/>
              <a:t>5. Czy wskaźnik jest metodologicznie poprawny?</a:t>
            </a:r>
          </a:p>
          <a:p>
            <a:pPr>
              <a:lnSpc>
                <a:spcPct val="150000"/>
              </a:lnSpc>
            </a:pPr>
            <a:r>
              <a:rPr lang="pl-PL" dirty="0" smtClean="0"/>
              <a:t>a) Zdecydowanie tak</a:t>
            </a:r>
          </a:p>
          <a:p>
            <a:pPr>
              <a:lnSpc>
                <a:spcPct val="150000"/>
              </a:lnSpc>
            </a:pPr>
            <a:r>
              <a:rPr lang="pl-PL" dirty="0" smtClean="0"/>
              <a:t>b) Raczej tak </a:t>
            </a:r>
            <a:r>
              <a:rPr lang="pl-PL" dirty="0" err="1" smtClean="0"/>
              <a:t>→→</a:t>
            </a:r>
            <a:r>
              <a:rPr lang="pl-PL" dirty="0" smtClean="0"/>
              <a:t> jeśli istnieje taka możliwość, to poprawa błędów</a:t>
            </a:r>
          </a:p>
          <a:p>
            <a:pPr>
              <a:lnSpc>
                <a:spcPct val="150000"/>
              </a:lnSpc>
            </a:pPr>
            <a:r>
              <a:rPr lang="pl-PL" dirty="0" smtClean="0"/>
              <a:t>c) Raczej nie </a:t>
            </a:r>
            <a:r>
              <a:rPr lang="pl-PL" dirty="0" err="1" smtClean="0"/>
              <a:t>→→</a:t>
            </a:r>
            <a:r>
              <a:rPr lang="pl-PL" dirty="0" smtClean="0"/>
              <a:t> rekomendowane wybranie nowego wskaźnika</a:t>
            </a:r>
          </a:p>
          <a:p>
            <a:pPr>
              <a:lnSpc>
                <a:spcPct val="150000"/>
              </a:lnSpc>
            </a:pPr>
            <a:r>
              <a:rPr lang="pl-PL" dirty="0" smtClean="0"/>
              <a:t>d) Zdecydowanie nie </a:t>
            </a:r>
            <a:r>
              <a:rPr lang="pl-PL" dirty="0" err="1" smtClean="0"/>
              <a:t>→→</a:t>
            </a:r>
            <a:r>
              <a:rPr lang="pl-PL" dirty="0" smtClean="0"/>
              <a:t> konieczność wybrania nowego wskaźnika</a:t>
            </a:r>
          </a:p>
        </p:txBody>
      </p:sp>
      <p:sp>
        <p:nvSpPr>
          <p:cNvPr id="6" name="pole tekstowe 5"/>
          <p:cNvSpPr txBox="1"/>
          <p:nvPr/>
        </p:nvSpPr>
        <p:spPr>
          <a:xfrm>
            <a:off x="6948264" y="6351711"/>
            <a:ext cx="2176267" cy="461665"/>
          </a:xfrm>
          <a:prstGeom prst="rect">
            <a:avLst/>
          </a:prstGeom>
          <a:noFill/>
          <a:ln>
            <a:solidFill>
              <a:schemeClr val="tx1"/>
            </a:solidFill>
            <a:prstDash val="lgDashDotDot"/>
          </a:ln>
        </p:spPr>
        <p:txBody>
          <a:bodyPr wrap="square" rtlCol="0">
            <a:spAutoFit/>
          </a:bodyPr>
          <a:lstStyle/>
          <a:p>
            <a:r>
              <a:rPr lang="pl-PL" sz="1200" b="1" dirty="0" err="1" smtClean="0"/>
              <a:t>wg</a:t>
            </a:r>
            <a:r>
              <a:rPr lang="pl-PL" sz="1200" b="1" dirty="0" smtClean="0"/>
              <a:t>. </a:t>
            </a:r>
            <a:r>
              <a:rPr lang="pl-PL" sz="1200" i="1" dirty="0" smtClean="0"/>
              <a:t>Wskaźniki w zarządzaniu strategicznym</a:t>
            </a:r>
            <a:endParaRPr lang="pl-PL" sz="1200" dirty="0" smtClean="0"/>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ymbol zastępczy numeru slajdu 4"/>
          <p:cNvSpPr>
            <a:spLocks noGrp="1"/>
          </p:cNvSpPr>
          <p:nvPr>
            <p:ph type="sldNum" sz="quarter" idx="11"/>
          </p:nvPr>
        </p:nvSpPr>
        <p:spPr/>
        <p:txBody>
          <a:bodyPr/>
          <a:lstStyle/>
          <a:p>
            <a:fld id="{BC63C567-B810-48DE-8E4D-68D74465AB4E}" type="slidenum">
              <a:rPr lang="en-US"/>
              <a:pPr/>
              <a:t>102</a:t>
            </a:fld>
            <a:endParaRPr lang="en-US"/>
          </a:p>
        </p:txBody>
      </p:sp>
      <p:sp>
        <p:nvSpPr>
          <p:cNvPr id="5122" name="Rectangle 2"/>
          <p:cNvSpPr>
            <a:spLocks noGrp="1" noChangeArrowheads="1"/>
          </p:cNvSpPr>
          <p:nvPr>
            <p:ph type="title"/>
          </p:nvPr>
        </p:nvSpPr>
        <p:spPr>
          <a:xfrm>
            <a:off x="518864" y="-234280"/>
            <a:ext cx="8229600" cy="1143000"/>
          </a:xfrm>
          <a:noFill/>
          <a:ln>
            <a:miter lim="800000"/>
            <a:headEnd/>
            <a:tailEnd/>
          </a:ln>
        </p:spPr>
        <p:txBody>
          <a:bodyPr/>
          <a:lstStyle/>
          <a:p>
            <a:pPr marL="342900" indent="-342900" defTabSz="457200" fontAlgn="base">
              <a:lnSpc>
                <a:spcPct val="90000"/>
              </a:lnSpc>
              <a:spcBef>
                <a:spcPct val="20000"/>
              </a:spcBef>
              <a:spcAft>
                <a:spcPct val="0"/>
              </a:spcAft>
              <a:defRPr/>
            </a:pPr>
            <a:r>
              <a:rPr lang="pl-PL" sz="2800" b="1" dirty="0" smtClean="0"/>
              <a:t>Ocena jakości wskaźnika</a:t>
            </a:r>
            <a:endParaRPr lang="pl-PL" sz="2800" b="1" dirty="0"/>
          </a:p>
        </p:txBody>
      </p:sp>
      <p:sp>
        <p:nvSpPr>
          <p:cNvPr id="7" name="Prostokąt 6"/>
          <p:cNvSpPr/>
          <p:nvPr/>
        </p:nvSpPr>
        <p:spPr>
          <a:xfrm>
            <a:off x="251520" y="706239"/>
            <a:ext cx="8712968" cy="5027017"/>
          </a:xfrm>
          <a:prstGeom prst="rect">
            <a:avLst/>
          </a:prstGeom>
        </p:spPr>
        <p:txBody>
          <a:bodyPr wrap="square">
            <a:spAutoFit/>
          </a:bodyPr>
          <a:lstStyle/>
          <a:p>
            <a:pPr>
              <a:lnSpc>
                <a:spcPct val="150000"/>
              </a:lnSpc>
            </a:pPr>
            <a:r>
              <a:rPr lang="pl-PL" dirty="0" smtClean="0"/>
              <a:t>6. Czy wskaźnik jest wiarygodny statystycznie?</a:t>
            </a:r>
          </a:p>
          <a:p>
            <a:pPr>
              <a:lnSpc>
                <a:spcPct val="150000"/>
              </a:lnSpc>
            </a:pPr>
            <a:r>
              <a:rPr lang="pl-PL" dirty="0" smtClean="0"/>
              <a:t>a) Zdecydowanie tak</a:t>
            </a:r>
          </a:p>
          <a:p>
            <a:pPr>
              <a:lnSpc>
                <a:spcPct val="150000"/>
              </a:lnSpc>
            </a:pPr>
            <a:r>
              <a:rPr lang="pl-PL" dirty="0" smtClean="0"/>
              <a:t>b) Raczej tak</a:t>
            </a:r>
          </a:p>
          <a:p>
            <a:pPr>
              <a:lnSpc>
                <a:spcPct val="150000"/>
              </a:lnSpc>
            </a:pPr>
            <a:r>
              <a:rPr lang="pl-PL" dirty="0" smtClean="0"/>
              <a:t>c) Raczej nie </a:t>
            </a:r>
            <a:r>
              <a:rPr lang="pl-PL" dirty="0" err="1" smtClean="0"/>
              <a:t>→→</a:t>
            </a:r>
            <a:r>
              <a:rPr lang="pl-PL" dirty="0" smtClean="0"/>
              <a:t> rekomendowane wybranie nowego wskaźnika</a:t>
            </a:r>
          </a:p>
          <a:p>
            <a:pPr>
              <a:lnSpc>
                <a:spcPct val="150000"/>
              </a:lnSpc>
            </a:pPr>
            <a:r>
              <a:rPr lang="pl-PL" dirty="0" smtClean="0"/>
              <a:t>d) Zdecydowanie nie </a:t>
            </a:r>
            <a:r>
              <a:rPr lang="pl-PL" dirty="0" err="1" smtClean="0"/>
              <a:t>→→</a:t>
            </a:r>
            <a:r>
              <a:rPr lang="pl-PL" dirty="0" smtClean="0"/>
              <a:t> konieczność wybrania nowego wskaźnika</a:t>
            </a:r>
          </a:p>
          <a:p>
            <a:pPr>
              <a:lnSpc>
                <a:spcPct val="150000"/>
              </a:lnSpc>
            </a:pPr>
            <a:endParaRPr lang="pl-PL" dirty="0" smtClean="0"/>
          </a:p>
          <a:p>
            <a:pPr>
              <a:lnSpc>
                <a:spcPct val="150000"/>
              </a:lnSpc>
            </a:pPr>
            <a:r>
              <a:rPr lang="pl-PL" dirty="0" smtClean="0"/>
              <a:t>7. Czy wskaźnik jest możliwy do pozyskania lub zebrania, lub zmierzenia za koszt</a:t>
            </a:r>
          </a:p>
          <a:p>
            <a:pPr>
              <a:lnSpc>
                <a:spcPct val="150000"/>
              </a:lnSpc>
            </a:pPr>
            <a:r>
              <a:rPr lang="pl-PL" dirty="0" smtClean="0"/>
              <a:t>akceptowalny zarówno przez zarządców programu, jak i społeczeństwo?</a:t>
            </a:r>
          </a:p>
          <a:p>
            <a:pPr>
              <a:lnSpc>
                <a:spcPct val="150000"/>
              </a:lnSpc>
            </a:pPr>
            <a:r>
              <a:rPr lang="pl-PL" dirty="0" smtClean="0"/>
              <a:t>a) Zdecydowanie tak</a:t>
            </a:r>
          </a:p>
          <a:p>
            <a:pPr>
              <a:lnSpc>
                <a:spcPct val="150000"/>
              </a:lnSpc>
            </a:pPr>
            <a:r>
              <a:rPr lang="pl-PL" dirty="0" smtClean="0"/>
              <a:t>b) Raczej tak</a:t>
            </a:r>
          </a:p>
          <a:p>
            <a:pPr>
              <a:lnSpc>
                <a:spcPct val="150000"/>
              </a:lnSpc>
            </a:pPr>
            <a:r>
              <a:rPr lang="pl-PL" dirty="0" smtClean="0"/>
              <a:t>c) Raczej nie </a:t>
            </a:r>
            <a:r>
              <a:rPr lang="pl-PL" dirty="0" err="1" smtClean="0"/>
              <a:t>→→</a:t>
            </a:r>
            <a:r>
              <a:rPr lang="pl-PL" dirty="0" smtClean="0"/>
              <a:t> rekomendowane wybranie nowego wskaźnika</a:t>
            </a:r>
          </a:p>
          <a:p>
            <a:pPr>
              <a:lnSpc>
                <a:spcPct val="150000"/>
              </a:lnSpc>
            </a:pPr>
            <a:r>
              <a:rPr lang="pl-PL" dirty="0" smtClean="0"/>
              <a:t>d) Zdecydowanie nie </a:t>
            </a:r>
            <a:r>
              <a:rPr lang="pl-PL" dirty="0" err="1" smtClean="0"/>
              <a:t>→→</a:t>
            </a:r>
            <a:r>
              <a:rPr lang="pl-PL" dirty="0" smtClean="0"/>
              <a:t> rekomendowane wybranie nowego wskaźnika</a:t>
            </a:r>
          </a:p>
        </p:txBody>
      </p:sp>
      <p:sp>
        <p:nvSpPr>
          <p:cNvPr id="6" name="pole tekstowe 5"/>
          <p:cNvSpPr txBox="1"/>
          <p:nvPr/>
        </p:nvSpPr>
        <p:spPr>
          <a:xfrm>
            <a:off x="6948264" y="6351711"/>
            <a:ext cx="2176267" cy="461665"/>
          </a:xfrm>
          <a:prstGeom prst="rect">
            <a:avLst/>
          </a:prstGeom>
          <a:noFill/>
          <a:ln>
            <a:solidFill>
              <a:schemeClr val="tx1"/>
            </a:solidFill>
            <a:prstDash val="lgDashDotDot"/>
          </a:ln>
        </p:spPr>
        <p:txBody>
          <a:bodyPr wrap="square" rtlCol="0">
            <a:spAutoFit/>
          </a:bodyPr>
          <a:lstStyle/>
          <a:p>
            <a:r>
              <a:rPr lang="pl-PL" sz="1200" b="1" dirty="0" err="1" smtClean="0"/>
              <a:t>wg</a:t>
            </a:r>
            <a:r>
              <a:rPr lang="pl-PL" sz="1200" b="1" dirty="0" smtClean="0"/>
              <a:t>. </a:t>
            </a:r>
            <a:r>
              <a:rPr lang="pl-PL" sz="1200" i="1" dirty="0" smtClean="0"/>
              <a:t>Wskaźniki w zarządzaniu strategicznym</a:t>
            </a:r>
            <a:endParaRPr lang="pl-PL" sz="1200" dirty="0" smtClean="0"/>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ymbol zastępczy numeru slajdu 4"/>
          <p:cNvSpPr>
            <a:spLocks noGrp="1"/>
          </p:cNvSpPr>
          <p:nvPr>
            <p:ph type="sldNum" sz="quarter" idx="11"/>
          </p:nvPr>
        </p:nvSpPr>
        <p:spPr/>
        <p:txBody>
          <a:bodyPr/>
          <a:lstStyle/>
          <a:p>
            <a:fld id="{BC63C567-B810-48DE-8E4D-68D74465AB4E}" type="slidenum">
              <a:rPr lang="en-US"/>
              <a:pPr/>
              <a:t>103</a:t>
            </a:fld>
            <a:endParaRPr lang="en-US"/>
          </a:p>
        </p:txBody>
      </p:sp>
      <p:sp>
        <p:nvSpPr>
          <p:cNvPr id="5122" name="Rectangle 2"/>
          <p:cNvSpPr>
            <a:spLocks noGrp="1" noChangeArrowheads="1"/>
          </p:cNvSpPr>
          <p:nvPr>
            <p:ph type="title"/>
          </p:nvPr>
        </p:nvSpPr>
        <p:spPr>
          <a:xfrm>
            <a:off x="518864" y="-234280"/>
            <a:ext cx="8229600" cy="1143000"/>
          </a:xfrm>
          <a:noFill/>
          <a:ln>
            <a:miter lim="800000"/>
            <a:headEnd/>
            <a:tailEnd/>
          </a:ln>
        </p:spPr>
        <p:txBody>
          <a:bodyPr/>
          <a:lstStyle/>
          <a:p>
            <a:pPr marL="342900" indent="-342900" defTabSz="457200" fontAlgn="base">
              <a:lnSpc>
                <a:spcPct val="90000"/>
              </a:lnSpc>
              <a:spcBef>
                <a:spcPct val="20000"/>
              </a:spcBef>
              <a:spcAft>
                <a:spcPct val="0"/>
              </a:spcAft>
              <a:defRPr/>
            </a:pPr>
            <a:r>
              <a:rPr lang="pl-PL" sz="2800" b="1" dirty="0" smtClean="0"/>
              <a:t>Ocena jakości wskaźnika</a:t>
            </a:r>
            <a:endParaRPr lang="pl-PL" sz="2800" b="1" dirty="0"/>
          </a:p>
        </p:txBody>
      </p:sp>
      <p:sp>
        <p:nvSpPr>
          <p:cNvPr id="7" name="Prostokąt 6"/>
          <p:cNvSpPr/>
          <p:nvPr/>
        </p:nvSpPr>
        <p:spPr>
          <a:xfrm>
            <a:off x="251520" y="706239"/>
            <a:ext cx="8712968" cy="5858014"/>
          </a:xfrm>
          <a:prstGeom prst="rect">
            <a:avLst/>
          </a:prstGeom>
        </p:spPr>
        <p:txBody>
          <a:bodyPr wrap="square">
            <a:spAutoFit/>
          </a:bodyPr>
          <a:lstStyle/>
          <a:p>
            <a:pPr>
              <a:lnSpc>
                <a:spcPct val="150000"/>
              </a:lnSpc>
            </a:pPr>
            <a:r>
              <a:rPr lang="pl-PL" dirty="0" smtClean="0"/>
              <a:t>8. Czy wskaźnik umożliwia </a:t>
            </a:r>
            <a:r>
              <a:rPr lang="pl-PL" dirty="0" err="1" smtClean="0"/>
              <a:t>dezagregację</a:t>
            </a:r>
            <a:r>
              <a:rPr lang="pl-PL" dirty="0" smtClean="0"/>
              <a:t> według określonych cech? (jeśli dotyczy)</a:t>
            </a:r>
          </a:p>
          <a:p>
            <a:pPr>
              <a:lnSpc>
                <a:spcPct val="150000"/>
              </a:lnSpc>
            </a:pPr>
            <a:r>
              <a:rPr lang="pl-PL" dirty="0" smtClean="0"/>
              <a:t>a) Zdecydowanie tak</a:t>
            </a:r>
          </a:p>
          <a:p>
            <a:pPr>
              <a:lnSpc>
                <a:spcPct val="150000"/>
              </a:lnSpc>
            </a:pPr>
            <a:r>
              <a:rPr lang="pl-PL" dirty="0" smtClean="0"/>
              <a:t>b) Raczej tak</a:t>
            </a:r>
          </a:p>
          <a:p>
            <a:pPr>
              <a:lnSpc>
                <a:spcPct val="150000"/>
              </a:lnSpc>
            </a:pPr>
            <a:r>
              <a:rPr lang="pl-PL" dirty="0" smtClean="0"/>
              <a:t>c) Raczej nie </a:t>
            </a:r>
            <a:r>
              <a:rPr lang="pl-PL" dirty="0" err="1" smtClean="0"/>
              <a:t>→→</a:t>
            </a:r>
            <a:r>
              <a:rPr lang="pl-PL" dirty="0" smtClean="0"/>
              <a:t> rekomendowane wybranie nowego wskaźnika</a:t>
            </a:r>
          </a:p>
          <a:p>
            <a:pPr>
              <a:lnSpc>
                <a:spcPct val="150000"/>
              </a:lnSpc>
            </a:pPr>
            <a:r>
              <a:rPr lang="pl-PL" dirty="0" smtClean="0"/>
              <a:t>d) Zdecydowanie nie </a:t>
            </a:r>
            <a:r>
              <a:rPr lang="pl-PL" dirty="0" err="1" smtClean="0"/>
              <a:t>→→</a:t>
            </a:r>
            <a:r>
              <a:rPr lang="pl-PL" dirty="0" smtClean="0"/>
              <a:t> rekomendowane wybranie nowego wskaźnika</a:t>
            </a:r>
          </a:p>
          <a:p>
            <a:pPr>
              <a:lnSpc>
                <a:spcPct val="150000"/>
              </a:lnSpc>
            </a:pPr>
            <a:endParaRPr lang="pl-PL" sz="1050" dirty="0" smtClean="0"/>
          </a:p>
          <a:p>
            <a:pPr>
              <a:lnSpc>
                <a:spcPct val="150000"/>
              </a:lnSpc>
            </a:pPr>
            <a:r>
              <a:rPr lang="pl-PL" dirty="0" smtClean="0"/>
              <a:t>9. Czy wskaźnik jest mierzony w zbliżony sposób w różnych regionach, programach,</a:t>
            </a:r>
          </a:p>
          <a:p>
            <a:pPr>
              <a:lnSpc>
                <a:spcPct val="150000"/>
              </a:lnSpc>
            </a:pPr>
            <a:r>
              <a:rPr lang="pl-PL" dirty="0" smtClean="0"/>
              <a:t>państwach członkowskich oraz porównywalny ze standardami międzynarodowymi</a:t>
            </a:r>
          </a:p>
          <a:p>
            <a:pPr>
              <a:lnSpc>
                <a:spcPct val="150000"/>
              </a:lnSpc>
            </a:pPr>
            <a:r>
              <a:rPr lang="pl-PL" dirty="0" smtClean="0"/>
              <a:t>(ONZ, OECD)?</a:t>
            </a:r>
          </a:p>
          <a:p>
            <a:pPr>
              <a:lnSpc>
                <a:spcPct val="150000"/>
              </a:lnSpc>
            </a:pPr>
            <a:r>
              <a:rPr lang="pl-PL" dirty="0" smtClean="0"/>
              <a:t>a) Zdecydowanie tak</a:t>
            </a:r>
          </a:p>
          <a:p>
            <a:pPr>
              <a:lnSpc>
                <a:spcPct val="150000"/>
              </a:lnSpc>
            </a:pPr>
            <a:r>
              <a:rPr lang="pl-PL" dirty="0" smtClean="0"/>
              <a:t>b) Raczej tak</a:t>
            </a:r>
          </a:p>
          <a:p>
            <a:pPr>
              <a:lnSpc>
                <a:spcPct val="150000"/>
              </a:lnSpc>
            </a:pPr>
            <a:r>
              <a:rPr lang="pl-PL" dirty="0" smtClean="0"/>
              <a:t>c) Raczej nie </a:t>
            </a:r>
            <a:r>
              <a:rPr lang="pl-PL" dirty="0" err="1" smtClean="0"/>
              <a:t>→→</a:t>
            </a:r>
            <a:r>
              <a:rPr lang="pl-PL" dirty="0" smtClean="0"/>
              <a:t> rekomendowane wybranie nowego wskaźnika</a:t>
            </a:r>
          </a:p>
          <a:p>
            <a:pPr>
              <a:lnSpc>
                <a:spcPct val="150000"/>
              </a:lnSpc>
            </a:pPr>
            <a:r>
              <a:rPr lang="pl-PL" dirty="0" smtClean="0"/>
              <a:t>d) Zdecydowanie nie </a:t>
            </a:r>
            <a:r>
              <a:rPr lang="pl-PL" dirty="0" err="1" smtClean="0"/>
              <a:t>→→</a:t>
            </a:r>
            <a:r>
              <a:rPr lang="pl-PL" dirty="0" smtClean="0"/>
              <a:t> rekomendowane wybranie nowego wskaźnika</a:t>
            </a:r>
          </a:p>
        </p:txBody>
      </p:sp>
      <p:sp>
        <p:nvSpPr>
          <p:cNvPr id="6" name="pole tekstowe 5"/>
          <p:cNvSpPr txBox="1"/>
          <p:nvPr/>
        </p:nvSpPr>
        <p:spPr>
          <a:xfrm>
            <a:off x="6948264" y="6351711"/>
            <a:ext cx="2176267" cy="461665"/>
          </a:xfrm>
          <a:prstGeom prst="rect">
            <a:avLst/>
          </a:prstGeom>
          <a:noFill/>
          <a:ln>
            <a:solidFill>
              <a:schemeClr val="tx1"/>
            </a:solidFill>
            <a:prstDash val="lgDashDotDot"/>
          </a:ln>
        </p:spPr>
        <p:txBody>
          <a:bodyPr wrap="square" rtlCol="0">
            <a:spAutoFit/>
          </a:bodyPr>
          <a:lstStyle/>
          <a:p>
            <a:r>
              <a:rPr lang="pl-PL" sz="1200" b="1" dirty="0" err="1" smtClean="0"/>
              <a:t>wg</a:t>
            </a:r>
            <a:r>
              <a:rPr lang="pl-PL" sz="1200" b="1" dirty="0" smtClean="0"/>
              <a:t>. </a:t>
            </a:r>
            <a:r>
              <a:rPr lang="pl-PL" sz="1200" i="1" dirty="0" smtClean="0"/>
              <a:t>Wskaźniki w zarządzaniu strategicznym</a:t>
            </a:r>
            <a:endParaRPr lang="pl-PL" sz="1200" dirty="0" smtClean="0"/>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ymbol zastępczy numeru slajdu 4"/>
          <p:cNvSpPr>
            <a:spLocks noGrp="1"/>
          </p:cNvSpPr>
          <p:nvPr>
            <p:ph type="sldNum" sz="quarter" idx="11"/>
          </p:nvPr>
        </p:nvSpPr>
        <p:spPr/>
        <p:txBody>
          <a:bodyPr/>
          <a:lstStyle/>
          <a:p>
            <a:fld id="{BC63C567-B810-48DE-8E4D-68D74465AB4E}" type="slidenum">
              <a:rPr lang="en-US"/>
              <a:pPr/>
              <a:t>104</a:t>
            </a:fld>
            <a:endParaRPr lang="en-US"/>
          </a:p>
        </p:txBody>
      </p:sp>
      <p:sp>
        <p:nvSpPr>
          <p:cNvPr id="5122" name="Rectangle 2"/>
          <p:cNvSpPr>
            <a:spLocks noGrp="1" noChangeArrowheads="1"/>
          </p:cNvSpPr>
          <p:nvPr>
            <p:ph type="title"/>
          </p:nvPr>
        </p:nvSpPr>
        <p:spPr>
          <a:xfrm>
            <a:off x="518864" y="-234280"/>
            <a:ext cx="8229600" cy="1143000"/>
          </a:xfrm>
          <a:noFill/>
          <a:ln>
            <a:miter lim="800000"/>
            <a:headEnd/>
            <a:tailEnd/>
          </a:ln>
        </p:spPr>
        <p:txBody>
          <a:bodyPr/>
          <a:lstStyle/>
          <a:p>
            <a:pPr marL="342900" indent="-342900" defTabSz="457200" fontAlgn="base">
              <a:lnSpc>
                <a:spcPct val="90000"/>
              </a:lnSpc>
              <a:spcBef>
                <a:spcPct val="20000"/>
              </a:spcBef>
              <a:spcAft>
                <a:spcPct val="0"/>
              </a:spcAft>
              <a:defRPr/>
            </a:pPr>
            <a:r>
              <a:rPr lang="pl-PL" sz="2800" b="1" dirty="0" smtClean="0"/>
              <a:t>Projekt umowy: wskaźniki</a:t>
            </a:r>
            <a:endParaRPr lang="pl-PL" sz="2800" b="1" dirty="0"/>
          </a:p>
        </p:txBody>
      </p:sp>
      <p:pic>
        <p:nvPicPr>
          <p:cNvPr id="29698" name="Picture 2"/>
          <p:cNvPicPr>
            <a:picLocks noChangeAspect="1" noChangeArrowheads="1"/>
          </p:cNvPicPr>
          <p:nvPr/>
        </p:nvPicPr>
        <p:blipFill>
          <a:blip r:embed="rId3" cstate="print"/>
          <a:srcRect/>
          <a:stretch>
            <a:fillRect/>
          </a:stretch>
        </p:blipFill>
        <p:spPr bwMode="auto">
          <a:xfrm>
            <a:off x="706629" y="764704"/>
            <a:ext cx="7969827" cy="5943600"/>
          </a:xfrm>
          <a:prstGeom prst="rect">
            <a:avLst/>
          </a:prstGeom>
          <a:noFill/>
          <a:ln w="9525">
            <a:noFill/>
            <a:miter lim="800000"/>
            <a:headEnd/>
            <a:tailEnd/>
          </a:ln>
          <a:effectLst>
            <a:glow rad="101600">
              <a:schemeClr val="accent1">
                <a:satMod val="175000"/>
                <a:alpha val="40000"/>
              </a:schemeClr>
            </a:glow>
          </a:effectLst>
        </p:spPr>
      </p:pic>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ymbol zastępczy numeru slajdu 4"/>
          <p:cNvSpPr>
            <a:spLocks noGrp="1"/>
          </p:cNvSpPr>
          <p:nvPr>
            <p:ph type="sldNum" sz="quarter" idx="11"/>
          </p:nvPr>
        </p:nvSpPr>
        <p:spPr/>
        <p:txBody>
          <a:bodyPr/>
          <a:lstStyle/>
          <a:p>
            <a:fld id="{BC63C567-B810-48DE-8E4D-68D74465AB4E}" type="slidenum">
              <a:rPr lang="en-US"/>
              <a:pPr/>
              <a:t>105</a:t>
            </a:fld>
            <a:endParaRPr lang="en-US"/>
          </a:p>
        </p:txBody>
      </p:sp>
      <p:sp>
        <p:nvSpPr>
          <p:cNvPr id="5122" name="Rectangle 2"/>
          <p:cNvSpPr>
            <a:spLocks noGrp="1" noChangeArrowheads="1"/>
          </p:cNvSpPr>
          <p:nvPr>
            <p:ph type="title"/>
          </p:nvPr>
        </p:nvSpPr>
        <p:spPr>
          <a:xfrm>
            <a:off x="518864" y="-234280"/>
            <a:ext cx="8229600" cy="1143000"/>
          </a:xfrm>
          <a:noFill/>
          <a:ln>
            <a:miter lim="800000"/>
            <a:headEnd/>
            <a:tailEnd/>
          </a:ln>
        </p:spPr>
        <p:txBody>
          <a:bodyPr/>
          <a:lstStyle/>
          <a:p>
            <a:pPr marL="342900" indent="-342900" defTabSz="457200" fontAlgn="base">
              <a:lnSpc>
                <a:spcPct val="90000"/>
              </a:lnSpc>
              <a:spcBef>
                <a:spcPct val="20000"/>
              </a:spcBef>
              <a:spcAft>
                <a:spcPct val="0"/>
              </a:spcAft>
              <a:defRPr/>
            </a:pPr>
            <a:r>
              <a:rPr lang="pl-PL" sz="2800" b="1" dirty="0" smtClean="0"/>
              <a:t>Projekt umowy: wskaźniki</a:t>
            </a:r>
            <a:endParaRPr lang="pl-PL" sz="2800" b="1" dirty="0"/>
          </a:p>
        </p:txBody>
      </p:sp>
      <p:pic>
        <p:nvPicPr>
          <p:cNvPr id="30722" name="Picture 2"/>
          <p:cNvPicPr>
            <a:picLocks noChangeAspect="1" noChangeArrowheads="1"/>
          </p:cNvPicPr>
          <p:nvPr/>
        </p:nvPicPr>
        <p:blipFill>
          <a:blip r:embed="rId3" cstate="print"/>
          <a:srcRect/>
          <a:stretch>
            <a:fillRect/>
          </a:stretch>
        </p:blipFill>
        <p:spPr bwMode="auto">
          <a:xfrm>
            <a:off x="251211" y="1423988"/>
            <a:ext cx="8497253" cy="5245372"/>
          </a:xfrm>
          <a:prstGeom prst="rect">
            <a:avLst/>
          </a:prstGeom>
          <a:noFill/>
          <a:ln w="9525">
            <a:noFill/>
            <a:miter lim="800000"/>
            <a:headEnd/>
            <a:tailEnd/>
          </a:ln>
          <a:effectLst>
            <a:glow rad="101600">
              <a:schemeClr val="accent1">
                <a:satMod val="175000"/>
                <a:alpha val="40000"/>
              </a:schemeClr>
            </a:glow>
          </a:effectLst>
        </p:spPr>
      </p:pic>
      <p:pic>
        <p:nvPicPr>
          <p:cNvPr id="30723" name="Picture 3"/>
          <p:cNvPicPr>
            <a:picLocks noChangeAspect="1" noChangeArrowheads="1"/>
          </p:cNvPicPr>
          <p:nvPr/>
        </p:nvPicPr>
        <p:blipFill>
          <a:blip r:embed="rId4" cstate="print"/>
          <a:srcRect/>
          <a:stretch>
            <a:fillRect/>
          </a:stretch>
        </p:blipFill>
        <p:spPr bwMode="auto">
          <a:xfrm>
            <a:off x="251520" y="980728"/>
            <a:ext cx="8424936" cy="38025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ymbol zastępczy numeru slajdu 4"/>
          <p:cNvSpPr>
            <a:spLocks noGrp="1"/>
          </p:cNvSpPr>
          <p:nvPr>
            <p:ph type="sldNum" sz="quarter" idx="11"/>
          </p:nvPr>
        </p:nvSpPr>
        <p:spPr/>
        <p:txBody>
          <a:bodyPr/>
          <a:lstStyle/>
          <a:p>
            <a:fld id="{BC63C567-B810-48DE-8E4D-68D74465AB4E}" type="slidenum">
              <a:rPr lang="en-US"/>
              <a:pPr/>
              <a:t>106</a:t>
            </a:fld>
            <a:endParaRPr lang="en-US"/>
          </a:p>
        </p:txBody>
      </p:sp>
      <p:sp>
        <p:nvSpPr>
          <p:cNvPr id="5122" name="Rectangle 2"/>
          <p:cNvSpPr>
            <a:spLocks noGrp="1" noChangeArrowheads="1"/>
          </p:cNvSpPr>
          <p:nvPr>
            <p:ph type="title"/>
          </p:nvPr>
        </p:nvSpPr>
        <p:spPr>
          <a:xfrm>
            <a:off x="395536" y="53752"/>
            <a:ext cx="8229600" cy="1143000"/>
          </a:xfrm>
          <a:noFill/>
          <a:ln>
            <a:miter lim="800000"/>
            <a:headEnd/>
            <a:tailEnd/>
          </a:ln>
        </p:spPr>
        <p:txBody>
          <a:bodyPr/>
          <a:lstStyle/>
          <a:p>
            <a:pPr marL="342900" indent="-342900" defTabSz="457200" fontAlgn="base">
              <a:lnSpc>
                <a:spcPct val="90000"/>
              </a:lnSpc>
              <a:spcBef>
                <a:spcPct val="20000"/>
              </a:spcBef>
              <a:spcAft>
                <a:spcPct val="0"/>
              </a:spcAft>
              <a:defRPr/>
            </a:pPr>
            <a:r>
              <a:rPr lang="pl-PL" sz="2800" b="1" dirty="0" smtClean="0"/>
              <a:t>Projekt umowy: wskaźniki</a:t>
            </a:r>
            <a:endParaRPr lang="pl-PL" sz="2800" b="1" dirty="0"/>
          </a:p>
        </p:txBody>
      </p:sp>
      <p:pic>
        <p:nvPicPr>
          <p:cNvPr id="31746" name="Picture 2"/>
          <p:cNvPicPr>
            <a:picLocks noChangeAspect="1" noChangeArrowheads="1"/>
          </p:cNvPicPr>
          <p:nvPr/>
        </p:nvPicPr>
        <p:blipFill>
          <a:blip r:embed="rId3" cstate="print"/>
          <a:srcRect/>
          <a:stretch>
            <a:fillRect/>
          </a:stretch>
        </p:blipFill>
        <p:spPr bwMode="auto">
          <a:xfrm>
            <a:off x="179512" y="1628800"/>
            <a:ext cx="8703052" cy="4685308"/>
          </a:xfrm>
          <a:prstGeom prst="rect">
            <a:avLst/>
          </a:prstGeom>
          <a:noFill/>
          <a:ln w="9525">
            <a:noFill/>
            <a:miter lim="800000"/>
            <a:headEnd/>
            <a:tailEnd/>
          </a:ln>
          <a:effectLst>
            <a:glow rad="101600">
              <a:schemeClr val="accent1">
                <a:satMod val="175000"/>
                <a:alpha val="40000"/>
              </a:schemeClr>
            </a:glow>
          </a:effectLst>
        </p:spPr>
      </p:pic>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Rectangle 4"/>
          <p:cNvSpPr>
            <a:spLocks noGrp="1" noChangeArrowheads="1"/>
          </p:cNvSpPr>
          <p:nvPr>
            <p:ph type="title"/>
          </p:nvPr>
        </p:nvSpPr>
        <p:spPr>
          <a:xfrm>
            <a:off x="395536" y="116632"/>
            <a:ext cx="8229600" cy="1143000"/>
          </a:xfrm>
        </p:spPr>
        <p:txBody>
          <a:bodyPr>
            <a:normAutofit/>
          </a:bodyPr>
          <a:lstStyle/>
          <a:p>
            <a:r>
              <a:rPr lang="pl-PL" sz="2800" b="1" dirty="0" smtClean="0">
                <a:solidFill>
                  <a:srgbClr val="C00000"/>
                </a:solidFill>
              </a:rPr>
              <a:t>Rozdział VI:</a:t>
            </a:r>
            <a:r>
              <a:rPr lang="pl-PL" sz="2800" b="1" dirty="0" smtClean="0"/>
              <a:t> Sposób wyboru i oceny operacji oraz sposób ustanawiania kryteriów wyboru</a:t>
            </a:r>
            <a:endParaRPr lang="en-US" sz="2800" b="1" dirty="0" smtClean="0"/>
          </a:p>
        </p:txBody>
      </p:sp>
      <p:sp>
        <p:nvSpPr>
          <p:cNvPr id="6" name="Rectangle 3"/>
          <p:cNvSpPr txBox="1">
            <a:spLocks noChangeArrowheads="1"/>
          </p:cNvSpPr>
          <p:nvPr/>
        </p:nvSpPr>
        <p:spPr>
          <a:xfrm>
            <a:off x="251520" y="1052736"/>
            <a:ext cx="8640960" cy="5616624"/>
          </a:xfrm>
          <a:prstGeom prst="rect">
            <a:avLst/>
          </a:prstGeom>
        </p:spPr>
        <p:txBody>
          <a:bodyPr vert="horz" lIns="91440" tIns="45720" rIns="91440" bIns="45720" rtlCol="0">
            <a:normAutofit/>
          </a:bodyPr>
          <a:lstStyle/>
          <a:p>
            <a:pPr marL="268288" indent="-268288">
              <a:lnSpc>
                <a:spcPct val="170000"/>
              </a:lnSpc>
            </a:pPr>
            <a:endParaRPr lang="pl-PL" sz="3300" dirty="0" smtClean="0"/>
          </a:p>
          <a:p>
            <a:endParaRPr lang="pl-PL" sz="1500" dirty="0" smtClean="0"/>
          </a:p>
          <a:p>
            <a:endParaRPr lang="pl-PL" sz="1500" dirty="0" smtClean="0"/>
          </a:p>
          <a:p>
            <a:endParaRPr lang="pl-PL" sz="1500" dirty="0" smtClean="0"/>
          </a:p>
          <a:p>
            <a:pPr algn="r"/>
            <a:endParaRPr lang="pl-PL" sz="2200" dirty="0" smtClean="0"/>
          </a:p>
          <a:p>
            <a:pPr algn="r"/>
            <a:endParaRPr lang="pl-PL" sz="2200" dirty="0" smtClean="0"/>
          </a:p>
        </p:txBody>
      </p:sp>
      <p:sp>
        <p:nvSpPr>
          <p:cNvPr id="7" name="Prostokąt 6"/>
          <p:cNvSpPr/>
          <p:nvPr/>
        </p:nvSpPr>
        <p:spPr>
          <a:xfrm>
            <a:off x="179512" y="1268760"/>
            <a:ext cx="8784976" cy="5170646"/>
          </a:xfrm>
          <a:prstGeom prst="rect">
            <a:avLst/>
          </a:prstGeom>
        </p:spPr>
        <p:txBody>
          <a:bodyPr wrap="square">
            <a:spAutoFit/>
          </a:bodyPr>
          <a:lstStyle/>
          <a:p>
            <a:pPr marL="457200" indent="-457200">
              <a:lnSpc>
                <a:spcPct val="150000"/>
              </a:lnSpc>
              <a:buFont typeface="+mj-lt"/>
              <a:buAutoNum type="arabicPeriod"/>
            </a:pPr>
            <a:r>
              <a:rPr lang="pl-PL" sz="2000" dirty="0" smtClean="0"/>
              <a:t>Ogólna charakterystyka przyjętych rozwiązań formalno-instytucjonalnych wraz ze zwięzłą informacją wskazującą sposób powstawania poszczególnych procedur, ich kluczowe cele i założenia. </a:t>
            </a:r>
          </a:p>
          <a:p>
            <a:pPr marL="457200" indent="-457200">
              <a:lnSpc>
                <a:spcPct val="150000"/>
              </a:lnSpc>
              <a:buFont typeface="+mj-lt"/>
              <a:buAutoNum type="arabicPeriod"/>
            </a:pPr>
            <a:r>
              <a:rPr lang="pl-PL" sz="2000" dirty="0" smtClean="0"/>
              <a:t>Sposób ustanawiania i zmiany kryteriów wyboru zgodnie z wymogami określonymi dla programów, w ramach których planowane jest finansowanie LSR z uwzględnieniem powiązania kryteriów wyboru z diagnozą obszaru, celami i wskaźnikami. </a:t>
            </a:r>
          </a:p>
          <a:p>
            <a:pPr marL="457200" indent="-457200">
              <a:lnSpc>
                <a:spcPct val="150000"/>
              </a:lnSpc>
              <a:buFont typeface="+mj-lt"/>
              <a:buAutoNum type="arabicPeriod"/>
            </a:pPr>
            <a:r>
              <a:rPr lang="pl-PL" sz="2000" dirty="0" smtClean="0"/>
              <a:t>Wskazanie w jaki sposób w kryteriach wyboru operacji została uwzględniona innowacyjność oraz przedstawienie jej definicji i zasad oceny. </a:t>
            </a:r>
          </a:p>
          <a:p>
            <a:pPr marL="457200" indent="-457200">
              <a:lnSpc>
                <a:spcPct val="150000"/>
              </a:lnSpc>
              <a:buFont typeface="+mj-lt"/>
              <a:buAutoNum type="arabicPeriod"/>
            </a:pPr>
            <a:r>
              <a:rPr lang="pl-PL" sz="2000" dirty="0" smtClean="0"/>
              <a:t>Informacja o realizacji projektów grantowych i/lub operacji własnych. </a:t>
            </a:r>
          </a:p>
        </p:txBody>
      </p:sp>
    </p:spTree>
  </p:cSld>
  <p:clrMapOvr>
    <a:masterClrMapping/>
  </p:clrMapOvr>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Rectangle 4"/>
          <p:cNvSpPr>
            <a:spLocks noGrp="1" noChangeArrowheads="1"/>
          </p:cNvSpPr>
          <p:nvPr>
            <p:ph type="title"/>
          </p:nvPr>
        </p:nvSpPr>
        <p:spPr>
          <a:xfrm>
            <a:off x="395536" y="116632"/>
            <a:ext cx="8229600" cy="1143000"/>
          </a:xfrm>
        </p:spPr>
        <p:txBody>
          <a:bodyPr>
            <a:normAutofit/>
          </a:bodyPr>
          <a:lstStyle/>
          <a:p>
            <a:r>
              <a:rPr lang="pl-PL" sz="2800" b="1" dirty="0" smtClean="0">
                <a:solidFill>
                  <a:srgbClr val="C00000"/>
                </a:solidFill>
              </a:rPr>
              <a:t>Rozdział VI:</a:t>
            </a:r>
            <a:r>
              <a:rPr lang="pl-PL" sz="2800" b="1" dirty="0" smtClean="0"/>
              <a:t> Sposób wyboru i oceny operacji oraz sposób ustanawiania kryteriów wyboru</a:t>
            </a:r>
            <a:endParaRPr lang="en-US" sz="2800" b="1" dirty="0" smtClean="0"/>
          </a:p>
        </p:txBody>
      </p:sp>
      <p:sp>
        <p:nvSpPr>
          <p:cNvPr id="6" name="Rectangle 3"/>
          <p:cNvSpPr txBox="1">
            <a:spLocks noChangeArrowheads="1"/>
          </p:cNvSpPr>
          <p:nvPr/>
        </p:nvSpPr>
        <p:spPr>
          <a:xfrm>
            <a:off x="251520" y="1052736"/>
            <a:ext cx="8640960" cy="5616624"/>
          </a:xfrm>
          <a:prstGeom prst="rect">
            <a:avLst/>
          </a:prstGeom>
        </p:spPr>
        <p:txBody>
          <a:bodyPr vert="horz" lIns="91440" tIns="45720" rIns="91440" bIns="45720" rtlCol="0">
            <a:normAutofit/>
          </a:bodyPr>
          <a:lstStyle/>
          <a:p>
            <a:pPr marL="268288" indent="-268288">
              <a:lnSpc>
                <a:spcPct val="170000"/>
              </a:lnSpc>
            </a:pPr>
            <a:endParaRPr lang="pl-PL" sz="3300" dirty="0" smtClean="0"/>
          </a:p>
          <a:p>
            <a:endParaRPr lang="pl-PL" sz="1500" dirty="0" smtClean="0"/>
          </a:p>
          <a:p>
            <a:endParaRPr lang="pl-PL" sz="1500" dirty="0" smtClean="0"/>
          </a:p>
          <a:p>
            <a:endParaRPr lang="pl-PL" sz="1500" dirty="0" smtClean="0"/>
          </a:p>
          <a:p>
            <a:pPr algn="r"/>
            <a:endParaRPr lang="pl-PL" sz="2200" dirty="0" smtClean="0"/>
          </a:p>
          <a:p>
            <a:pPr algn="r"/>
            <a:endParaRPr lang="pl-PL" sz="2200" dirty="0" smtClean="0"/>
          </a:p>
        </p:txBody>
      </p:sp>
      <p:sp>
        <p:nvSpPr>
          <p:cNvPr id="7" name="Prostokąt 6"/>
          <p:cNvSpPr/>
          <p:nvPr/>
        </p:nvSpPr>
        <p:spPr>
          <a:xfrm>
            <a:off x="179512" y="1268760"/>
            <a:ext cx="8784976" cy="5324535"/>
          </a:xfrm>
          <a:prstGeom prst="rect">
            <a:avLst/>
          </a:prstGeom>
        </p:spPr>
        <p:txBody>
          <a:bodyPr wrap="square">
            <a:spAutoFit/>
          </a:bodyPr>
          <a:lstStyle/>
          <a:p>
            <a:r>
              <a:rPr lang="pl-PL" sz="2000" dirty="0" smtClean="0"/>
              <a:t>W przypadku PROW 2014-2020 rozdział powinien wskazywać na: </a:t>
            </a:r>
          </a:p>
          <a:p>
            <a:endParaRPr lang="pl-PL" sz="2000" dirty="0" smtClean="0"/>
          </a:p>
          <a:p>
            <a:pPr marL="457200" indent="-457200" algn="just">
              <a:lnSpc>
                <a:spcPct val="150000"/>
              </a:lnSpc>
              <a:buFont typeface="+mj-lt"/>
              <a:buAutoNum type="arabicPeriod"/>
            </a:pPr>
            <a:r>
              <a:rPr lang="pl-PL" sz="2000" b="1" dirty="0" smtClean="0"/>
              <a:t>Wysokość wsparcia </a:t>
            </a:r>
            <a:r>
              <a:rPr lang="pl-PL" sz="2000" dirty="0" smtClean="0"/>
              <a:t>przyznawanego na rozpoczynanie działalności gospodarczej, które nie powinno być wyższe niż 100 000 zł.  </a:t>
            </a:r>
          </a:p>
          <a:p>
            <a:pPr marL="457200" indent="-457200" algn="just"/>
            <a:r>
              <a:rPr lang="pl-PL" sz="2000" dirty="0" smtClean="0"/>
              <a:t>	</a:t>
            </a:r>
          </a:p>
          <a:p>
            <a:pPr marL="457200" indent="-457200" algn="just"/>
            <a:r>
              <a:rPr lang="pl-PL" sz="2000" dirty="0" smtClean="0"/>
              <a:t>	Konieczne jest szczegółowe uzasadnienie przyjętej wysokości mając na względzie np. sytuację społeczno-gospodarczą obszaru, średnią wysokość wsparcia przyznawanego na podejmowanie działalności gospodarczej w okresie 2007-2013, rodzaj podejmowanej działalności. </a:t>
            </a:r>
          </a:p>
          <a:p>
            <a:pPr algn="just"/>
            <a:endParaRPr lang="pl-PL" sz="2000" dirty="0" smtClean="0"/>
          </a:p>
          <a:p>
            <a:pPr marL="457200" indent="-457200" algn="just">
              <a:lnSpc>
                <a:spcPct val="150000"/>
              </a:lnSpc>
              <a:buFont typeface="+mj-lt"/>
              <a:buAutoNum type="arabicPeriod" startAt="2"/>
            </a:pPr>
            <a:r>
              <a:rPr lang="pl-PL" sz="2000" dirty="0" smtClean="0"/>
              <a:t>Podstawowe zasady ustalania wysokości wsparcia na realizację operacji w ramach LSR tj. określenie </a:t>
            </a:r>
            <a:r>
              <a:rPr lang="pl-PL" sz="2000" b="1" dirty="0" smtClean="0"/>
              <a:t>intensywności</a:t>
            </a:r>
            <a:r>
              <a:rPr lang="pl-PL" sz="2000" dirty="0" smtClean="0"/>
              <a:t> </a:t>
            </a:r>
            <a:r>
              <a:rPr lang="pl-PL" sz="2000" b="1" dirty="0" smtClean="0"/>
              <a:t>pomocy</a:t>
            </a:r>
            <a:r>
              <a:rPr lang="pl-PL" sz="2000" dirty="0" smtClean="0"/>
              <a:t> w zależności od kategorii beneficjenta lub rodzaju operacji biorąc pod uwagę przepisy rozporządzenia.</a:t>
            </a:r>
          </a:p>
        </p:txBody>
      </p:sp>
    </p:spTree>
  </p:cSld>
  <p:clrMapOvr>
    <a:masterClrMapping/>
  </p:clrMapOvr>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Rectangle 4"/>
          <p:cNvSpPr>
            <a:spLocks noGrp="1" noChangeArrowheads="1"/>
          </p:cNvSpPr>
          <p:nvPr>
            <p:ph type="title"/>
          </p:nvPr>
        </p:nvSpPr>
        <p:spPr>
          <a:xfrm>
            <a:off x="395536" y="116632"/>
            <a:ext cx="8229600" cy="1143000"/>
          </a:xfrm>
        </p:spPr>
        <p:txBody>
          <a:bodyPr>
            <a:normAutofit/>
          </a:bodyPr>
          <a:lstStyle/>
          <a:p>
            <a:r>
              <a:rPr lang="pl-PL" sz="2800" b="1" dirty="0" smtClean="0">
                <a:solidFill>
                  <a:srgbClr val="C00000"/>
                </a:solidFill>
              </a:rPr>
              <a:t>Rozdział VI:</a:t>
            </a:r>
            <a:r>
              <a:rPr lang="pl-PL" sz="2800" b="1" dirty="0" smtClean="0"/>
              <a:t> kryteria i sposób wyboru operacji</a:t>
            </a:r>
            <a:br>
              <a:rPr lang="pl-PL" sz="2800" b="1" dirty="0" smtClean="0"/>
            </a:br>
            <a:r>
              <a:rPr lang="pl-PL" sz="2800" b="1" dirty="0" smtClean="0"/>
              <a:t>- co w procedurach? -</a:t>
            </a:r>
            <a:endParaRPr lang="en-US" sz="2800" b="1" dirty="0" smtClean="0"/>
          </a:p>
        </p:txBody>
      </p:sp>
      <p:sp>
        <p:nvSpPr>
          <p:cNvPr id="6" name="Rectangle 3"/>
          <p:cNvSpPr txBox="1">
            <a:spLocks noChangeArrowheads="1"/>
          </p:cNvSpPr>
          <p:nvPr/>
        </p:nvSpPr>
        <p:spPr>
          <a:xfrm>
            <a:off x="251520" y="1052736"/>
            <a:ext cx="8640960" cy="5616624"/>
          </a:xfrm>
          <a:prstGeom prst="rect">
            <a:avLst/>
          </a:prstGeom>
        </p:spPr>
        <p:txBody>
          <a:bodyPr vert="horz" lIns="91440" tIns="45720" rIns="91440" bIns="45720" rtlCol="0">
            <a:normAutofit/>
          </a:bodyPr>
          <a:lstStyle/>
          <a:p>
            <a:pPr marL="268288" indent="-268288">
              <a:lnSpc>
                <a:spcPct val="170000"/>
              </a:lnSpc>
            </a:pPr>
            <a:endParaRPr lang="pl-PL" sz="3300" dirty="0" smtClean="0"/>
          </a:p>
          <a:p>
            <a:endParaRPr lang="pl-PL" sz="1500" dirty="0" smtClean="0"/>
          </a:p>
          <a:p>
            <a:endParaRPr lang="pl-PL" sz="1500" dirty="0" smtClean="0"/>
          </a:p>
          <a:p>
            <a:endParaRPr lang="pl-PL" sz="1500" dirty="0" smtClean="0"/>
          </a:p>
          <a:p>
            <a:pPr algn="r"/>
            <a:endParaRPr lang="pl-PL" sz="2200" dirty="0" smtClean="0"/>
          </a:p>
          <a:p>
            <a:pPr algn="r"/>
            <a:endParaRPr lang="pl-PL" sz="2200" dirty="0" smtClean="0"/>
          </a:p>
        </p:txBody>
      </p:sp>
      <p:sp>
        <p:nvSpPr>
          <p:cNvPr id="7" name="Prostokąt 6"/>
          <p:cNvSpPr/>
          <p:nvPr/>
        </p:nvSpPr>
        <p:spPr>
          <a:xfrm>
            <a:off x="107504" y="1279788"/>
            <a:ext cx="8784976" cy="5442516"/>
          </a:xfrm>
          <a:prstGeom prst="rect">
            <a:avLst/>
          </a:prstGeom>
        </p:spPr>
        <p:txBody>
          <a:bodyPr wrap="square">
            <a:spAutoFit/>
          </a:bodyPr>
          <a:lstStyle/>
          <a:p>
            <a:pPr marL="177800" indent="-177800" algn="just">
              <a:lnSpc>
                <a:spcPct val="150000"/>
              </a:lnSpc>
              <a:buFont typeface="Arial" pitchFamily="34" charset="0"/>
              <a:buChar char="•"/>
            </a:pPr>
            <a:r>
              <a:rPr lang="pl-PL" dirty="0" smtClean="0"/>
              <a:t>sposób zapewnienia parytetu w poszczególnych głosowaniach rady, (co najmniej 50% głosów spoza sektora publicznego); </a:t>
            </a:r>
          </a:p>
          <a:p>
            <a:pPr marL="177800" indent="-177800" algn="just">
              <a:lnSpc>
                <a:spcPct val="150000"/>
              </a:lnSpc>
              <a:buFont typeface="Arial" pitchFamily="34" charset="0"/>
              <a:buChar char="•"/>
            </a:pPr>
            <a:r>
              <a:rPr lang="pl-PL" dirty="0" smtClean="0"/>
              <a:t>sposób postępowania w przypadku wystąpienia konfliktu interesów;</a:t>
            </a:r>
          </a:p>
          <a:p>
            <a:pPr marL="177800" indent="-177800" algn="just">
              <a:lnSpc>
                <a:spcPct val="150000"/>
              </a:lnSpc>
              <a:buFont typeface="Arial" pitchFamily="34" charset="0"/>
              <a:buChar char="•"/>
            </a:pPr>
            <a:r>
              <a:rPr lang="pl-PL" dirty="0" smtClean="0"/>
              <a:t>podział zadań i odpowiedzialności poszczególnych organów LGD w procesie oceny (nadzór Zarządu nad Radą);</a:t>
            </a:r>
          </a:p>
          <a:p>
            <a:pPr marL="177800" indent="-177800" algn="just">
              <a:lnSpc>
                <a:spcPct val="150000"/>
              </a:lnSpc>
              <a:buFont typeface="Arial" pitchFamily="34" charset="0"/>
              <a:buChar char="•"/>
            </a:pPr>
            <a:r>
              <a:rPr lang="pl-PL" dirty="0" smtClean="0"/>
              <a:t>sposób ustalania, zmiany i ogłaszania kryteriów oceny operacji;</a:t>
            </a:r>
          </a:p>
          <a:p>
            <a:pPr marL="177800" indent="-177800" algn="just">
              <a:lnSpc>
                <a:spcPct val="150000"/>
              </a:lnSpc>
              <a:buFont typeface="Arial" pitchFamily="34" charset="0"/>
              <a:buChar char="•"/>
            </a:pPr>
            <a:r>
              <a:rPr lang="pl-PL" dirty="0" smtClean="0"/>
              <a:t>sposób organizacji naborów (np. czas trwania, termin rozpoczęcia naboru); </a:t>
            </a:r>
          </a:p>
          <a:p>
            <a:pPr marL="177800" indent="-177800" algn="just">
              <a:lnSpc>
                <a:spcPct val="150000"/>
              </a:lnSpc>
              <a:buFont typeface="Arial" pitchFamily="34" charset="0"/>
              <a:buChar char="•"/>
            </a:pPr>
            <a:r>
              <a:rPr lang="pl-PL" dirty="0" smtClean="0"/>
              <a:t>sposób oceny zgodności operacji z LSR i wyboru operacji do dofinansowania (sposób postępowania przy jednakowej liczbie punktów);</a:t>
            </a:r>
          </a:p>
          <a:p>
            <a:pPr marL="177800" indent="-177800" algn="just">
              <a:lnSpc>
                <a:spcPct val="150000"/>
              </a:lnSpc>
              <a:buFont typeface="Arial" pitchFamily="34" charset="0"/>
              <a:buChar char="•"/>
            </a:pPr>
            <a:r>
              <a:rPr lang="pl-PL" dirty="0" smtClean="0"/>
              <a:t>kworum i system głosowania (minimalne kworum to 50% składu rady).</a:t>
            </a:r>
          </a:p>
          <a:p>
            <a:pPr marL="177800" indent="-177800" algn="just">
              <a:lnSpc>
                <a:spcPct val="150000"/>
              </a:lnSpc>
              <a:buFont typeface="Arial" pitchFamily="34" charset="0"/>
              <a:buChar char="•"/>
            </a:pPr>
            <a:r>
              <a:rPr lang="pl-PL" dirty="0" smtClean="0"/>
              <a:t>tryb odwołania się wnioskodawców od rozstrzygnięć rady,</a:t>
            </a:r>
          </a:p>
          <a:p>
            <a:pPr marL="177800" indent="-177800" algn="just">
              <a:lnSpc>
                <a:spcPct val="150000"/>
              </a:lnSpc>
              <a:buFont typeface="Arial" pitchFamily="34" charset="0"/>
              <a:buChar char="•"/>
            </a:pPr>
            <a:r>
              <a:rPr lang="pl-PL" dirty="0" smtClean="0"/>
              <a:t>zasady określania kwoty wsparcia dla danej operacji,</a:t>
            </a:r>
          </a:p>
          <a:p>
            <a:pPr marL="177800" indent="-177800" algn="just">
              <a:lnSpc>
                <a:spcPct val="150000"/>
              </a:lnSpc>
              <a:buFont typeface="Arial" pitchFamily="34" charset="0"/>
              <a:buChar char="•"/>
            </a:pPr>
            <a:r>
              <a:rPr lang="pl-PL" dirty="0" smtClean="0"/>
              <a:t>zapobieganie podwójnemu finansowaniu. </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30146" name="Picture 2" descr="C:\Users\Pera\Pictures\dzidzia.png"/>
          <p:cNvPicPr>
            <a:picLocks noChangeAspect="1" noChangeArrowheads="1"/>
          </p:cNvPicPr>
          <p:nvPr/>
        </p:nvPicPr>
        <p:blipFill>
          <a:blip r:embed="rId3" cstate="print"/>
          <a:srcRect/>
          <a:stretch>
            <a:fillRect/>
          </a:stretch>
        </p:blipFill>
        <p:spPr bwMode="auto">
          <a:xfrm>
            <a:off x="7531350" y="5301208"/>
            <a:ext cx="1361130" cy="1556792"/>
          </a:xfrm>
          <a:prstGeom prst="rect">
            <a:avLst/>
          </a:prstGeom>
          <a:noFill/>
        </p:spPr>
      </p:pic>
      <p:sp>
        <p:nvSpPr>
          <p:cNvPr id="10242" name="Rectangle 4"/>
          <p:cNvSpPr>
            <a:spLocks noGrp="1" noChangeArrowheads="1"/>
          </p:cNvSpPr>
          <p:nvPr>
            <p:ph type="title"/>
          </p:nvPr>
        </p:nvSpPr>
        <p:spPr>
          <a:xfrm>
            <a:off x="395536" y="116632"/>
            <a:ext cx="8229600" cy="1143000"/>
          </a:xfrm>
        </p:spPr>
        <p:txBody>
          <a:bodyPr>
            <a:normAutofit/>
          </a:bodyPr>
          <a:lstStyle/>
          <a:p>
            <a:r>
              <a:rPr lang="pl-PL" sz="2800" b="1" dirty="0" smtClean="0">
                <a:solidFill>
                  <a:srgbClr val="C00000"/>
                </a:solidFill>
              </a:rPr>
              <a:t>Rozdział I:</a:t>
            </a:r>
            <a:r>
              <a:rPr lang="pl-PL" sz="2800" b="1" dirty="0" smtClean="0"/>
              <a:t> Charakterystyka LGD</a:t>
            </a:r>
            <a:endParaRPr lang="en-US" sz="2800" b="1" dirty="0" smtClean="0"/>
          </a:p>
        </p:txBody>
      </p:sp>
      <p:sp>
        <p:nvSpPr>
          <p:cNvPr id="6" name="Rectangle 3"/>
          <p:cNvSpPr txBox="1">
            <a:spLocks noChangeArrowheads="1"/>
          </p:cNvSpPr>
          <p:nvPr/>
        </p:nvSpPr>
        <p:spPr>
          <a:xfrm>
            <a:off x="251520" y="1052736"/>
            <a:ext cx="8640960" cy="5616624"/>
          </a:xfrm>
          <a:prstGeom prst="rect">
            <a:avLst/>
          </a:prstGeom>
        </p:spPr>
        <p:txBody>
          <a:bodyPr vert="horz" lIns="91440" tIns="45720" rIns="91440" bIns="45720" rtlCol="0">
            <a:normAutofit/>
          </a:bodyPr>
          <a:lstStyle/>
          <a:p>
            <a:pPr marL="268288" indent="-268288">
              <a:lnSpc>
                <a:spcPct val="170000"/>
              </a:lnSpc>
            </a:pPr>
            <a:endParaRPr lang="pl-PL" sz="3300" dirty="0" smtClean="0"/>
          </a:p>
          <a:p>
            <a:endParaRPr lang="pl-PL" sz="1500" dirty="0" smtClean="0"/>
          </a:p>
          <a:p>
            <a:endParaRPr lang="pl-PL" sz="1500" dirty="0" smtClean="0"/>
          </a:p>
          <a:p>
            <a:endParaRPr lang="pl-PL" sz="1500" dirty="0" smtClean="0"/>
          </a:p>
          <a:p>
            <a:pPr algn="r"/>
            <a:endParaRPr lang="pl-PL" sz="2200" dirty="0" smtClean="0"/>
          </a:p>
          <a:p>
            <a:pPr algn="r"/>
            <a:endParaRPr lang="pl-PL" sz="2200" dirty="0" smtClean="0"/>
          </a:p>
        </p:txBody>
      </p:sp>
      <p:sp>
        <p:nvSpPr>
          <p:cNvPr id="7" name="Prostokąt 6"/>
          <p:cNvSpPr/>
          <p:nvPr/>
        </p:nvSpPr>
        <p:spPr>
          <a:xfrm>
            <a:off x="179512" y="1052736"/>
            <a:ext cx="8784976" cy="6401753"/>
          </a:xfrm>
          <a:prstGeom prst="rect">
            <a:avLst/>
          </a:prstGeom>
        </p:spPr>
        <p:txBody>
          <a:bodyPr wrap="square">
            <a:spAutoFit/>
          </a:bodyPr>
          <a:lstStyle/>
          <a:p>
            <a:pPr marL="355600" indent="-355600" algn="just">
              <a:buFont typeface="+mj-lt"/>
              <a:buAutoNum type="arabicPeriod"/>
            </a:pPr>
            <a:r>
              <a:rPr lang="pl-PL" sz="2000" dirty="0" smtClean="0"/>
              <a:t>Nazwa LGD,</a:t>
            </a:r>
          </a:p>
          <a:p>
            <a:pPr marL="355600" indent="-355600" algn="just">
              <a:buFont typeface="+mj-lt"/>
              <a:buAutoNum type="arabicPeriod"/>
            </a:pPr>
            <a:endParaRPr lang="pl-PL" sz="2000" dirty="0" smtClean="0"/>
          </a:p>
          <a:p>
            <a:pPr marL="355600" indent="-355600" algn="just">
              <a:buFont typeface="+mj-lt"/>
              <a:buAutoNum type="arabicPeriod"/>
            </a:pPr>
            <a:r>
              <a:rPr lang="pl-PL" sz="2000" dirty="0" smtClean="0"/>
              <a:t>Zwięzły opis obszaru w szczególności zawierający liczbę i nazwy gmin, ich powierzchnię i liczbę mieszkańców, a w przypadku LSR </a:t>
            </a:r>
            <a:r>
              <a:rPr lang="pl-PL" sz="2000" dirty="0" err="1" smtClean="0"/>
              <a:t>wielofunduszowych</a:t>
            </a:r>
            <a:r>
              <a:rPr lang="pl-PL" sz="2000" dirty="0" smtClean="0"/>
              <a:t> również wskazanie zakresu oddziaływania poszczególnych EFSI, </a:t>
            </a:r>
          </a:p>
          <a:p>
            <a:pPr marL="355600" indent="-355600" algn="just">
              <a:buFont typeface="+mj-lt"/>
              <a:buAutoNum type="arabicPeriod"/>
            </a:pPr>
            <a:endParaRPr lang="pl-PL" sz="2000" dirty="0" smtClean="0"/>
          </a:p>
          <a:p>
            <a:pPr marL="355600" indent="-355600" algn="just">
              <a:buFont typeface="+mj-lt"/>
              <a:buAutoNum type="arabicPeriod"/>
            </a:pPr>
            <a:r>
              <a:rPr lang="pl-PL" sz="2000" dirty="0" smtClean="0"/>
              <a:t>Mapa obszaru objętego LSR z zaznaczeniem granic poszczególnych gmin wykazująca spójność przestrzenną obszaru objętego LSR,</a:t>
            </a:r>
          </a:p>
          <a:p>
            <a:pPr marL="355600" indent="-355600" algn="just">
              <a:buFont typeface="+mj-lt"/>
              <a:buAutoNum type="arabicPeriod"/>
            </a:pPr>
            <a:endParaRPr lang="pl-PL" sz="2000" dirty="0" smtClean="0"/>
          </a:p>
          <a:p>
            <a:pPr marL="355600" indent="-355600" algn="just">
              <a:buFont typeface="+mj-lt"/>
              <a:buAutoNum type="arabicPeriod"/>
            </a:pPr>
            <a:r>
              <a:rPr lang="pl-PL" sz="2000" dirty="0" smtClean="0"/>
              <a:t>Opis procesu tworzenia partnerstwa uwzględniający dotychczasowe doświadczenia grupy/jej członków we wdrażaniu podejścia Leader/osi 4 PO RYBY bądź w przypadku nowej LGD podejmowane przez nią/podmioty ją tworzące działania oddziałujące na dany obszar </a:t>
            </a:r>
          </a:p>
          <a:p>
            <a:pPr marL="355600" indent="-355600" algn="just"/>
            <a:endParaRPr lang="pl-PL" sz="2000" dirty="0" smtClean="0"/>
          </a:p>
          <a:p>
            <a:pPr marL="355600" indent="-355600" algn="just"/>
            <a:endParaRPr lang="pl-PL" sz="2000" dirty="0" smtClean="0"/>
          </a:p>
          <a:p>
            <a:pPr marL="173038" indent="-173038" algn="just">
              <a:lnSpc>
                <a:spcPct val="150000"/>
              </a:lnSpc>
            </a:pPr>
            <a:endParaRPr lang="pl-PL" sz="2000" dirty="0" smtClean="0"/>
          </a:p>
          <a:p>
            <a:pPr marL="173038" indent="-173038" algn="just">
              <a:lnSpc>
                <a:spcPct val="150000"/>
              </a:lnSpc>
            </a:pPr>
            <a:endParaRPr lang="pl-PL" sz="2000" dirty="0" smtClean="0"/>
          </a:p>
          <a:p>
            <a:pPr marL="173038" indent="-173038" algn="just">
              <a:lnSpc>
                <a:spcPct val="150000"/>
              </a:lnSpc>
            </a:pPr>
            <a:endParaRPr lang="pl-PL" sz="2000" i="1" dirty="0" smtClean="0"/>
          </a:p>
        </p:txBody>
      </p:sp>
    </p:spTree>
  </p:cSld>
  <p:clrMapOvr>
    <a:masterClrMapping/>
  </p:clrMapOvr>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Rectangle 4"/>
          <p:cNvSpPr>
            <a:spLocks noGrp="1" noChangeArrowheads="1"/>
          </p:cNvSpPr>
          <p:nvPr>
            <p:ph type="title"/>
          </p:nvPr>
        </p:nvSpPr>
        <p:spPr>
          <a:xfrm>
            <a:off x="395536" y="116632"/>
            <a:ext cx="8229600" cy="1143000"/>
          </a:xfrm>
        </p:spPr>
        <p:txBody>
          <a:bodyPr>
            <a:normAutofit/>
          </a:bodyPr>
          <a:lstStyle/>
          <a:p>
            <a:r>
              <a:rPr lang="pl-PL" sz="2800" b="1" dirty="0" smtClean="0">
                <a:solidFill>
                  <a:srgbClr val="C00000"/>
                </a:solidFill>
              </a:rPr>
              <a:t>Rozdział VI:</a:t>
            </a:r>
            <a:r>
              <a:rPr lang="pl-PL" sz="2800" b="1" dirty="0" smtClean="0"/>
              <a:t> kryteria i sposób wyboru operacji</a:t>
            </a:r>
            <a:br>
              <a:rPr lang="pl-PL" sz="2800" b="1" dirty="0" smtClean="0"/>
            </a:br>
            <a:r>
              <a:rPr lang="pl-PL" sz="2800" b="1" dirty="0" smtClean="0"/>
              <a:t>- procedury PG -</a:t>
            </a:r>
            <a:endParaRPr lang="en-US" sz="2800" b="1" dirty="0" smtClean="0"/>
          </a:p>
        </p:txBody>
      </p:sp>
      <p:sp>
        <p:nvSpPr>
          <p:cNvPr id="6" name="Rectangle 3"/>
          <p:cNvSpPr txBox="1">
            <a:spLocks noChangeArrowheads="1"/>
          </p:cNvSpPr>
          <p:nvPr/>
        </p:nvSpPr>
        <p:spPr>
          <a:xfrm>
            <a:off x="251520" y="1052736"/>
            <a:ext cx="8640960" cy="5616624"/>
          </a:xfrm>
          <a:prstGeom prst="rect">
            <a:avLst/>
          </a:prstGeom>
        </p:spPr>
        <p:txBody>
          <a:bodyPr vert="horz" lIns="91440" tIns="45720" rIns="91440" bIns="45720" rtlCol="0">
            <a:normAutofit/>
          </a:bodyPr>
          <a:lstStyle/>
          <a:p>
            <a:pPr marL="268288" indent="-268288">
              <a:lnSpc>
                <a:spcPct val="170000"/>
              </a:lnSpc>
            </a:pPr>
            <a:endParaRPr lang="pl-PL" sz="3300" dirty="0" smtClean="0"/>
          </a:p>
          <a:p>
            <a:endParaRPr lang="pl-PL" sz="1500" dirty="0" smtClean="0"/>
          </a:p>
          <a:p>
            <a:endParaRPr lang="pl-PL" sz="1500" dirty="0" smtClean="0"/>
          </a:p>
          <a:p>
            <a:endParaRPr lang="pl-PL" sz="1500" dirty="0" smtClean="0"/>
          </a:p>
          <a:p>
            <a:pPr algn="r"/>
            <a:endParaRPr lang="pl-PL" sz="2200" dirty="0" smtClean="0"/>
          </a:p>
          <a:p>
            <a:pPr algn="r"/>
            <a:endParaRPr lang="pl-PL" sz="2200" dirty="0" smtClean="0"/>
          </a:p>
        </p:txBody>
      </p:sp>
      <p:sp>
        <p:nvSpPr>
          <p:cNvPr id="7" name="Prostokąt 6"/>
          <p:cNvSpPr/>
          <p:nvPr/>
        </p:nvSpPr>
        <p:spPr>
          <a:xfrm>
            <a:off x="107504" y="1279788"/>
            <a:ext cx="8784976" cy="4247317"/>
          </a:xfrm>
          <a:prstGeom prst="rect">
            <a:avLst/>
          </a:prstGeom>
        </p:spPr>
        <p:txBody>
          <a:bodyPr wrap="square">
            <a:spAutoFit/>
          </a:bodyPr>
          <a:lstStyle/>
          <a:p>
            <a:pPr marL="457200" indent="-457200">
              <a:lnSpc>
                <a:spcPct val="150000"/>
              </a:lnSpc>
              <a:buFont typeface="+mj-lt"/>
              <a:buAutoNum type="arabicPeriod"/>
            </a:pPr>
            <a:r>
              <a:rPr lang="pl-PL" sz="2000" dirty="0" smtClean="0"/>
              <a:t>Zasady </a:t>
            </a:r>
            <a:r>
              <a:rPr lang="pl-PL" sz="2000" dirty="0"/>
              <a:t>weryfikacji wykonania grantów przez </a:t>
            </a:r>
            <a:r>
              <a:rPr lang="pl-PL" sz="2000" dirty="0" err="1"/>
              <a:t>grantobiorców</a:t>
            </a:r>
            <a:r>
              <a:rPr lang="pl-PL" sz="2000" dirty="0"/>
              <a:t>. </a:t>
            </a:r>
          </a:p>
          <a:p>
            <a:pPr marL="457200" indent="-457200">
              <a:lnSpc>
                <a:spcPct val="150000"/>
              </a:lnSpc>
              <a:buFont typeface="+mj-lt"/>
              <a:buAutoNum type="arabicPeriod"/>
            </a:pPr>
            <a:r>
              <a:rPr lang="pl-PL" sz="2000" dirty="0" smtClean="0"/>
              <a:t>Zasady </a:t>
            </a:r>
            <a:r>
              <a:rPr lang="pl-PL" sz="2000" dirty="0"/>
              <a:t>rozliczania realizacji grantów. </a:t>
            </a:r>
          </a:p>
          <a:p>
            <a:pPr marL="457200" indent="-457200">
              <a:lnSpc>
                <a:spcPct val="150000"/>
              </a:lnSpc>
              <a:buFont typeface="+mj-lt"/>
              <a:buAutoNum type="arabicPeriod"/>
            </a:pPr>
            <a:r>
              <a:rPr lang="pl-PL" sz="2000" dirty="0" smtClean="0"/>
              <a:t>Zasady </a:t>
            </a:r>
            <a:r>
              <a:rPr lang="pl-PL" sz="2000" dirty="0"/>
              <a:t>sprawozdawczości z realizacji grantów. </a:t>
            </a:r>
          </a:p>
          <a:p>
            <a:pPr marL="457200" indent="-457200">
              <a:lnSpc>
                <a:spcPct val="150000"/>
              </a:lnSpc>
              <a:buFont typeface="+mj-lt"/>
              <a:buAutoNum type="arabicPeriod"/>
            </a:pPr>
            <a:r>
              <a:rPr lang="pl-PL" sz="2000" dirty="0" smtClean="0"/>
              <a:t>Zasady </a:t>
            </a:r>
            <a:r>
              <a:rPr lang="pl-PL" sz="2000" dirty="0"/>
              <a:t>monitoringu i kontroli PG. </a:t>
            </a:r>
          </a:p>
          <a:p>
            <a:pPr marL="457200" indent="-457200">
              <a:lnSpc>
                <a:spcPct val="150000"/>
              </a:lnSpc>
              <a:buFont typeface="+mj-lt"/>
              <a:buAutoNum type="arabicPeriod"/>
            </a:pPr>
            <a:r>
              <a:rPr lang="pl-PL" sz="2000" dirty="0" smtClean="0"/>
              <a:t>Zasady </a:t>
            </a:r>
            <a:r>
              <a:rPr lang="pl-PL" sz="2000" dirty="0"/>
              <a:t>ustalania kwoty wsparcia dla </a:t>
            </a:r>
            <a:r>
              <a:rPr lang="pl-PL" sz="2000" dirty="0" err="1"/>
              <a:t>grantobiorców</a:t>
            </a:r>
            <a:r>
              <a:rPr lang="pl-PL" sz="2000" dirty="0"/>
              <a:t>. </a:t>
            </a:r>
          </a:p>
          <a:p>
            <a:pPr marL="457200" indent="-457200">
              <a:lnSpc>
                <a:spcPct val="150000"/>
              </a:lnSpc>
              <a:buFont typeface="+mj-lt"/>
              <a:buAutoNum type="arabicPeriod"/>
            </a:pPr>
            <a:r>
              <a:rPr lang="pl-PL" sz="2000" dirty="0" smtClean="0"/>
              <a:t>Opis </a:t>
            </a:r>
            <a:r>
              <a:rPr lang="pl-PL" sz="2000" dirty="0"/>
              <a:t>sposobów zabezpieczenia się LGD przed niewywiązywaniem się </a:t>
            </a:r>
            <a:r>
              <a:rPr lang="pl-PL" sz="2000" dirty="0" err="1"/>
              <a:t>grantobiorców</a:t>
            </a:r>
            <a:r>
              <a:rPr lang="pl-PL" sz="2000" dirty="0"/>
              <a:t> z warunków umowy na ich realizację. </a:t>
            </a:r>
          </a:p>
          <a:p>
            <a:pPr marL="457200" indent="-457200">
              <a:lnSpc>
                <a:spcPct val="150000"/>
              </a:lnSpc>
              <a:buFont typeface="+mj-lt"/>
              <a:buAutoNum type="arabicPeriod"/>
            </a:pPr>
            <a:r>
              <a:rPr lang="pl-PL" sz="2000" dirty="0" smtClean="0"/>
              <a:t>Zasady ewentualnego </a:t>
            </a:r>
            <a:r>
              <a:rPr lang="pl-PL" sz="2000" dirty="0"/>
              <a:t>wnoszenia wkładów rzeczowych przez </a:t>
            </a:r>
            <a:r>
              <a:rPr lang="pl-PL" sz="2000" dirty="0" err="1" smtClean="0"/>
              <a:t>grantobiorców</a:t>
            </a:r>
            <a:r>
              <a:rPr lang="pl-PL" sz="2000" dirty="0"/>
              <a:t>.</a:t>
            </a:r>
          </a:p>
        </p:txBody>
      </p:sp>
    </p:spTree>
    <p:extLst>
      <p:ext uri="{BB962C8B-B14F-4D97-AF65-F5344CB8AC3E}">
        <p14:creationId xmlns:p14="http://schemas.microsoft.com/office/powerpoint/2010/main" val="719383511"/>
      </p:ext>
    </p:extLst>
  </p:cSld>
  <p:clrMapOvr>
    <a:masterClrMapping/>
  </p:clrMapOvr>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91" name="Symbol zastępczy zawartości 2"/>
          <p:cNvSpPr>
            <a:spLocks noGrp="1"/>
          </p:cNvSpPr>
          <p:nvPr>
            <p:ph idx="1"/>
          </p:nvPr>
        </p:nvSpPr>
        <p:spPr>
          <a:xfrm>
            <a:off x="323528" y="1340768"/>
            <a:ext cx="8568952" cy="5013325"/>
          </a:xfrm>
        </p:spPr>
        <p:txBody>
          <a:bodyPr>
            <a:noAutofit/>
          </a:bodyPr>
          <a:lstStyle/>
          <a:p>
            <a:pPr algn="just">
              <a:lnSpc>
                <a:spcPct val="150000"/>
              </a:lnSpc>
            </a:pPr>
            <a:r>
              <a:rPr lang="pl-PL" sz="2400" b="1" dirty="0" smtClean="0"/>
              <a:t>Brak logiki między brzmieniem kryterium a punktacją</a:t>
            </a:r>
            <a:r>
              <a:rPr lang="pl-PL" sz="2400" dirty="0" smtClean="0"/>
              <a:t>, np.: Kryterium: </a:t>
            </a:r>
            <a:r>
              <a:rPr lang="pl-PL" sz="2400" i="1" dirty="0" smtClean="0"/>
              <a:t>„W jakim stopniu planowana operacja przyczyni się do poprawy dostępu do wód albo miejsc prowadzenia działalności rybackiej poprzez oznakowanie dojazdu?”</a:t>
            </a:r>
            <a:r>
              <a:rPr lang="pl-PL" sz="2400" dirty="0" smtClean="0"/>
              <a:t>; ocena: tak – 3 </a:t>
            </a:r>
            <a:r>
              <a:rPr lang="pl-PL" sz="2400" dirty="0" err="1" smtClean="0"/>
              <a:t>pkt</a:t>
            </a:r>
            <a:r>
              <a:rPr lang="pl-PL" sz="2400" dirty="0" smtClean="0"/>
              <a:t>, nie – 0 </a:t>
            </a:r>
            <a:r>
              <a:rPr lang="pl-PL" sz="2400" dirty="0" err="1" smtClean="0"/>
              <a:t>pkt</a:t>
            </a:r>
            <a:r>
              <a:rPr lang="pl-PL" sz="2400" dirty="0" smtClean="0"/>
              <a:t> (punktacja nie pozwala na ocenę stopnia wpływu operacji na daną kwestię).</a:t>
            </a:r>
            <a:endParaRPr lang="pl-PL" sz="2400" dirty="0"/>
          </a:p>
        </p:txBody>
      </p:sp>
      <p:sp>
        <p:nvSpPr>
          <p:cNvPr id="5" name="Tytuł 1"/>
          <p:cNvSpPr>
            <a:spLocks noGrp="1"/>
          </p:cNvSpPr>
          <p:nvPr>
            <p:ph type="title"/>
          </p:nvPr>
        </p:nvSpPr>
        <p:spPr>
          <a:xfrm>
            <a:off x="539552" y="333375"/>
            <a:ext cx="8208268" cy="1143000"/>
          </a:xfrm>
          <a:noFill/>
          <a:ln>
            <a:miter lim="800000"/>
            <a:headEnd/>
            <a:tailEnd/>
          </a:ln>
        </p:spPr>
        <p:txBody>
          <a:bodyPr/>
          <a:lstStyle/>
          <a:p>
            <a:pPr marL="342900" indent="-342900" defTabSz="457200" fontAlgn="base">
              <a:lnSpc>
                <a:spcPct val="90000"/>
              </a:lnSpc>
              <a:spcBef>
                <a:spcPct val="20000"/>
              </a:spcBef>
              <a:spcAft>
                <a:spcPct val="0"/>
              </a:spcAft>
              <a:defRPr/>
            </a:pPr>
            <a:r>
              <a:rPr lang="pl-PL" sz="2800" b="1" dirty="0" smtClean="0"/>
              <a:t>Błędy LGR: stosowanie kryteriów</a:t>
            </a:r>
          </a:p>
        </p:txBody>
      </p:sp>
    </p:spTree>
  </p:cSld>
  <p:clrMapOvr>
    <a:masterClrMapping/>
  </p:clrMapOvr>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91" name="Symbol zastępczy zawartości 2"/>
          <p:cNvSpPr>
            <a:spLocks noGrp="1"/>
          </p:cNvSpPr>
          <p:nvPr>
            <p:ph idx="1"/>
          </p:nvPr>
        </p:nvSpPr>
        <p:spPr>
          <a:xfrm>
            <a:off x="323528" y="1340768"/>
            <a:ext cx="8568952" cy="5013325"/>
          </a:xfrm>
        </p:spPr>
        <p:txBody>
          <a:bodyPr>
            <a:noAutofit/>
          </a:bodyPr>
          <a:lstStyle/>
          <a:p>
            <a:pPr algn="just"/>
            <a:r>
              <a:rPr lang="pl-PL" sz="2400" dirty="0" smtClean="0"/>
              <a:t>Zakresy liczbowe zazębiają się: </a:t>
            </a:r>
          </a:p>
          <a:p>
            <a:pPr algn="just">
              <a:buNone/>
            </a:pPr>
            <a:r>
              <a:rPr lang="pl-PL" sz="2400" dirty="0" smtClean="0"/>
              <a:t>	Wnioskowana kwota pomocy - Do 75 000 zł - 2 </a:t>
            </a:r>
            <a:r>
              <a:rPr lang="pl-PL" sz="2400" dirty="0" err="1" smtClean="0"/>
              <a:t>pkt</a:t>
            </a:r>
            <a:r>
              <a:rPr lang="pl-PL" sz="2400" dirty="0" smtClean="0"/>
              <a:t>, </a:t>
            </a:r>
          </a:p>
          <a:p>
            <a:pPr algn="just">
              <a:buNone/>
            </a:pPr>
            <a:r>
              <a:rPr lang="pl-PL" sz="2400" dirty="0" smtClean="0"/>
              <a:t>	Od 75 000 do 150 000 – 1 </a:t>
            </a:r>
            <a:r>
              <a:rPr lang="pl-PL" sz="2400" dirty="0" err="1" smtClean="0"/>
              <a:t>pkt</a:t>
            </a:r>
            <a:r>
              <a:rPr lang="pl-PL" sz="2400" dirty="0" smtClean="0"/>
              <a:t>, </a:t>
            </a:r>
          </a:p>
          <a:p>
            <a:pPr algn="just">
              <a:buNone/>
            </a:pPr>
            <a:r>
              <a:rPr lang="pl-PL" sz="2400" dirty="0" smtClean="0"/>
              <a:t>	Powyżej 150 000 zł - 0 </a:t>
            </a:r>
            <a:r>
              <a:rPr lang="pl-PL" sz="2400" dirty="0" err="1" smtClean="0"/>
              <a:t>pkt</a:t>
            </a:r>
            <a:r>
              <a:rPr lang="pl-PL" sz="2400" dirty="0" smtClean="0"/>
              <a:t> </a:t>
            </a:r>
          </a:p>
          <a:p>
            <a:pPr algn="just">
              <a:buNone/>
            </a:pPr>
            <a:r>
              <a:rPr lang="pl-PL" sz="2400" dirty="0" smtClean="0"/>
              <a:t>	</a:t>
            </a:r>
            <a:r>
              <a:rPr lang="pl-PL" sz="2400" dirty="0" smtClean="0">
                <a:solidFill>
                  <a:srgbClr val="FF0000"/>
                </a:solidFill>
              </a:rPr>
              <a:t>Ile </a:t>
            </a:r>
            <a:r>
              <a:rPr lang="pl-PL" sz="2400" dirty="0" err="1" smtClean="0">
                <a:solidFill>
                  <a:srgbClr val="FF0000"/>
                </a:solidFill>
              </a:rPr>
              <a:t>pkt</a:t>
            </a:r>
            <a:r>
              <a:rPr lang="pl-PL" sz="2400" dirty="0" smtClean="0">
                <a:solidFill>
                  <a:srgbClr val="FF0000"/>
                </a:solidFill>
              </a:rPr>
              <a:t> dostanie się za 75 000? Dwa czy jeden?</a:t>
            </a:r>
          </a:p>
          <a:p>
            <a:pPr algn="just">
              <a:buNone/>
            </a:pPr>
            <a:endParaRPr lang="pl-PL" sz="2400" dirty="0" smtClean="0">
              <a:solidFill>
                <a:srgbClr val="FF0000"/>
              </a:solidFill>
            </a:endParaRPr>
          </a:p>
          <a:p>
            <a:pPr>
              <a:buNone/>
            </a:pPr>
            <a:r>
              <a:rPr lang="pl-PL" sz="2400" dirty="0" smtClean="0"/>
              <a:t>	Operacja/projekt zawiera elementy promocji obszaru i regionu objętego działaniem LGR:</a:t>
            </a:r>
          </a:p>
          <a:p>
            <a:pPr>
              <a:buNone/>
            </a:pPr>
            <a:r>
              <a:rPr lang="pl-PL" sz="2400" dirty="0" smtClean="0"/>
              <a:t>	 jeśli projekt zakłada do 5% budżetu na ten cel – 1 </a:t>
            </a:r>
            <a:r>
              <a:rPr lang="pl-PL" sz="2400" dirty="0" err="1" smtClean="0"/>
              <a:t>pkt</a:t>
            </a:r>
            <a:r>
              <a:rPr lang="pl-PL" sz="2400" dirty="0" smtClean="0"/>
              <a:t>; 10% - 2 </a:t>
            </a:r>
            <a:r>
              <a:rPr lang="pl-PL" sz="2400" dirty="0" err="1" smtClean="0"/>
              <a:t>pkt</a:t>
            </a:r>
            <a:r>
              <a:rPr lang="pl-PL" sz="2400" dirty="0" smtClean="0"/>
              <a:t>; 20% - 3 </a:t>
            </a:r>
            <a:r>
              <a:rPr lang="pl-PL" sz="2400" dirty="0" err="1" smtClean="0"/>
              <a:t>pkt</a:t>
            </a:r>
            <a:r>
              <a:rPr lang="pl-PL" sz="2400" dirty="0" smtClean="0"/>
              <a:t>; powyżej 20% - 4 </a:t>
            </a:r>
            <a:r>
              <a:rPr lang="pl-PL" sz="2400" dirty="0" err="1" smtClean="0"/>
              <a:t>pkt</a:t>
            </a:r>
            <a:r>
              <a:rPr lang="pl-PL" sz="2400" dirty="0" smtClean="0"/>
              <a:t> </a:t>
            </a:r>
          </a:p>
          <a:p>
            <a:pPr>
              <a:buNone/>
            </a:pPr>
            <a:r>
              <a:rPr lang="pl-PL" sz="2400" dirty="0" smtClean="0"/>
              <a:t>	</a:t>
            </a:r>
            <a:r>
              <a:rPr lang="pl-PL" sz="2400" dirty="0" smtClean="0">
                <a:solidFill>
                  <a:srgbClr val="FF0000"/>
                </a:solidFill>
              </a:rPr>
              <a:t>ile punktów dostanie się za 15%?</a:t>
            </a:r>
          </a:p>
        </p:txBody>
      </p:sp>
      <p:sp>
        <p:nvSpPr>
          <p:cNvPr id="5" name="Tytuł 1"/>
          <p:cNvSpPr>
            <a:spLocks noGrp="1"/>
          </p:cNvSpPr>
          <p:nvPr>
            <p:ph type="title"/>
          </p:nvPr>
        </p:nvSpPr>
        <p:spPr>
          <a:xfrm>
            <a:off x="539552" y="333375"/>
            <a:ext cx="8208268" cy="1143000"/>
          </a:xfrm>
          <a:noFill/>
          <a:ln>
            <a:miter lim="800000"/>
            <a:headEnd/>
            <a:tailEnd/>
          </a:ln>
        </p:spPr>
        <p:txBody>
          <a:bodyPr/>
          <a:lstStyle/>
          <a:p>
            <a:pPr marL="342900" indent="-342900" defTabSz="457200" fontAlgn="base">
              <a:lnSpc>
                <a:spcPct val="90000"/>
              </a:lnSpc>
              <a:spcBef>
                <a:spcPct val="20000"/>
              </a:spcBef>
              <a:spcAft>
                <a:spcPct val="0"/>
              </a:spcAft>
              <a:defRPr/>
            </a:pPr>
            <a:r>
              <a:rPr lang="pl-PL" sz="2800" b="1" dirty="0" smtClean="0"/>
              <a:t>Błędy LGR: stosowanie kryteriów</a:t>
            </a:r>
          </a:p>
        </p:txBody>
      </p:sp>
    </p:spTree>
  </p:cSld>
  <p:clrMapOvr>
    <a:masterClrMapping/>
  </p:clrMapOvr>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Rectangle 4"/>
          <p:cNvSpPr>
            <a:spLocks noGrp="1" noChangeArrowheads="1"/>
          </p:cNvSpPr>
          <p:nvPr>
            <p:ph type="title"/>
          </p:nvPr>
        </p:nvSpPr>
        <p:spPr>
          <a:xfrm>
            <a:off x="395536" y="116632"/>
            <a:ext cx="8229600" cy="1143000"/>
          </a:xfrm>
        </p:spPr>
        <p:txBody>
          <a:bodyPr>
            <a:normAutofit/>
          </a:bodyPr>
          <a:lstStyle/>
          <a:p>
            <a:r>
              <a:rPr lang="pl-PL" sz="2800" b="1" dirty="0" smtClean="0">
                <a:solidFill>
                  <a:srgbClr val="C00000"/>
                </a:solidFill>
              </a:rPr>
              <a:t>Rozdział VII:</a:t>
            </a:r>
            <a:r>
              <a:rPr lang="pl-PL" sz="2800" b="1" dirty="0" smtClean="0"/>
              <a:t> Plan działania</a:t>
            </a:r>
            <a:endParaRPr lang="en-US" sz="2800" b="1" dirty="0" smtClean="0"/>
          </a:p>
        </p:txBody>
      </p:sp>
      <p:sp>
        <p:nvSpPr>
          <p:cNvPr id="6" name="Rectangle 3"/>
          <p:cNvSpPr txBox="1">
            <a:spLocks noChangeArrowheads="1"/>
          </p:cNvSpPr>
          <p:nvPr/>
        </p:nvSpPr>
        <p:spPr>
          <a:xfrm>
            <a:off x="251520" y="1052736"/>
            <a:ext cx="8640960" cy="5616624"/>
          </a:xfrm>
          <a:prstGeom prst="rect">
            <a:avLst/>
          </a:prstGeom>
        </p:spPr>
        <p:txBody>
          <a:bodyPr vert="horz" lIns="91440" tIns="45720" rIns="91440" bIns="45720" rtlCol="0">
            <a:normAutofit/>
          </a:bodyPr>
          <a:lstStyle/>
          <a:p>
            <a:pPr marL="268288" indent="-268288">
              <a:lnSpc>
                <a:spcPct val="170000"/>
              </a:lnSpc>
            </a:pPr>
            <a:endParaRPr lang="pl-PL" sz="3300" dirty="0" smtClean="0"/>
          </a:p>
          <a:p>
            <a:endParaRPr lang="pl-PL" sz="1500" dirty="0" smtClean="0"/>
          </a:p>
          <a:p>
            <a:endParaRPr lang="pl-PL" sz="1500" dirty="0" smtClean="0"/>
          </a:p>
          <a:p>
            <a:endParaRPr lang="pl-PL" sz="1500" dirty="0" smtClean="0"/>
          </a:p>
          <a:p>
            <a:pPr algn="r"/>
            <a:endParaRPr lang="pl-PL" sz="2200" dirty="0" smtClean="0"/>
          </a:p>
          <a:p>
            <a:pPr algn="r"/>
            <a:endParaRPr lang="pl-PL" sz="2200" dirty="0" smtClean="0"/>
          </a:p>
        </p:txBody>
      </p:sp>
      <p:sp>
        <p:nvSpPr>
          <p:cNvPr id="7" name="Prostokąt 6"/>
          <p:cNvSpPr/>
          <p:nvPr/>
        </p:nvSpPr>
        <p:spPr>
          <a:xfrm>
            <a:off x="179512" y="1124744"/>
            <a:ext cx="8784976" cy="5532284"/>
          </a:xfrm>
          <a:prstGeom prst="rect">
            <a:avLst/>
          </a:prstGeom>
        </p:spPr>
        <p:txBody>
          <a:bodyPr wrap="square">
            <a:spAutoFit/>
          </a:bodyPr>
          <a:lstStyle/>
          <a:p>
            <a:pPr marL="177800" indent="-177800" algn="just">
              <a:buFont typeface="Arial" pitchFamily="34" charset="0"/>
              <a:buChar char="•"/>
            </a:pPr>
            <a:r>
              <a:rPr lang="pl-PL" sz="2000" dirty="0" smtClean="0"/>
              <a:t>wskazanie harmonogramu osiągania poszczególnych wskaźników produktu,</a:t>
            </a:r>
          </a:p>
          <a:p>
            <a:pPr marL="177800" indent="-177800">
              <a:buFont typeface="Arial" pitchFamily="34" charset="0"/>
              <a:buChar char="•"/>
            </a:pPr>
            <a:endParaRPr lang="pl-PL" sz="2000" dirty="0" smtClean="0"/>
          </a:p>
          <a:p>
            <a:pPr marL="177800" indent="-177800">
              <a:buFont typeface="Arial" pitchFamily="34" charset="0"/>
              <a:buChar char="•"/>
            </a:pPr>
            <a:r>
              <a:rPr lang="pl-PL" sz="2000" dirty="0" smtClean="0"/>
              <a:t>oszacowanie planu działania z uwzględnieniem kamieni milowych. </a:t>
            </a:r>
          </a:p>
          <a:p>
            <a:pPr marL="177800" indent="-177800">
              <a:buFont typeface="Arial" pitchFamily="34" charset="0"/>
              <a:buChar char="•"/>
            </a:pPr>
            <a:endParaRPr lang="pl-PL" sz="2000" dirty="0" smtClean="0"/>
          </a:p>
          <a:p>
            <a:pPr>
              <a:lnSpc>
                <a:spcPct val="150000"/>
              </a:lnSpc>
            </a:pPr>
            <a:r>
              <a:rPr lang="pl-PL" sz="2000" dirty="0" smtClean="0"/>
              <a:t>Plan działania powinien dotyczyć każdego celu ogólnego z osobna, jednak ten cel byłby podawany informacyjnie, zaś realizacja w czasie dotyczyłaby poziomu przedsięwzięć, </a:t>
            </a:r>
          </a:p>
          <a:p>
            <a:pPr>
              <a:lnSpc>
                <a:spcPct val="150000"/>
              </a:lnSpc>
            </a:pPr>
            <a:endParaRPr lang="pl-PL" sz="1100" dirty="0" smtClean="0"/>
          </a:p>
          <a:p>
            <a:pPr>
              <a:lnSpc>
                <a:spcPct val="150000"/>
              </a:lnSpc>
            </a:pPr>
            <a:r>
              <a:rPr lang="pl-PL" sz="2000" dirty="0" smtClean="0"/>
              <a:t>W planie działania należy również przedstawić budżet celów szczegółowych w poszczególnych przedziałach czasowych.</a:t>
            </a:r>
          </a:p>
          <a:p>
            <a:pPr>
              <a:lnSpc>
                <a:spcPct val="150000"/>
              </a:lnSpc>
            </a:pPr>
            <a:endParaRPr lang="pl-PL" sz="1050" dirty="0" smtClean="0"/>
          </a:p>
          <a:p>
            <a:pPr>
              <a:lnSpc>
                <a:spcPct val="150000"/>
              </a:lnSpc>
            </a:pPr>
            <a:r>
              <a:rPr lang="pl-PL" sz="2000" dirty="0" smtClean="0"/>
              <a:t>Plan działania zawiera szczegółowe wskazanie harmonogramu osiągania poszczególnych wskaźników produktu (w przedziałach czasowych).</a:t>
            </a:r>
            <a:endParaRPr lang="pl-PL" sz="2000" dirty="0"/>
          </a:p>
        </p:txBody>
      </p:sp>
    </p:spTree>
  </p:cSld>
  <p:clrMapOvr>
    <a:masterClrMapping/>
  </p:clrMapOvr>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ctangle 3"/>
          <p:cNvSpPr txBox="1">
            <a:spLocks noChangeArrowheads="1"/>
          </p:cNvSpPr>
          <p:nvPr/>
        </p:nvSpPr>
        <p:spPr>
          <a:xfrm>
            <a:off x="251520" y="1052736"/>
            <a:ext cx="8640960" cy="5616624"/>
          </a:xfrm>
          <a:prstGeom prst="rect">
            <a:avLst/>
          </a:prstGeom>
        </p:spPr>
        <p:txBody>
          <a:bodyPr vert="horz" lIns="91440" tIns="45720" rIns="91440" bIns="45720" rtlCol="0">
            <a:normAutofit/>
          </a:bodyPr>
          <a:lstStyle/>
          <a:p>
            <a:pPr marL="268288" indent="-268288">
              <a:lnSpc>
                <a:spcPct val="170000"/>
              </a:lnSpc>
            </a:pPr>
            <a:endParaRPr lang="pl-PL" sz="3300" dirty="0" smtClean="0"/>
          </a:p>
          <a:p>
            <a:endParaRPr lang="pl-PL" sz="1500" dirty="0" smtClean="0"/>
          </a:p>
          <a:p>
            <a:endParaRPr lang="pl-PL" sz="1500" dirty="0" smtClean="0"/>
          </a:p>
          <a:p>
            <a:endParaRPr lang="pl-PL" sz="1500" dirty="0" smtClean="0"/>
          </a:p>
          <a:p>
            <a:pPr algn="r"/>
            <a:endParaRPr lang="pl-PL" sz="2200" dirty="0" smtClean="0"/>
          </a:p>
          <a:p>
            <a:pPr algn="r"/>
            <a:endParaRPr lang="pl-PL" sz="2200" dirty="0" smtClean="0"/>
          </a:p>
        </p:txBody>
      </p:sp>
      <p:pic>
        <p:nvPicPr>
          <p:cNvPr id="27650" name="Picture 2"/>
          <p:cNvPicPr>
            <a:picLocks noChangeAspect="1" noChangeArrowheads="1"/>
          </p:cNvPicPr>
          <p:nvPr/>
        </p:nvPicPr>
        <p:blipFill>
          <a:blip r:embed="rId3" cstate="print"/>
          <a:srcRect/>
          <a:stretch>
            <a:fillRect/>
          </a:stretch>
        </p:blipFill>
        <p:spPr bwMode="auto">
          <a:xfrm>
            <a:off x="35496" y="301999"/>
            <a:ext cx="9073008" cy="6079329"/>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Rectangle 4"/>
          <p:cNvSpPr>
            <a:spLocks noGrp="1" noChangeArrowheads="1"/>
          </p:cNvSpPr>
          <p:nvPr>
            <p:ph type="title"/>
          </p:nvPr>
        </p:nvSpPr>
        <p:spPr>
          <a:xfrm>
            <a:off x="395536" y="116632"/>
            <a:ext cx="8229600" cy="1143000"/>
          </a:xfrm>
        </p:spPr>
        <p:txBody>
          <a:bodyPr>
            <a:normAutofit/>
          </a:bodyPr>
          <a:lstStyle/>
          <a:p>
            <a:r>
              <a:rPr lang="pl-PL" sz="2800" b="1" dirty="0" smtClean="0">
                <a:solidFill>
                  <a:srgbClr val="C00000"/>
                </a:solidFill>
              </a:rPr>
              <a:t>Rozdział VIII:</a:t>
            </a:r>
            <a:r>
              <a:rPr lang="pl-PL" sz="2800" b="1" dirty="0" smtClean="0"/>
              <a:t> budżet</a:t>
            </a:r>
            <a:endParaRPr lang="en-US" sz="2800" b="1" dirty="0" smtClean="0"/>
          </a:p>
        </p:txBody>
      </p:sp>
      <p:sp>
        <p:nvSpPr>
          <p:cNvPr id="6" name="Rectangle 3"/>
          <p:cNvSpPr txBox="1">
            <a:spLocks noChangeArrowheads="1"/>
          </p:cNvSpPr>
          <p:nvPr/>
        </p:nvSpPr>
        <p:spPr>
          <a:xfrm>
            <a:off x="251520" y="1052736"/>
            <a:ext cx="8640960" cy="5616624"/>
          </a:xfrm>
          <a:prstGeom prst="rect">
            <a:avLst/>
          </a:prstGeom>
        </p:spPr>
        <p:txBody>
          <a:bodyPr vert="horz" lIns="91440" tIns="45720" rIns="91440" bIns="45720" rtlCol="0">
            <a:normAutofit/>
          </a:bodyPr>
          <a:lstStyle/>
          <a:p>
            <a:pPr marL="268288" indent="-268288">
              <a:lnSpc>
                <a:spcPct val="170000"/>
              </a:lnSpc>
            </a:pPr>
            <a:endParaRPr lang="pl-PL" sz="3300" dirty="0" smtClean="0"/>
          </a:p>
          <a:p>
            <a:endParaRPr lang="pl-PL" sz="1500" dirty="0" smtClean="0"/>
          </a:p>
          <a:p>
            <a:endParaRPr lang="pl-PL" sz="1500" dirty="0" smtClean="0"/>
          </a:p>
          <a:p>
            <a:endParaRPr lang="pl-PL" sz="1500" dirty="0" smtClean="0"/>
          </a:p>
          <a:p>
            <a:pPr algn="r"/>
            <a:endParaRPr lang="pl-PL" sz="2200" dirty="0" smtClean="0"/>
          </a:p>
          <a:p>
            <a:pPr algn="r"/>
            <a:endParaRPr lang="pl-PL" sz="2200" dirty="0" smtClean="0"/>
          </a:p>
        </p:txBody>
      </p:sp>
      <p:sp>
        <p:nvSpPr>
          <p:cNvPr id="7" name="Prostokąt 6"/>
          <p:cNvSpPr/>
          <p:nvPr/>
        </p:nvSpPr>
        <p:spPr>
          <a:xfrm>
            <a:off x="179512" y="980728"/>
            <a:ext cx="8784976" cy="2554545"/>
          </a:xfrm>
          <a:prstGeom prst="rect">
            <a:avLst/>
          </a:prstGeom>
        </p:spPr>
        <p:txBody>
          <a:bodyPr wrap="square">
            <a:spAutoFit/>
          </a:bodyPr>
          <a:lstStyle/>
          <a:p>
            <a:pPr marL="177800" indent="-177800" algn="just">
              <a:lnSpc>
                <a:spcPct val="150000"/>
              </a:lnSpc>
              <a:buFont typeface="Arial" pitchFamily="34" charset="0"/>
              <a:buChar char="•"/>
            </a:pPr>
            <a:r>
              <a:rPr lang="pl-PL" sz="2000" dirty="0" smtClean="0"/>
              <a:t>planowanie wydatków na lata na całość LSR w rozbiciu jedynie na poszczególne fundusze EFSI. </a:t>
            </a:r>
          </a:p>
          <a:p>
            <a:pPr marL="177800" indent="-177800" algn="just">
              <a:lnSpc>
                <a:spcPct val="150000"/>
              </a:lnSpc>
              <a:buFont typeface="Arial" pitchFamily="34" charset="0"/>
              <a:buChar char="•"/>
            </a:pPr>
            <a:r>
              <a:rPr lang="pl-PL" sz="2000" dirty="0" smtClean="0"/>
              <a:t>zakłada się możliwości wykorzystania środków niewydatkowanych </a:t>
            </a:r>
            <a:br>
              <a:rPr lang="pl-PL" sz="2000" dirty="0" smtClean="0"/>
            </a:br>
            <a:r>
              <a:rPr lang="pl-PL" sz="2000" dirty="0" smtClean="0"/>
              <a:t>w danych roku w kolejnych dwóch latach</a:t>
            </a:r>
          </a:p>
          <a:p>
            <a:pPr marL="177800" indent="-177800" algn="just">
              <a:buFont typeface="Arial" pitchFamily="34" charset="0"/>
              <a:buChar char="•"/>
            </a:pPr>
            <a:endParaRPr lang="pl-PL" sz="2000" dirty="0" smtClean="0"/>
          </a:p>
          <a:p>
            <a:pPr marL="177800" indent="-177800" algn="just">
              <a:buFont typeface="Arial" pitchFamily="34" charset="0"/>
              <a:buChar char="•"/>
            </a:pPr>
            <a:endParaRPr lang="pl-PL" sz="2000" dirty="0" smtClean="0"/>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7213" y="2924944"/>
            <a:ext cx="7581211" cy="34805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pole tekstowe 7"/>
          <p:cNvSpPr txBox="1"/>
          <p:nvPr/>
        </p:nvSpPr>
        <p:spPr>
          <a:xfrm>
            <a:off x="6588224" y="6464369"/>
            <a:ext cx="1800200" cy="276999"/>
          </a:xfrm>
          <a:prstGeom prst="rect">
            <a:avLst/>
          </a:prstGeom>
          <a:noFill/>
        </p:spPr>
        <p:txBody>
          <a:bodyPr wrap="square" rtlCol="0">
            <a:spAutoFit/>
          </a:bodyPr>
          <a:lstStyle/>
          <a:p>
            <a:r>
              <a:rPr lang="pl-PL" sz="1200" dirty="0" smtClean="0"/>
              <a:t>Podręcznik dla LGD…</a:t>
            </a:r>
            <a:endParaRPr lang="pl-PL" sz="1200" dirty="0"/>
          </a:p>
        </p:txBody>
      </p:sp>
    </p:spTree>
  </p:cSld>
  <p:clrMapOvr>
    <a:masterClrMapping/>
  </p:clrMapOvr>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Rectangle 4"/>
          <p:cNvSpPr>
            <a:spLocks noGrp="1" noChangeArrowheads="1"/>
          </p:cNvSpPr>
          <p:nvPr>
            <p:ph type="title"/>
          </p:nvPr>
        </p:nvSpPr>
        <p:spPr>
          <a:xfrm>
            <a:off x="395536" y="116632"/>
            <a:ext cx="8229600" cy="1143000"/>
          </a:xfrm>
        </p:spPr>
        <p:txBody>
          <a:bodyPr>
            <a:normAutofit/>
          </a:bodyPr>
          <a:lstStyle/>
          <a:p>
            <a:r>
              <a:rPr lang="pl-PL" sz="2800" b="1" dirty="0" smtClean="0">
                <a:solidFill>
                  <a:srgbClr val="C00000"/>
                </a:solidFill>
              </a:rPr>
              <a:t>Rozdział VIII:</a:t>
            </a:r>
            <a:r>
              <a:rPr lang="pl-PL" sz="2800" b="1" dirty="0" smtClean="0"/>
              <a:t> budżet</a:t>
            </a:r>
            <a:endParaRPr lang="en-US" sz="2800" b="1" dirty="0" smtClean="0"/>
          </a:p>
        </p:txBody>
      </p:sp>
      <p:sp>
        <p:nvSpPr>
          <p:cNvPr id="6" name="Rectangle 3"/>
          <p:cNvSpPr txBox="1">
            <a:spLocks noChangeArrowheads="1"/>
          </p:cNvSpPr>
          <p:nvPr/>
        </p:nvSpPr>
        <p:spPr>
          <a:xfrm>
            <a:off x="251520" y="1052736"/>
            <a:ext cx="8640960" cy="5616624"/>
          </a:xfrm>
          <a:prstGeom prst="rect">
            <a:avLst/>
          </a:prstGeom>
        </p:spPr>
        <p:txBody>
          <a:bodyPr vert="horz" lIns="91440" tIns="45720" rIns="91440" bIns="45720" rtlCol="0">
            <a:normAutofit/>
          </a:bodyPr>
          <a:lstStyle/>
          <a:p>
            <a:pPr marL="268288" indent="-268288">
              <a:lnSpc>
                <a:spcPct val="170000"/>
              </a:lnSpc>
            </a:pPr>
            <a:endParaRPr lang="pl-PL" sz="3300" dirty="0" smtClean="0"/>
          </a:p>
          <a:p>
            <a:endParaRPr lang="pl-PL" sz="1500" dirty="0" smtClean="0"/>
          </a:p>
          <a:p>
            <a:endParaRPr lang="pl-PL" sz="1500" dirty="0" smtClean="0"/>
          </a:p>
          <a:p>
            <a:endParaRPr lang="pl-PL" sz="1500" dirty="0" smtClean="0"/>
          </a:p>
          <a:p>
            <a:pPr algn="r"/>
            <a:endParaRPr lang="pl-PL" sz="2200" dirty="0" smtClean="0"/>
          </a:p>
          <a:p>
            <a:pPr algn="r"/>
            <a:endParaRPr lang="pl-PL" sz="2200" dirty="0" smtClean="0"/>
          </a:p>
        </p:txBody>
      </p:sp>
      <p:pic>
        <p:nvPicPr>
          <p:cNvPr id="28674" name="Picture 2"/>
          <p:cNvPicPr>
            <a:picLocks noChangeAspect="1" noChangeArrowheads="1"/>
          </p:cNvPicPr>
          <p:nvPr/>
        </p:nvPicPr>
        <p:blipFill>
          <a:blip r:embed="rId3" cstate="print"/>
          <a:srcRect/>
          <a:stretch>
            <a:fillRect/>
          </a:stretch>
        </p:blipFill>
        <p:spPr bwMode="auto">
          <a:xfrm>
            <a:off x="467544" y="1196752"/>
            <a:ext cx="8460023" cy="5187081"/>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Rectangle 4"/>
          <p:cNvSpPr>
            <a:spLocks noGrp="1" noChangeArrowheads="1"/>
          </p:cNvSpPr>
          <p:nvPr>
            <p:ph type="title"/>
          </p:nvPr>
        </p:nvSpPr>
        <p:spPr>
          <a:xfrm>
            <a:off x="395536" y="116632"/>
            <a:ext cx="8229600" cy="1143000"/>
          </a:xfrm>
        </p:spPr>
        <p:txBody>
          <a:bodyPr>
            <a:normAutofit/>
          </a:bodyPr>
          <a:lstStyle/>
          <a:p>
            <a:r>
              <a:rPr lang="pl-PL" sz="2800" b="1" dirty="0" smtClean="0">
                <a:solidFill>
                  <a:srgbClr val="C00000"/>
                </a:solidFill>
              </a:rPr>
              <a:t>Rozdział IX:</a:t>
            </a:r>
            <a:r>
              <a:rPr lang="pl-PL" sz="2800" b="1" dirty="0" smtClean="0"/>
              <a:t> plan komunikacji</a:t>
            </a:r>
            <a:endParaRPr lang="en-US" sz="2800" b="1" dirty="0" smtClean="0"/>
          </a:p>
        </p:txBody>
      </p:sp>
      <p:sp>
        <p:nvSpPr>
          <p:cNvPr id="6" name="Rectangle 3"/>
          <p:cNvSpPr txBox="1">
            <a:spLocks noChangeArrowheads="1"/>
          </p:cNvSpPr>
          <p:nvPr/>
        </p:nvSpPr>
        <p:spPr>
          <a:xfrm>
            <a:off x="251520" y="1052736"/>
            <a:ext cx="8640960" cy="5616624"/>
          </a:xfrm>
          <a:prstGeom prst="rect">
            <a:avLst/>
          </a:prstGeom>
        </p:spPr>
        <p:txBody>
          <a:bodyPr vert="horz" lIns="91440" tIns="45720" rIns="91440" bIns="45720" rtlCol="0">
            <a:normAutofit/>
          </a:bodyPr>
          <a:lstStyle/>
          <a:p>
            <a:pPr marL="268288" indent="-268288">
              <a:lnSpc>
                <a:spcPct val="170000"/>
              </a:lnSpc>
            </a:pPr>
            <a:endParaRPr lang="pl-PL" sz="3300" dirty="0" smtClean="0"/>
          </a:p>
          <a:p>
            <a:endParaRPr lang="pl-PL" sz="1500" dirty="0" smtClean="0"/>
          </a:p>
          <a:p>
            <a:endParaRPr lang="pl-PL" sz="1500" dirty="0" smtClean="0"/>
          </a:p>
          <a:p>
            <a:endParaRPr lang="pl-PL" sz="1500" dirty="0" smtClean="0"/>
          </a:p>
          <a:p>
            <a:pPr algn="r"/>
            <a:endParaRPr lang="pl-PL" sz="2200" dirty="0" smtClean="0"/>
          </a:p>
          <a:p>
            <a:pPr algn="r"/>
            <a:endParaRPr lang="pl-PL" sz="2200" dirty="0" smtClean="0"/>
          </a:p>
        </p:txBody>
      </p:sp>
      <p:sp>
        <p:nvSpPr>
          <p:cNvPr id="7" name="Prostokąt 6"/>
          <p:cNvSpPr/>
          <p:nvPr/>
        </p:nvSpPr>
        <p:spPr>
          <a:xfrm>
            <a:off x="179512" y="980728"/>
            <a:ext cx="8784976" cy="5632311"/>
          </a:xfrm>
          <a:prstGeom prst="rect">
            <a:avLst/>
          </a:prstGeom>
        </p:spPr>
        <p:txBody>
          <a:bodyPr wrap="square">
            <a:spAutoFit/>
          </a:bodyPr>
          <a:lstStyle/>
          <a:p>
            <a:pPr marL="177800" indent="-177800" algn="just">
              <a:lnSpc>
                <a:spcPct val="150000"/>
              </a:lnSpc>
              <a:buFont typeface="Arial" pitchFamily="34" charset="0"/>
              <a:buChar char="•"/>
            </a:pPr>
            <a:r>
              <a:rPr lang="pl-PL" sz="2000" dirty="0" smtClean="0"/>
              <a:t>główne cele działań komunikacyjnych wynikające z przeprowadzonej analizy potrzeb/problemów komunikacyjnych;</a:t>
            </a:r>
          </a:p>
          <a:p>
            <a:pPr marL="177800" indent="-177800" algn="just">
              <a:lnSpc>
                <a:spcPct val="150000"/>
              </a:lnSpc>
              <a:buFont typeface="Arial" pitchFamily="34" charset="0"/>
              <a:buChar char="•"/>
            </a:pPr>
            <a:r>
              <a:rPr lang="pl-PL" sz="2000" dirty="0" smtClean="0"/>
              <a:t>działania komunikacyjne oraz odpowiadające im środki przekazu uwzględniające różnorodne rozwiązania komunikacyjne;</a:t>
            </a:r>
          </a:p>
          <a:p>
            <a:pPr marL="177800" indent="-177800" algn="just">
              <a:lnSpc>
                <a:spcPct val="150000"/>
              </a:lnSpc>
              <a:buFont typeface="Arial" pitchFamily="34" charset="0"/>
              <a:buChar char="•"/>
            </a:pPr>
            <a:r>
              <a:rPr lang="pl-PL" sz="2000" dirty="0" smtClean="0"/>
              <a:t>wskazanie grup docelowych poszczególnych działań komunikacyjnych;</a:t>
            </a:r>
          </a:p>
          <a:p>
            <a:pPr marL="177800" indent="-177800" algn="just">
              <a:lnSpc>
                <a:spcPct val="150000"/>
              </a:lnSpc>
              <a:buFont typeface="Arial" pitchFamily="34" charset="0"/>
              <a:buChar char="•"/>
            </a:pPr>
            <a:r>
              <a:rPr lang="pl-PL" sz="2000" dirty="0" smtClean="0"/>
              <a:t>zakładane wskaźniki w oparciu o planowany budżet działań komunikacyjnych (np.: 3 artykuły, 2 spotkania, 1 strona </a:t>
            </a:r>
            <a:r>
              <a:rPr lang="pl-PL" sz="2000" dirty="0" err="1" smtClean="0"/>
              <a:t>www</a:t>
            </a:r>
            <a:r>
              <a:rPr lang="pl-PL" sz="2000" dirty="0" smtClean="0"/>
              <a:t>);</a:t>
            </a:r>
          </a:p>
          <a:p>
            <a:pPr marL="177800" indent="-177800" algn="just">
              <a:lnSpc>
                <a:spcPct val="150000"/>
              </a:lnSpc>
              <a:buFont typeface="Arial" pitchFamily="34" charset="0"/>
              <a:buChar char="•"/>
            </a:pPr>
            <a:r>
              <a:rPr lang="pl-PL" sz="2000" dirty="0" smtClean="0"/>
              <a:t>planowane efekty (rezultaty) działań komunikacyjnych;</a:t>
            </a:r>
          </a:p>
          <a:p>
            <a:pPr marL="177800" indent="-177800" algn="just">
              <a:lnSpc>
                <a:spcPct val="150000"/>
              </a:lnSpc>
              <a:buFont typeface="Arial" pitchFamily="34" charset="0"/>
              <a:buChar char="•"/>
            </a:pPr>
            <a:r>
              <a:rPr lang="pl-PL" sz="2000" dirty="0" smtClean="0"/>
              <a:t>analiza efektywności działań komunikacyjnych i środków przekazu; </a:t>
            </a:r>
          </a:p>
          <a:p>
            <a:pPr marL="177800" indent="-177800" algn="just">
              <a:lnSpc>
                <a:spcPct val="150000"/>
              </a:lnSpc>
              <a:buFont typeface="Arial" pitchFamily="34" charset="0"/>
              <a:buChar char="•"/>
            </a:pPr>
            <a:r>
              <a:rPr lang="pl-PL" sz="2000" dirty="0" smtClean="0"/>
              <a:t>opis wniosków/opinii zebranych podczas działań komunikacyjnych, sposobu ich wykorzystania w procesie realizacji LSR (</a:t>
            </a:r>
            <a:r>
              <a:rPr lang="pl-PL" sz="2000" b="1" dirty="0" smtClean="0"/>
              <a:t>informacja zwrotna!</a:t>
            </a:r>
            <a:r>
              <a:rPr lang="pl-PL" sz="2000" dirty="0" smtClean="0"/>
              <a:t>).</a:t>
            </a:r>
          </a:p>
        </p:txBody>
      </p:sp>
    </p:spTree>
  </p:cSld>
  <p:clrMapOvr>
    <a:masterClrMapping/>
  </p:clrMapOvr>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Rectangle 4"/>
          <p:cNvSpPr>
            <a:spLocks noGrp="1" noChangeArrowheads="1"/>
          </p:cNvSpPr>
          <p:nvPr>
            <p:ph type="title"/>
          </p:nvPr>
        </p:nvSpPr>
        <p:spPr>
          <a:xfrm>
            <a:off x="395536" y="116632"/>
            <a:ext cx="8229600" cy="1143000"/>
          </a:xfrm>
        </p:spPr>
        <p:txBody>
          <a:bodyPr>
            <a:normAutofit/>
          </a:bodyPr>
          <a:lstStyle/>
          <a:p>
            <a:r>
              <a:rPr lang="pl-PL" sz="2800" b="1" dirty="0" smtClean="0">
                <a:solidFill>
                  <a:srgbClr val="C00000"/>
                </a:solidFill>
              </a:rPr>
              <a:t>Rozdział IX:</a:t>
            </a:r>
            <a:r>
              <a:rPr lang="pl-PL" sz="2800" b="1" dirty="0" smtClean="0"/>
              <a:t> plan komunikacji</a:t>
            </a:r>
            <a:endParaRPr lang="en-US" sz="2800" b="1" dirty="0" smtClean="0"/>
          </a:p>
        </p:txBody>
      </p:sp>
      <p:sp>
        <p:nvSpPr>
          <p:cNvPr id="6" name="Rectangle 3"/>
          <p:cNvSpPr txBox="1">
            <a:spLocks noChangeArrowheads="1"/>
          </p:cNvSpPr>
          <p:nvPr/>
        </p:nvSpPr>
        <p:spPr>
          <a:xfrm>
            <a:off x="251520" y="1052736"/>
            <a:ext cx="8640960" cy="5616624"/>
          </a:xfrm>
          <a:prstGeom prst="rect">
            <a:avLst/>
          </a:prstGeom>
        </p:spPr>
        <p:txBody>
          <a:bodyPr vert="horz" lIns="91440" tIns="45720" rIns="91440" bIns="45720" rtlCol="0">
            <a:normAutofit/>
          </a:bodyPr>
          <a:lstStyle/>
          <a:p>
            <a:pPr marL="268288" indent="-268288">
              <a:lnSpc>
                <a:spcPct val="170000"/>
              </a:lnSpc>
            </a:pPr>
            <a:endParaRPr lang="pl-PL" sz="3300" dirty="0" smtClean="0"/>
          </a:p>
          <a:p>
            <a:endParaRPr lang="pl-PL" sz="1500" dirty="0" smtClean="0"/>
          </a:p>
          <a:p>
            <a:endParaRPr lang="pl-PL" sz="1500" dirty="0" smtClean="0"/>
          </a:p>
          <a:p>
            <a:endParaRPr lang="pl-PL" sz="1500" dirty="0" smtClean="0"/>
          </a:p>
          <a:p>
            <a:pPr algn="r"/>
            <a:endParaRPr lang="pl-PL" sz="2200" dirty="0" smtClean="0"/>
          </a:p>
          <a:p>
            <a:pPr algn="r"/>
            <a:endParaRPr lang="pl-PL" sz="2200" dirty="0" smtClean="0"/>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7094" y="1227212"/>
            <a:ext cx="7909362" cy="44340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pole tekstowe 7"/>
          <p:cNvSpPr txBox="1"/>
          <p:nvPr/>
        </p:nvSpPr>
        <p:spPr>
          <a:xfrm>
            <a:off x="6588224" y="5888305"/>
            <a:ext cx="1800200" cy="276999"/>
          </a:xfrm>
          <a:prstGeom prst="rect">
            <a:avLst/>
          </a:prstGeom>
          <a:noFill/>
        </p:spPr>
        <p:txBody>
          <a:bodyPr wrap="square" rtlCol="0">
            <a:spAutoFit/>
          </a:bodyPr>
          <a:lstStyle/>
          <a:p>
            <a:r>
              <a:rPr lang="pl-PL" sz="1200" dirty="0" smtClean="0"/>
              <a:t>Podręcznik dla LGD…</a:t>
            </a:r>
            <a:endParaRPr lang="pl-PL" sz="1200" dirty="0"/>
          </a:p>
        </p:txBody>
      </p:sp>
    </p:spTree>
    <p:extLst>
      <p:ext uri="{BB962C8B-B14F-4D97-AF65-F5344CB8AC3E}">
        <p14:creationId xmlns:p14="http://schemas.microsoft.com/office/powerpoint/2010/main" val="1154954406"/>
      </p:ext>
    </p:extLst>
  </p:cSld>
  <p:clrMapOvr>
    <a:masterClrMapping/>
  </p:clrMapOvr>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Rectangle 4"/>
          <p:cNvSpPr>
            <a:spLocks noGrp="1" noChangeArrowheads="1"/>
          </p:cNvSpPr>
          <p:nvPr>
            <p:ph type="title"/>
          </p:nvPr>
        </p:nvSpPr>
        <p:spPr>
          <a:xfrm>
            <a:off x="395536" y="116632"/>
            <a:ext cx="8229600" cy="1143000"/>
          </a:xfrm>
        </p:spPr>
        <p:txBody>
          <a:bodyPr>
            <a:normAutofit/>
          </a:bodyPr>
          <a:lstStyle/>
          <a:p>
            <a:r>
              <a:rPr lang="pl-PL" sz="2800" b="1" dirty="0" smtClean="0">
                <a:solidFill>
                  <a:srgbClr val="C00000"/>
                </a:solidFill>
              </a:rPr>
              <a:t>Rozdział X:</a:t>
            </a:r>
            <a:r>
              <a:rPr lang="pl-PL" sz="2800" b="1" dirty="0" smtClean="0"/>
              <a:t> integracja</a:t>
            </a:r>
            <a:endParaRPr lang="en-US" sz="2800" b="1" dirty="0" smtClean="0"/>
          </a:p>
        </p:txBody>
      </p:sp>
      <p:sp>
        <p:nvSpPr>
          <p:cNvPr id="6" name="Rectangle 3"/>
          <p:cNvSpPr txBox="1">
            <a:spLocks noChangeArrowheads="1"/>
          </p:cNvSpPr>
          <p:nvPr/>
        </p:nvSpPr>
        <p:spPr>
          <a:xfrm>
            <a:off x="251520" y="1052736"/>
            <a:ext cx="8640960" cy="5616624"/>
          </a:xfrm>
          <a:prstGeom prst="rect">
            <a:avLst/>
          </a:prstGeom>
        </p:spPr>
        <p:txBody>
          <a:bodyPr vert="horz" lIns="91440" tIns="45720" rIns="91440" bIns="45720" rtlCol="0">
            <a:normAutofit/>
          </a:bodyPr>
          <a:lstStyle/>
          <a:p>
            <a:pPr marL="268288" indent="-268288">
              <a:lnSpc>
                <a:spcPct val="170000"/>
              </a:lnSpc>
            </a:pPr>
            <a:endParaRPr lang="pl-PL" sz="3300" dirty="0" smtClean="0"/>
          </a:p>
          <a:p>
            <a:endParaRPr lang="pl-PL" sz="1500" dirty="0" smtClean="0"/>
          </a:p>
          <a:p>
            <a:endParaRPr lang="pl-PL" sz="1500" dirty="0" smtClean="0"/>
          </a:p>
          <a:p>
            <a:endParaRPr lang="pl-PL" sz="1500" dirty="0" smtClean="0"/>
          </a:p>
          <a:p>
            <a:pPr algn="r"/>
            <a:endParaRPr lang="pl-PL" sz="2200" dirty="0" smtClean="0"/>
          </a:p>
          <a:p>
            <a:pPr algn="r"/>
            <a:endParaRPr lang="pl-PL" sz="2200" dirty="0" smtClean="0"/>
          </a:p>
        </p:txBody>
      </p:sp>
      <p:sp>
        <p:nvSpPr>
          <p:cNvPr id="7" name="Prostokąt 6"/>
          <p:cNvSpPr/>
          <p:nvPr/>
        </p:nvSpPr>
        <p:spPr>
          <a:xfrm>
            <a:off x="179512" y="980728"/>
            <a:ext cx="8784976" cy="4708981"/>
          </a:xfrm>
          <a:prstGeom prst="rect">
            <a:avLst/>
          </a:prstGeom>
        </p:spPr>
        <p:txBody>
          <a:bodyPr wrap="square">
            <a:spAutoFit/>
          </a:bodyPr>
          <a:lstStyle/>
          <a:p>
            <a:pPr marL="177800" indent="-177800" algn="just">
              <a:lnSpc>
                <a:spcPct val="150000"/>
              </a:lnSpc>
              <a:buFont typeface="Arial" pitchFamily="34" charset="0"/>
              <a:buChar char="•"/>
            </a:pPr>
            <a:r>
              <a:rPr lang="pl-PL" sz="2000" dirty="0" smtClean="0"/>
              <a:t>integracja LSR z dokumentami planistycznymi/strategiami (województwa, powiatu, gminy);</a:t>
            </a:r>
          </a:p>
          <a:p>
            <a:pPr marL="177800" indent="-177800" algn="just">
              <a:lnSpc>
                <a:spcPct val="150000"/>
              </a:lnSpc>
              <a:buFont typeface="Arial" pitchFamily="34" charset="0"/>
              <a:buChar char="•"/>
            </a:pPr>
            <a:r>
              <a:rPr lang="pl-PL" sz="2000" dirty="0" smtClean="0"/>
              <a:t>integracja podmiotów z różnych sektorów i miejscowości;</a:t>
            </a:r>
          </a:p>
          <a:p>
            <a:pPr marL="177800" indent="-177800" algn="just">
              <a:lnSpc>
                <a:spcPct val="150000"/>
              </a:lnSpc>
              <a:buFont typeface="Arial" pitchFamily="34" charset="0"/>
              <a:buChar char="•"/>
            </a:pPr>
            <a:r>
              <a:rPr lang="pl-PL" sz="2000" dirty="0" smtClean="0"/>
              <a:t>integracja zasobów – w jaki sposób realizacja zaplanowanych przedsięwzięć jest związana z wykorzystaniem różnych zasobów obszaru;</a:t>
            </a:r>
          </a:p>
          <a:p>
            <a:pPr marL="177800" indent="-177800" algn="just">
              <a:lnSpc>
                <a:spcPct val="150000"/>
              </a:lnSpc>
              <a:buFont typeface="Arial" pitchFamily="34" charset="0"/>
              <a:buChar char="•"/>
            </a:pPr>
            <a:r>
              <a:rPr lang="pl-PL" sz="2000" dirty="0" smtClean="0"/>
              <a:t>integracja wewnątrz danego sektora;</a:t>
            </a:r>
          </a:p>
          <a:p>
            <a:pPr marL="177800" indent="-177800" algn="just">
              <a:lnSpc>
                <a:spcPct val="150000"/>
              </a:lnSpc>
              <a:buFont typeface="Arial" pitchFamily="34" charset="0"/>
              <a:buChar char="•"/>
            </a:pPr>
            <a:r>
              <a:rPr lang="pl-PL" sz="2000" dirty="0" smtClean="0"/>
              <a:t>integracja całego obszaru LSR;</a:t>
            </a:r>
          </a:p>
          <a:p>
            <a:pPr marL="177800" indent="-177800" algn="just">
              <a:lnSpc>
                <a:spcPct val="150000"/>
              </a:lnSpc>
              <a:buFont typeface="Arial" pitchFamily="34" charset="0"/>
              <a:buChar char="•"/>
            </a:pPr>
            <a:r>
              <a:rPr lang="pl-PL" sz="2000" dirty="0" smtClean="0"/>
              <a:t>integracja funkcji – należy opisać w jaki sposób w ramach strategii dąży się do integrowania rozwoju w wymiarach środowiskowym, społecznym, kulturowym i przestrzennym.</a:t>
            </a:r>
            <a:endParaRPr lang="pl-PL" sz="2000" dirty="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Rectangle 4"/>
          <p:cNvSpPr>
            <a:spLocks noGrp="1" noChangeArrowheads="1"/>
          </p:cNvSpPr>
          <p:nvPr>
            <p:ph type="title"/>
          </p:nvPr>
        </p:nvSpPr>
        <p:spPr>
          <a:xfrm>
            <a:off x="395536" y="116632"/>
            <a:ext cx="8229600" cy="1143000"/>
          </a:xfrm>
        </p:spPr>
        <p:txBody>
          <a:bodyPr>
            <a:normAutofit/>
          </a:bodyPr>
          <a:lstStyle/>
          <a:p>
            <a:r>
              <a:rPr lang="pl-PL" sz="2800" b="1" dirty="0" smtClean="0">
                <a:solidFill>
                  <a:srgbClr val="C00000"/>
                </a:solidFill>
              </a:rPr>
              <a:t>Rozdział I: </a:t>
            </a:r>
            <a:r>
              <a:rPr lang="pl-PL" sz="2800" b="1" dirty="0" smtClean="0"/>
              <a:t> charakterystyka LGD</a:t>
            </a:r>
            <a:br>
              <a:rPr lang="pl-PL" sz="2800" b="1" dirty="0" smtClean="0"/>
            </a:br>
            <a:r>
              <a:rPr lang="pl-PL" sz="2800" b="1" dirty="0" smtClean="0"/>
              <a:t>- potencjał LGD- </a:t>
            </a:r>
            <a:endParaRPr lang="en-US" sz="2800" b="1" dirty="0" smtClean="0"/>
          </a:p>
        </p:txBody>
      </p:sp>
      <p:sp>
        <p:nvSpPr>
          <p:cNvPr id="6" name="Rectangle 3"/>
          <p:cNvSpPr txBox="1">
            <a:spLocks noChangeArrowheads="1"/>
          </p:cNvSpPr>
          <p:nvPr/>
        </p:nvSpPr>
        <p:spPr>
          <a:xfrm>
            <a:off x="251520" y="1052736"/>
            <a:ext cx="8640960" cy="5616624"/>
          </a:xfrm>
          <a:prstGeom prst="rect">
            <a:avLst/>
          </a:prstGeom>
        </p:spPr>
        <p:txBody>
          <a:bodyPr vert="horz" lIns="91440" tIns="45720" rIns="91440" bIns="45720" rtlCol="0">
            <a:normAutofit/>
          </a:bodyPr>
          <a:lstStyle/>
          <a:p>
            <a:pPr marL="268288" indent="-268288">
              <a:lnSpc>
                <a:spcPct val="170000"/>
              </a:lnSpc>
            </a:pPr>
            <a:endParaRPr lang="pl-PL" sz="3300" dirty="0" smtClean="0"/>
          </a:p>
          <a:p>
            <a:endParaRPr lang="pl-PL" sz="1500" dirty="0" smtClean="0"/>
          </a:p>
          <a:p>
            <a:endParaRPr lang="pl-PL" sz="1500" dirty="0" smtClean="0"/>
          </a:p>
          <a:p>
            <a:endParaRPr lang="pl-PL" sz="1500" dirty="0" smtClean="0"/>
          </a:p>
          <a:p>
            <a:pPr algn="r"/>
            <a:endParaRPr lang="pl-PL" sz="2200" dirty="0" smtClean="0"/>
          </a:p>
          <a:p>
            <a:pPr algn="r"/>
            <a:endParaRPr lang="pl-PL" sz="2200" dirty="0" smtClean="0"/>
          </a:p>
        </p:txBody>
      </p:sp>
      <p:sp>
        <p:nvSpPr>
          <p:cNvPr id="7" name="Prostokąt 6"/>
          <p:cNvSpPr/>
          <p:nvPr/>
        </p:nvSpPr>
        <p:spPr>
          <a:xfrm>
            <a:off x="179512" y="1124744"/>
            <a:ext cx="8784976" cy="4708981"/>
          </a:xfrm>
          <a:prstGeom prst="rect">
            <a:avLst/>
          </a:prstGeom>
        </p:spPr>
        <p:txBody>
          <a:bodyPr wrap="square">
            <a:spAutoFit/>
          </a:bodyPr>
          <a:lstStyle/>
          <a:p>
            <a:pPr marL="173038" indent="-173038" algn="just">
              <a:lnSpc>
                <a:spcPct val="150000"/>
              </a:lnSpc>
            </a:pPr>
            <a:r>
              <a:rPr lang="pl-PL" sz="2000" b="1" dirty="0" smtClean="0"/>
              <a:t>Opis sposobu powstania i doświadczenie LGD.</a:t>
            </a:r>
          </a:p>
          <a:p>
            <a:pPr marL="173038" indent="-173038" algn="just">
              <a:lnSpc>
                <a:spcPct val="150000"/>
              </a:lnSpc>
              <a:buFont typeface="Arial" pitchFamily="34" charset="0"/>
              <a:buChar char="•"/>
            </a:pPr>
            <a:r>
              <a:rPr lang="pl-PL" sz="2000" dirty="0" smtClean="0"/>
              <a:t>powody powstania LGD, </a:t>
            </a:r>
          </a:p>
          <a:p>
            <a:pPr marL="173038" indent="-173038" algn="just">
              <a:lnSpc>
                <a:spcPct val="150000"/>
              </a:lnSpc>
              <a:buFont typeface="Arial" pitchFamily="34" charset="0"/>
              <a:buChar char="•"/>
            </a:pPr>
            <a:r>
              <a:rPr lang="pl-PL" sz="2000" dirty="0" smtClean="0"/>
              <a:t>inicjatora/inicjatorów utworzenia LGD, </a:t>
            </a:r>
          </a:p>
          <a:p>
            <a:pPr marL="173038" indent="-173038" algn="just">
              <a:lnSpc>
                <a:spcPct val="150000"/>
              </a:lnSpc>
              <a:buFont typeface="Arial" pitchFamily="34" charset="0"/>
              <a:buChar char="•"/>
            </a:pPr>
            <a:r>
              <a:rPr lang="pl-PL" sz="2000" dirty="0" smtClean="0"/>
              <a:t>data rejestracji LGD, </a:t>
            </a:r>
          </a:p>
          <a:p>
            <a:pPr marL="173038" indent="-173038" algn="just">
              <a:lnSpc>
                <a:spcPct val="150000"/>
              </a:lnSpc>
              <a:buFont typeface="Arial" pitchFamily="34" charset="0"/>
              <a:buChar char="•"/>
            </a:pPr>
            <a:r>
              <a:rPr lang="pl-PL" sz="2000" dirty="0" smtClean="0"/>
              <a:t>doświadczenie LGD – np.: osiągnięte wskaźniki, zrefundowane środki (2004-06, 2007-13, inne podobne), </a:t>
            </a:r>
          </a:p>
          <a:p>
            <a:pPr marL="173038" indent="-173038" algn="just">
              <a:lnSpc>
                <a:spcPct val="150000"/>
              </a:lnSpc>
              <a:buFont typeface="Arial" pitchFamily="34" charset="0"/>
              <a:buChar char="•"/>
            </a:pPr>
            <a:r>
              <a:rPr lang="pl-PL" sz="2000" dirty="0" smtClean="0"/>
              <a:t>doświadczenie kadr,</a:t>
            </a:r>
          </a:p>
          <a:p>
            <a:pPr marL="173038" indent="-173038" algn="just">
              <a:lnSpc>
                <a:spcPct val="150000"/>
              </a:lnSpc>
              <a:buFont typeface="Arial" pitchFamily="34" charset="0"/>
              <a:buChar char="•"/>
            </a:pPr>
            <a:r>
              <a:rPr lang="pl-PL" sz="2000" dirty="0" smtClean="0"/>
              <a:t>sposób wykorzystania dotychczasowego potencjału (LGD 2007-13).  </a:t>
            </a:r>
          </a:p>
          <a:p>
            <a:pPr marL="173038" indent="-173038" algn="just">
              <a:lnSpc>
                <a:spcPct val="150000"/>
              </a:lnSpc>
            </a:pPr>
            <a:endParaRPr lang="pl-PL" sz="2000" dirty="0" smtClean="0"/>
          </a:p>
          <a:p>
            <a:pPr marL="173038" indent="-173038" algn="just">
              <a:lnSpc>
                <a:spcPct val="150000"/>
              </a:lnSpc>
            </a:pPr>
            <a:endParaRPr lang="pl-PL" sz="2000" i="1" dirty="0" smtClean="0"/>
          </a:p>
        </p:txBody>
      </p:sp>
    </p:spTree>
  </p:cSld>
  <p:clrMapOvr>
    <a:masterClrMapping/>
  </p:clrMapOvr>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Rectangle 4"/>
          <p:cNvSpPr>
            <a:spLocks noGrp="1" noChangeArrowheads="1"/>
          </p:cNvSpPr>
          <p:nvPr>
            <p:ph type="title"/>
          </p:nvPr>
        </p:nvSpPr>
        <p:spPr>
          <a:xfrm>
            <a:off x="395536" y="116632"/>
            <a:ext cx="8229600" cy="1143000"/>
          </a:xfrm>
        </p:spPr>
        <p:txBody>
          <a:bodyPr>
            <a:normAutofit/>
          </a:bodyPr>
          <a:lstStyle/>
          <a:p>
            <a:r>
              <a:rPr lang="pl-PL" sz="2800" b="1" dirty="0" smtClean="0">
                <a:solidFill>
                  <a:srgbClr val="C00000"/>
                </a:solidFill>
              </a:rPr>
              <a:t>Rozdział X:</a:t>
            </a:r>
            <a:r>
              <a:rPr lang="pl-PL" sz="2800" b="1" dirty="0" smtClean="0"/>
              <a:t> integracja</a:t>
            </a:r>
            <a:endParaRPr lang="en-US" sz="2800" b="1" dirty="0" smtClean="0"/>
          </a:p>
        </p:txBody>
      </p:sp>
      <p:sp>
        <p:nvSpPr>
          <p:cNvPr id="6" name="Rectangle 3"/>
          <p:cNvSpPr txBox="1">
            <a:spLocks noChangeArrowheads="1"/>
          </p:cNvSpPr>
          <p:nvPr/>
        </p:nvSpPr>
        <p:spPr>
          <a:xfrm>
            <a:off x="251520" y="1052736"/>
            <a:ext cx="8640960" cy="5616624"/>
          </a:xfrm>
          <a:prstGeom prst="rect">
            <a:avLst/>
          </a:prstGeom>
        </p:spPr>
        <p:txBody>
          <a:bodyPr vert="horz" lIns="91440" tIns="45720" rIns="91440" bIns="45720" rtlCol="0">
            <a:normAutofit/>
          </a:bodyPr>
          <a:lstStyle/>
          <a:p>
            <a:pPr marL="268288" indent="-268288">
              <a:lnSpc>
                <a:spcPct val="170000"/>
              </a:lnSpc>
            </a:pPr>
            <a:endParaRPr lang="pl-PL" sz="3300" dirty="0" smtClean="0"/>
          </a:p>
          <a:p>
            <a:endParaRPr lang="pl-PL" sz="1500" dirty="0" smtClean="0"/>
          </a:p>
          <a:p>
            <a:endParaRPr lang="pl-PL" sz="1500" dirty="0" smtClean="0"/>
          </a:p>
          <a:p>
            <a:endParaRPr lang="pl-PL" sz="1500" dirty="0" smtClean="0"/>
          </a:p>
          <a:p>
            <a:pPr algn="r"/>
            <a:endParaRPr lang="pl-PL" sz="2200" dirty="0" smtClean="0"/>
          </a:p>
          <a:p>
            <a:pPr algn="r"/>
            <a:endParaRPr lang="pl-PL" sz="2200" dirty="0" smtClean="0"/>
          </a:p>
        </p:txBody>
      </p:sp>
      <p:sp>
        <p:nvSpPr>
          <p:cNvPr id="7" name="Prostokąt 6"/>
          <p:cNvSpPr/>
          <p:nvPr/>
        </p:nvSpPr>
        <p:spPr>
          <a:xfrm>
            <a:off x="179512" y="980728"/>
            <a:ext cx="8784976" cy="2805320"/>
          </a:xfrm>
          <a:prstGeom prst="rect">
            <a:avLst/>
          </a:prstGeom>
        </p:spPr>
        <p:txBody>
          <a:bodyPr wrap="square">
            <a:spAutoFit/>
          </a:bodyPr>
          <a:lstStyle/>
          <a:p>
            <a:pPr algn="just">
              <a:lnSpc>
                <a:spcPct val="150000"/>
              </a:lnSpc>
            </a:pPr>
            <a:r>
              <a:rPr lang="pl-PL" sz="2000" dirty="0"/>
              <a:t>Zintegrowanie nie może być jednak postrzegane jako konieczność wskazania w LSR rozwiązań dla większości problemów z jakimi boryka się obszar, a tym bardziej nadania im tej samej wagi. </a:t>
            </a:r>
            <a:endParaRPr lang="pl-PL" sz="2000" dirty="0" smtClean="0"/>
          </a:p>
          <a:p>
            <a:pPr algn="just">
              <a:lnSpc>
                <a:spcPct val="150000"/>
              </a:lnSpc>
            </a:pPr>
            <a:endParaRPr lang="pl-PL" sz="2000" dirty="0"/>
          </a:p>
          <a:p>
            <a:pPr algn="just">
              <a:lnSpc>
                <a:spcPct val="150000"/>
              </a:lnSpc>
            </a:pPr>
            <a:r>
              <a:rPr lang="pl-PL" sz="2000" dirty="0" smtClean="0"/>
              <a:t>Społeczności </a:t>
            </a:r>
            <a:r>
              <a:rPr lang="pl-PL" sz="2000" dirty="0"/>
              <a:t>powinny skupić się na wyborze tych celów i działań które przyniosą w przyszłości największe i najbardziej pożądane zmiany. </a:t>
            </a:r>
          </a:p>
        </p:txBody>
      </p:sp>
      <p:sp>
        <p:nvSpPr>
          <p:cNvPr id="5" name="pole tekstowe 4"/>
          <p:cNvSpPr txBox="1"/>
          <p:nvPr/>
        </p:nvSpPr>
        <p:spPr>
          <a:xfrm>
            <a:off x="6948264" y="3933056"/>
            <a:ext cx="1800200" cy="276999"/>
          </a:xfrm>
          <a:prstGeom prst="rect">
            <a:avLst/>
          </a:prstGeom>
          <a:noFill/>
        </p:spPr>
        <p:txBody>
          <a:bodyPr wrap="square" rtlCol="0">
            <a:spAutoFit/>
          </a:bodyPr>
          <a:lstStyle/>
          <a:p>
            <a:r>
              <a:rPr lang="pl-PL" sz="1200" dirty="0" smtClean="0"/>
              <a:t>Podręcznik dla LGD…</a:t>
            </a:r>
            <a:endParaRPr lang="pl-PL" sz="1200" dirty="0"/>
          </a:p>
        </p:txBody>
      </p:sp>
    </p:spTree>
    <p:extLst>
      <p:ext uri="{BB962C8B-B14F-4D97-AF65-F5344CB8AC3E}">
        <p14:creationId xmlns:p14="http://schemas.microsoft.com/office/powerpoint/2010/main" val="1159707370"/>
      </p:ext>
    </p:extLst>
  </p:cSld>
  <p:clrMapOvr>
    <a:masterClrMapping/>
  </p:clrMapOvr>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Rectangle 4"/>
          <p:cNvSpPr>
            <a:spLocks noGrp="1" noChangeArrowheads="1"/>
          </p:cNvSpPr>
          <p:nvPr>
            <p:ph type="title"/>
          </p:nvPr>
        </p:nvSpPr>
        <p:spPr>
          <a:xfrm>
            <a:off x="395536" y="116632"/>
            <a:ext cx="8229600" cy="1143000"/>
          </a:xfrm>
        </p:spPr>
        <p:txBody>
          <a:bodyPr>
            <a:normAutofit/>
          </a:bodyPr>
          <a:lstStyle/>
          <a:p>
            <a:r>
              <a:rPr lang="pl-PL" sz="2800" b="1" dirty="0" smtClean="0">
                <a:solidFill>
                  <a:srgbClr val="C00000"/>
                </a:solidFill>
              </a:rPr>
              <a:t>Rozdział XI:</a:t>
            </a:r>
            <a:r>
              <a:rPr lang="pl-PL" sz="2800" b="1" dirty="0" smtClean="0"/>
              <a:t> monitoring i ewaluacja</a:t>
            </a:r>
            <a:endParaRPr lang="en-US" sz="2800" b="1" dirty="0" smtClean="0"/>
          </a:p>
        </p:txBody>
      </p:sp>
      <p:sp>
        <p:nvSpPr>
          <p:cNvPr id="6" name="Rectangle 3"/>
          <p:cNvSpPr txBox="1">
            <a:spLocks noChangeArrowheads="1"/>
          </p:cNvSpPr>
          <p:nvPr/>
        </p:nvSpPr>
        <p:spPr>
          <a:xfrm>
            <a:off x="251520" y="1052736"/>
            <a:ext cx="8640960" cy="5616624"/>
          </a:xfrm>
          <a:prstGeom prst="rect">
            <a:avLst/>
          </a:prstGeom>
        </p:spPr>
        <p:txBody>
          <a:bodyPr vert="horz" lIns="91440" tIns="45720" rIns="91440" bIns="45720" rtlCol="0">
            <a:normAutofit/>
          </a:bodyPr>
          <a:lstStyle/>
          <a:p>
            <a:pPr marL="268288" indent="-268288">
              <a:lnSpc>
                <a:spcPct val="170000"/>
              </a:lnSpc>
            </a:pPr>
            <a:endParaRPr lang="pl-PL" sz="3300" dirty="0" smtClean="0"/>
          </a:p>
          <a:p>
            <a:endParaRPr lang="pl-PL" sz="1500" dirty="0" smtClean="0"/>
          </a:p>
          <a:p>
            <a:endParaRPr lang="pl-PL" sz="1500" dirty="0" smtClean="0"/>
          </a:p>
          <a:p>
            <a:endParaRPr lang="pl-PL" sz="1500" dirty="0" smtClean="0"/>
          </a:p>
          <a:p>
            <a:pPr algn="r"/>
            <a:endParaRPr lang="pl-PL" sz="2200" dirty="0" smtClean="0"/>
          </a:p>
          <a:p>
            <a:pPr algn="r"/>
            <a:endParaRPr lang="pl-PL" sz="2200" dirty="0" smtClean="0"/>
          </a:p>
        </p:txBody>
      </p:sp>
      <p:sp>
        <p:nvSpPr>
          <p:cNvPr id="7" name="Prostokąt 6"/>
          <p:cNvSpPr/>
          <p:nvPr/>
        </p:nvSpPr>
        <p:spPr>
          <a:xfrm>
            <a:off x="179512" y="980728"/>
            <a:ext cx="8784976" cy="5293757"/>
          </a:xfrm>
          <a:prstGeom prst="rect">
            <a:avLst/>
          </a:prstGeom>
        </p:spPr>
        <p:txBody>
          <a:bodyPr wrap="square">
            <a:spAutoFit/>
          </a:bodyPr>
          <a:lstStyle/>
          <a:p>
            <a:pPr algn="just" eaLnBrk="0" hangingPunct="0">
              <a:lnSpc>
                <a:spcPct val="150000"/>
              </a:lnSpc>
              <a:spcBef>
                <a:spcPct val="20000"/>
              </a:spcBef>
              <a:defRPr/>
            </a:pPr>
            <a:r>
              <a:rPr lang="pl-PL" sz="2000" b="1" dirty="0" smtClean="0"/>
              <a:t>Monitoring</a:t>
            </a:r>
            <a:r>
              <a:rPr lang="pl-PL" sz="2000" dirty="0" smtClean="0"/>
              <a:t> to proces systematycznego zbierania i analizowania informacji ilościowych i jakościowych na temat funkcjonowania LGD oraz stanu realizacji strategii w aspekcie finansowym i rzeczowym, którego celem jest uzyskanie informacji zwrotnych na temat skuteczności i wydajności wdrażanej strategii, a także ocena zgodności realizacji projektów </a:t>
            </a:r>
            <a:br>
              <a:rPr lang="pl-PL" sz="2000" dirty="0" smtClean="0"/>
            </a:br>
            <a:r>
              <a:rPr lang="pl-PL" sz="2000" dirty="0" smtClean="0"/>
              <a:t>z wcześniej zatwierdzonymi założeniami i celami. </a:t>
            </a:r>
          </a:p>
          <a:p>
            <a:pPr algn="just" eaLnBrk="0" hangingPunct="0">
              <a:lnSpc>
                <a:spcPct val="150000"/>
              </a:lnSpc>
              <a:spcBef>
                <a:spcPct val="20000"/>
              </a:spcBef>
              <a:defRPr/>
            </a:pPr>
            <a:endParaRPr lang="pl-PL" sz="2000" dirty="0" smtClean="0"/>
          </a:p>
          <a:p>
            <a:pPr algn="just" eaLnBrk="0" hangingPunct="0">
              <a:lnSpc>
                <a:spcPct val="150000"/>
              </a:lnSpc>
              <a:spcBef>
                <a:spcPct val="20000"/>
              </a:spcBef>
              <a:defRPr/>
            </a:pPr>
            <a:r>
              <a:rPr lang="pl-PL" sz="2000" b="1" dirty="0" smtClean="0"/>
              <a:t>Ewaluacja</a:t>
            </a:r>
            <a:r>
              <a:rPr lang="pl-PL" sz="2000" dirty="0" smtClean="0"/>
              <a:t> to systematyczne badanie wartości albo cech konkretnego programu, planu, działania bądź obiektu (programu komputerowego, programu nauczania, rozwiązania technicznego) z punktu widzenia przyjętych kryteriów, w celu jego usprawnienia, rozwoju lub zrozumienia.</a:t>
            </a:r>
          </a:p>
        </p:txBody>
      </p:sp>
    </p:spTree>
  </p:cSld>
  <p:clrMapOvr>
    <a:masterClrMapping/>
  </p:clrMapOvr>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Rectangle 4"/>
          <p:cNvSpPr>
            <a:spLocks noGrp="1" noChangeArrowheads="1"/>
          </p:cNvSpPr>
          <p:nvPr>
            <p:ph type="title"/>
          </p:nvPr>
        </p:nvSpPr>
        <p:spPr>
          <a:xfrm>
            <a:off x="395536" y="116632"/>
            <a:ext cx="8229600" cy="1143000"/>
          </a:xfrm>
        </p:spPr>
        <p:txBody>
          <a:bodyPr>
            <a:normAutofit/>
          </a:bodyPr>
          <a:lstStyle/>
          <a:p>
            <a:r>
              <a:rPr lang="pl-PL" sz="2800" b="1" dirty="0" smtClean="0">
                <a:solidFill>
                  <a:srgbClr val="C00000"/>
                </a:solidFill>
              </a:rPr>
              <a:t>Rozdział XI:</a:t>
            </a:r>
            <a:r>
              <a:rPr lang="pl-PL" sz="2800" b="1" dirty="0" smtClean="0"/>
              <a:t> monitoring i ewaluacja</a:t>
            </a:r>
            <a:endParaRPr lang="en-US" sz="2800" b="1" dirty="0" smtClean="0"/>
          </a:p>
        </p:txBody>
      </p:sp>
      <p:sp>
        <p:nvSpPr>
          <p:cNvPr id="6" name="Rectangle 3"/>
          <p:cNvSpPr txBox="1">
            <a:spLocks noChangeArrowheads="1"/>
          </p:cNvSpPr>
          <p:nvPr/>
        </p:nvSpPr>
        <p:spPr>
          <a:xfrm>
            <a:off x="251520" y="1052736"/>
            <a:ext cx="8640960" cy="5616624"/>
          </a:xfrm>
          <a:prstGeom prst="rect">
            <a:avLst/>
          </a:prstGeom>
        </p:spPr>
        <p:txBody>
          <a:bodyPr vert="horz" lIns="91440" tIns="45720" rIns="91440" bIns="45720" rtlCol="0">
            <a:normAutofit/>
          </a:bodyPr>
          <a:lstStyle/>
          <a:p>
            <a:pPr marL="268288" indent="-268288">
              <a:lnSpc>
                <a:spcPct val="170000"/>
              </a:lnSpc>
            </a:pPr>
            <a:endParaRPr lang="pl-PL" sz="3300" dirty="0" smtClean="0"/>
          </a:p>
          <a:p>
            <a:endParaRPr lang="pl-PL" sz="1500" dirty="0" smtClean="0"/>
          </a:p>
          <a:p>
            <a:endParaRPr lang="pl-PL" sz="1500" dirty="0" smtClean="0"/>
          </a:p>
          <a:p>
            <a:endParaRPr lang="pl-PL" sz="1500" dirty="0" smtClean="0"/>
          </a:p>
          <a:p>
            <a:pPr algn="r"/>
            <a:endParaRPr lang="pl-PL" sz="2200" dirty="0" smtClean="0"/>
          </a:p>
          <a:p>
            <a:pPr algn="r"/>
            <a:endParaRPr lang="pl-PL" sz="2200" dirty="0" smtClean="0"/>
          </a:p>
        </p:txBody>
      </p:sp>
      <p:sp>
        <p:nvSpPr>
          <p:cNvPr id="7" name="Prostokąt 6"/>
          <p:cNvSpPr/>
          <p:nvPr/>
        </p:nvSpPr>
        <p:spPr>
          <a:xfrm>
            <a:off x="179512" y="980728"/>
            <a:ext cx="8784976" cy="4708981"/>
          </a:xfrm>
          <a:prstGeom prst="rect">
            <a:avLst/>
          </a:prstGeom>
        </p:spPr>
        <p:txBody>
          <a:bodyPr wrap="square">
            <a:spAutoFit/>
          </a:bodyPr>
          <a:lstStyle/>
          <a:p>
            <a:pPr marL="177800" indent="-177800" algn="just">
              <a:lnSpc>
                <a:spcPct val="150000"/>
              </a:lnSpc>
              <a:buFont typeface="Arial" pitchFamily="34" charset="0"/>
              <a:buChar char="•"/>
            </a:pPr>
            <a:r>
              <a:rPr lang="pl-PL" sz="2000" dirty="0" smtClean="0"/>
              <a:t>wskazanie elementów funkcjonowania LGD, które będą podlegać ewaluacji,</a:t>
            </a:r>
          </a:p>
          <a:p>
            <a:pPr marL="177800" indent="-177800" algn="just">
              <a:lnSpc>
                <a:spcPct val="150000"/>
              </a:lnSpc>
              <a:buFont typeface="Arial" pitchFamily="34" charset="0"/>
              <a:buChar char="•"/>
            </a:pPr>
            <a:r>
              <a:rPr lang="pl-PL" sz="2000" dirty="0" smtClean="0"/>
              <a:t>wskazanie elementów wdrażania LSR, które będą podlegać ewaluacji,</a:t>
            </a:r>
          </a:p>
          <a:p>
            <a:pPr marL="177800" indent="-177800" algn="just">
              <a:lnSpc>
                <a:spcPct val="150000"/>
              </a:lnSpc>
              <a:buFont typeface="Arial" pitchFamily="34" charset="0"/>
              <a:buChar char="•"/>
            </a:pPr>
            <a:r>
              <a:rPr lang="pl-PL" sz="2000" dirty="0" smtClean="0"/>
              <a:t>wskazanie elementów, które LGD zamierza monitorować,</a:t>
            </a:r>
          </a:p>
          <a:p>
            <a:pPr marL="177800" indent="-177800" algn="just">
              <a:lnSpc>
                <a:spcPct val="150000"/>
              </a:lnSpc>
              <a:buFont typeface="Arial" pitchFamily="34" charset="0"/>
              <a:buChar char="•"/>
            </a:pPr>
            <a:r>
              <a:rPr lang="pl-PL" sz="2000" dirty="0" smtClean="0"/>
              <a:t>wskazanie kryteriów, na podstawie których będzie przeprowadzana ewaluacja </a:t>
            </a:r>
            <a:r>
              <a:rPr lang="pl-PL" sz="2000" i="1" dirty="0" smtClean="0"/>
              <a:t>on </a:t>
            </a:r>
            <a:r>
              <a:rPr lang="pl-PL" sz="2000" i="1" dirty="0" err="1" smtClean="0"/>
              <a:t>going</a:t>
            </a:r>
            <a:r>
              <a:rPr lang="pl-PL" sz="2000" dirty="0" smtClean="0"/>
              <a:t> i </a:t>
            </a:r>
            <a:r>
              <a:rPr lang="pl-PL" sz="2000" i="1" dirty="0" smtClean="0"/>
              <a:t>ex post</a:t>
            </a:r>
            <a:r>
              <a:rPr lang="pl-PL" sz="2000" dirty="0" smtClean="0"/>
              <a:t> funkcjonowania LGD i realizacji LSR,</a:t>
            </a:r>
          </a:p>
          <a:p>
            <a:pPr marL="177800" indent="-177800" algn="just">
              <a:lnSpc>
                <a:spcPct val="150000"/>
              </a:lnSpc>
              <a:buFont typeface="Arial" pitchFamily="34" charset="0"/>
              <a:buChar char="•"/>
            </a:pPr>
            <a:r>
              <a:rPr lang="pl-PL" sz="2000" dirty="0" smtClean="0"/>
              <a:t>określenie czasu, sposobu i okresu objętego pomiarem oraz wskazanie </a:t>
            </a:r>
            <a:r>
              <a:rPr lang="pl-PL" sz="2000" dirty="0" err="1" smtClean="0"/>
              <a:t>ewaluatora</a:t>
            </a:r>
            <a:r>
              <a:rPr lang="pl-PL" sz="2000" dirty="0" smtClean="0"/>
              <a:t>,</a:t>
            </a:r>
          </a:p>
          <a:p>
            <a:pPr marL="177800" indent="-177800" algn="just">
              <a:lnSpc>
                <a:spcPct val="150000"/>
              </a:lnSpc>
              <a:buFont typeface="Arial" pitchFamily="34" charset="0"/>
              <a:buChar char="•"/>
            </a:pPr>
            <a:r>
              <a:rPr lang="pl-PL" sz="2000" dirty="0" smtClean="0"/>
              <a:t>wskazanie minimalnych wartości wskaźników, których nieosiągnięcie oznaczać będzie nieprawidłową realizację LSR lub funkcjonowanie LGD.</a:t>
            </a:r>
            <a:endParaRPr lang="pl-PL" sz="2000" dirty="0"/>
          </a:p>
        </p:txBody>
      </p:sp>
    </p:spTree>
  </p:cSld>
  <p:clrMapOvr>
    <a:masterClrMapping/>
  </p:clrMapOvr>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6626" name="Rectangle 2"/>
          <p:cNvSpPr>
            <a:spLocks noGrp="1"/>
          </p:cNvSpPr>
          <p:nvPr>
            <p:ph type="ctrTitle"/>
          </p:nvPr>
        </p:nvSpPr>
        <p:spPr>
          <a:xfrm>
            <a:off x="3187700" y="-26988"/>
            <a:ext cx="6856413" cy="1447801"/>
          </a:xfrm>
          <a:noFill/>
        </p:spPr>
        <p:txBody>
          <a:bodyPr/>
          <a:lstStyle/>
          <a:p>
            <a:pPr algn="l"/>
            <a:r>
              <a:rPr lang="pl-PL" sz="2800" smtClean="0">
                <a:solidFill>
                  <a:schemeClr val="tx1"/>
                </a:solidFill>
                <a:latin typeface="Arial" pitchFamily="34" charset="0"/>
              </a:rPr>
              <a:t>Typy ewaluacji</a:t>
            </a:r>
            <a:endParaRPr lang="pl-PL" sz="2400" smtClean="0">
              <a:solidFill>
                <a:schemeClr val="tx1"/>
              </a:solidFill>
              <a:latin typeface="Arial" pitchFamily="34" charset="0"/>
            </a:endParaRPr>
          </a:p>
        </p:txBody>
      </p:sp>
      <p:sp>
        <p:nvSpPr>
          <p:cNvPr id="26627" name="Rectangle 3"/>
          <p:cNvSpPr>
            <a:spLocks noGrp="1"/>
          </p:cNvSpPr>
          <p:nvPr>
            <p:ph type="subTitle" idx="1"/>
          </p:nvPr>
        </p:nvSpPr>
        <p:spPr>
          <a:xfrm>
            <a:off x="539552" y="1412776"/>
            <a:ext cx="8075612" cy="3457575"/>
          </a:xfrm>
        </p:spPr>
        <p:txBody>
          <a:bodyPr/>
          <a:lstStyle/>
          <a:p>
            <a:pPr marL="365125" indent="-282575">
              <a:lnSpc>
                <a:spcPct val="90000"/>
              </a:lnSpc>
            </a:pPr>
            <a:r>
              <a:rPr lang="pl-PL" sz="2400" dirty="0" smtClean="0">
                <a:solidFill>
                  <a:schemeClr val="tx1"/>
                </a:solidFill>
                <a:latin typeface="Calibri" pitchFamily="34" charset="0"/>
              </a:rPr>
              <a:t>Ewaluacja początkowa</a:t>
            </a:r>
            <a:r>
              <a:rPr lang="pl-PL" sz="2400" i="1" dirty="0" smtClean="0">
                <a:solidFill>
                  <a:schemeClr val="tx1"/>
                </a:solidFill>
                <a:latin typeface="Calibri" pitchFamily="34" charset="0"/>
              </a:rPr>
              <a:t> (</a:t>
            </a:r>
            <a:r>
              <a:rPr lang="pl-PL" sz="2400" i="1" dirty="0" err="1" smtClean="0">
                <a:solidFill>
                  <a:schemeClr val="tx1"/>
                </a:solidFill>
                <a:latin typeface="Calibri" pitchFamily="34" charset="0"/>
              </a:rPr>
              <a:t>ex-ante</a:t>
            </a:r>
            <a:r>
              <a:rPr lang="pl-PL" sz="2400" i="1" dirty="0" smtClean="0">
                <a:solidFill>
                  <a:schemeClr val="tx1"/>
                </a:solidFill>
                <a:latin typeface="Calibri" pitchFamily="34" charset="0"/>
              </a:rPr>
              <a:t>) </a:t>
            </a:r>
            <a:r>
              <a:rPr lang="pl-PL" sz="2400" dirty="0" smtClean="0">
                <a:solidFill>
                  <a:schemeClr val="tx1"/>
                </a:solidFill>
                <a:latin typeface="Calibri" pitchFamily="34" charset="0"/>
              </a:rPr>
              <a:t>– prowadzona przed realizacją projektu </a:t>
            </a:r>
          </a:p>
          <a:p>
            <a:pPr marL="365125" indent="-282575">
              <a:lnSpc>
                <a:spcPct val="90000"/>
              </a:lnSpc>
            </a:pPr>
            <a:endParaRPr lang="pl-PL" sz="2400" i="1" dirty="0" smtClean="0">
              <a:solidFill>
                <a:schemeClr val="tx1"/>
              </a:solidFill>
              <a:latin typeface="Calibri" pitchFamily="34" charset="0"/>
            </a:endParaRPr>
          </a:p>
          <a:p>
            <a:pPr marL="365125" indent="-282575">
              <a:lnSpc>
                <a:spcPct val="90000"/>
              </a:lnSpc>
            </a:pPr>
            <a:r>
              <a:rPr lang="pl-PL" sz="2400" dirty="0" smtClean="0">
                <a:solidFill>
                  <a:schemeClr val="tx1"/>
                </a:solidFill>
                <a:latin typeface="Calibri" pitchFamily="34" charset="0"/>
              </a:rPr>
              <a:t>Ewaluacja</a:t>
            </a:r>
            <a:r>
              <a:rPr lang="pl-PL" sz="2400" i="1" dirty="0" smtClean="0">
                <a:solidFill>
                  <a:schemeClr val="tx1"/>
                </a:solidFill>
                <a:latin typeface="Calibri" pitchFamily="34" charset="0"/>
              </a:rPr>
              <a:t> </a:t>
            </a:r>
            <a:r>
              <a:rPr lang="pl-PL" sz="2400" dirty="0" smtClean="0">
                <a:solidFill>
                  <a:schemeClr val="tx1"/>
                </a:solidFill>
                <a:latin typeface="Calibri" pitchFamily="34" charset="0"/>
              </a:rPr>
              <a:t>bieżąca, okresowa (</a:t>
            </a:r>
            <a:r>
              <a:rPr lang="pl-PL" sz="2400" i="1" dirty="0" err="1" smtClean="0">
                <a:solidFill>
                  <a:schemeClr val="tx1"/>
                </a:solidFill>
                <a:latin typeface="Calibri" pitchFamily="34" charset="0"/>
              </a:rPr>
              <a:t>on-going</a:t>
            </a:r>
            <a:r>
              <a:rPr lang="pl-PL" sz="2400" i="1" dirty="0" smtClean="0">
                <a:solidFill>
                  <a:schemeClr val="tx1"/>
                </a:solidFill>
                <a:latin typeface="Calibri" pitchFamily="34" charset="0"/>
              </a:rPr>
              <a:t>) </a:t>
            </a:r>
            <a:r>
              <a:rPr lang="pl-PL" sz="2400" dirty="0" smtClean="0">
                <a:solidFill>
                  <a:schemeClr val="tx1"/>
                </a:solidFill>
                <a:latin typeface="Calibri" pitchFamily="34" charset="0"/>
              </a:rPr>
              <a:t>– prowadzona podczas realizacji projektu</a:t>
            </a:r>
          </a:p>
          <a:p>
            <a:pPr marL="365125" indent="-282575">
              <a:lnSpc>
                <a:spcPct val="90000"/>
              </a:lnSpc>
            </a:pPr>
            <a:endParaRPr lang="pl-PL" sz="2400" i="1" dirty="0" smtClean="0">
              <a:solidFill>
                <a:schemeClr val="tx1"/>
              </a:solidFill>
              <a:latin typeface="Calibri" pitchFamily="34" charset="0"/>
            </a:endParaRPr>
          </a:p>
          <a:p>
            <a:pPr marL="365125" indent="-282575">
              <a:lnSpc>
                <a:spcPct val="90000"/>
              </a:lnSpc>
            </a:pPr>
            <a:r>
              <a:rPr lang="pl-PL" sz="2400" dirty="0" smtClean="0">
                <a:solidFill>
                  <a:schemeClr val="tx1"/>
                </a:solidFill>
                <a:latin typeface="Calibri" pitchFamily="34" charset="0"/>
              </a:rPr>
              <a:t>Ewaluacja końcowa, podsumowująca</a:t>
            </a:r>
            <a:r>
              <a:rPr lang="pl-PL" sz="2400" i="1" dirty="0" smtClean="0">
                <a:solidFill>
                  <a:schemeClr val="tx1"/>
                </a:solidFill>
                <a:latin typeface="Calibri" pitchFamily="34" charset="0"/>
              </a:rPr>
              <a:t> (ex-post)</a:t>
            </a:r>
            <a:r>
              <a:rPr lang="pl-PL" sz="2400" dirty="0" smtClean="0">
                <a:solidFill>
                  <a:schemeClr val="tx1"/>
                </a:solidFill>
                <a:latin typeface="Calibri" pitchFamily="34" charset="0"/>
              </a:rPr>
              <a:t> – prowadzona po zakończeniu realizacji projektu </a:t>
            </a:r>
          </a:p>
        </p:txBody>
      </p:sp>
    </p:spTree>
  </p:cSld>
  <p:clrMapOvr>
    <a:masterClrMapping/>
  </p:clrMapOvr>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Tytuł 1"/>
          <p:cNvSpPr>
            <a:spLocks noGrp="1"/>
          </p:cNvSpPr>
          <p:nvPr>
            <p:ph type="title"/>
          </p:nvPr>
        </p:nvSpPr>
        <p:spPr/>
        <p:txBody>
          <a:bodyPr/>
          <a:lstStyle/>
          <a:p>
            <a:pPr eaLnBrk="1" hangingPunct="1"/>
            <a:r>
              <a:rPr lang="pl-PL" sz="2400" smtClean="0"/>
              <a:t>Kryteria oceny</a:t>
            </a:r>
          </a:p>
        </p:txBody>
      </p:sp>
      <p:pic>
        <p:nvPicPr>
          <p:cNvPr id="21507" name="Picture 2"/>
          <p:cNvPicPr>
            <a:picLocks noChangeAspect="1" noChangeArrowheads="1"/>
          </p:cNvPicPr>
          <p:nvPr/>
        </p:nvPicPr>
        <p:blipFill>
          <a:blip r:embed="rId3" cstate="print"/>
          <a:srcRect/>
          <a:stretch>
            <a:fillRect/>
          </a:stretch>
        </p:blipFill>
        <p:spPr bwMode="auto">
          <a:xfrm>
            <a:off x="595313" y="1412875"/>
            <a:ext cx="7648575" cy="3887788"/>
          </a:xfrm>
          <a:prstGeom prst="rect">
            <a:avLst/>
          </a:prstGeom>
          <a:noFill/>
          <a:ln w="9525">
            <a:noFill/>
            <a:miter lim="800000"/>
            <a:headEnd/>
            <a:tailEnd/>
          </a:ln>
        </p:spPr>
      </p:pic>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1986" name="Rectangle 2"/>
          <p:cNvSpPr>
            <a:spLocks noGrp="1"/>
          </p:cNvSpPr>
          <p:nvPr>
            <p:ph type="ctrTitle"/>
          </p:nvPr>
        </p:nvSpPr>
        <p:spPr>
          <a:xfrm>
            <a:off x="2843808" y="-27384"/>
            <a:ext cx="6856413" cy="1006475"/>
          </a:xfrm>
          <a:noFill/>
        </p:spPr>
        <p:txBody>
          <a:bodyPr/>
          <a:lstStyle/>
          <a:p>
            <a:pPr algn="l"/>
            <a:r>
              <a:rPr lang="pl-PL" sz="2800" dirty="0" smtClean="0">
                <a:solidFill>
                  <a:schemeClr val="tx1"/>
                </a:solidFill>
                <a:latin typeface="Calibri" pitchFamily="34" charset="0"/>
              </a:rPr>
              <a:t>Kryteria ewaluacji</a:t>
            </a:r>
          </a:p>
        </p:txBody>
      </p:sp>
      <p:sp>
        <p:nvSpPr>
          <p:cNvPr id="59395" name="Rectangle 3"/>
          <p:cNvSpPr>
            <a:spLocks noGrp="1"/>
          </p:cNvSpPr>
          <p:nvPr>
            <p:ph type="subTitle" idx="1"/>
          </p:nvPr>
        </p:nvSpPr>
        <p:spPr>
          <a:xfrm>
            <a:off x="425450" y="836712"/>
            <a:ext cx="8395022" cy="5190778"/>
          </a:xfrm>
        </p:spPr>
        <p:txBody>
          <a:bodyPr>
            <a:noAutofit/>
          </a:bodyPr>
          <a:lstStyle/>
          <a:p>
            <a:pPr marL="365125" indent="-282575" algn="just">
              <a:lnSpc>
                <a:spcPct val="80000"/>
              </a:lnSpc>
              <a:buFont typeface="Arial" pitchFamily="34" charset="0"/>
              <a:buChar char="•"/>
            </a:pPr>
            <a:r>
              <a:rPr lang="pl-PL" sz="2000" dirty="0" smtClean="0">
                <a:solidFill>
                  <a:srgbClr val="000000"/>
                </a:solidFill>
                <a:latin typeface="Calibri" pitchFamily="34" charset="0"/>
              </a:rPr>
              <a:t>Trafność (</a:t>
            </a:r>
            <a:r>
              <a:rPr lang="pl-PL" sz="2000" i="1" dirty="0" err="1" smtClean="0">
                <a:solidFill>
                  <a:srgbClr val="000000"/>
                </a:solidFill>
                <a:latin typeface="Calibri" pitchFamily="34" charset="0"/>
              </a:rPr>
              <a:t>relevance</a:t>
            </a:r>
            <a:r>
              <a:rPr lang="pl-PL" sz="2000" dirty="0" smtClean="0">
                <a:solidFill>
                  <a:srgbClr val="000000"/>
                </a:solidFill>
                <a:latin typeface="Calibri" pitchFamily="34" charset="0"/>
              </a:rPr>
              <a:t>) - kryterium to pozwala ocenić, w jakim stopniu przyjęte cele projektu odpowiadają zidentyfikowanym problemom w obszarze objętym projektem i/lub realnym potrzebom beneficjentów</a:t>
            </a:r>
          </a:p>
          <a:p>
            <a:pPr marL="365125" indent="-282575" algn="just">
              <a:lnSpc>
                <a:spcPct val="80000"/>
              </a:lnSpc>
              <a:buFont typeface="Arial" pitchFamily="34" charset="0"/>
              <a:buChar char="•"/>
            </a:pPr>
            <a:endParaRPr lang="pl-PL" sz="2000" dirty="0" smtClean="0">
              <a:solidFill>
                <a:srgbClr val="000000"/>
              </a:solidFill>
              <a:latin typeface="Calibri" pitchFamily="34" charset="0"/>
            </a:endParaRPr>
          </a:p>
          <a:p>
            <a:pPr marL="365125" indent="-282575" algn="just">
              <a:lnSpc>
                <a:spcPct val="80000"/>
              </a:lnSpc>
              <a:buFont typeface="Arial" pitchFamily="34" charset="0"/>
              <a:buChar char="•"/>
            </a:pPr>
            <a:r>
              <a:rPr lang="pl-PL" sz="2000" dirty="0" smtClean="0">
                <a:solidFill>
                  <a:srgbClr val="000000"/>
                </a:solidFill>
                <a:latin typeface="Calibri" pitchFamily="34" charset="0"/>
              </a:rPr>
              <a:t>Efektywność (</a:t>
            </a:r>
            <a:r>
              <a:rPr lang="pl-PL" sz="2000" i="1" dirty="0" err="1" smtClean="0">
                <a:solidFill>
                  <a:srgbClr val="000000"/>
                </a:solidFill>
                <a:latin typeface="Calibri" pitchFamily="34" charset="0"/>
              </a:rPr>
              <a:t>efficiency</a:t>
            </a:r>
            <a:r>
              <a:rPr lang="pl-PL" sz="2000" dirty="0" smtClean="0">
                <a:solidFill>
                  <a:srgbClr val="000000"/>
                </a:solidFill>
                <a:latin typeface="Calibri" pitchFamily="34" charset="0"/>
              </a:rPr>
              <a:t>) - kryterium to pozwala ocenić poziom „ekonomiczności” projektu, czyli stosunek poniesionych nakładów do uzyskanych wyników i rezultatów. Nakłady rozumiane są tu jako zasoby finansowe, ludzkie i poświęcony czas</a:t>
            </a:r>
          </a:p>
          <a:p>
            <a:pPr marL="365125" indent="-282575" algn="just">
              <a:lnSpc>
                <a:spcPct val="80000"/>
              </a:lnSpc>
              <a:buFont typeface="Arial" pitchFamily="34" charset="0"/>
              <a:buChar char="•"/>
            </a:pPr>
            <a:endParaRPr lang="pl-PL" sz="2000" dirty="0" smtClean="0">
              <a:solidFill>
                <a:srgbClr val="000000"/>
              </a:solidFill>
              <a:latin typeface="Calibri" pitchFamily="34" charset="0"/>
            </a:endParaRPr>
          </a:p>
          <a:p>
            <a:pPr marL="365125" indent="-282575" algn="just">
              <a:lnSpc>
                <a:spcPct val="80000"/>
              </a:lnSpc>
              <a:buFont typeface="Arial" pitchFamily="34" charset="0"/>
              <a:buChar char="•"/>
            </a:pPr>
            <a:r>
              <a:rPr lang="pl-PL" sz="2000" dirty="0" smtClean="0">
                <a:solidFill>
                  <a:srgbClr val="000000"/>
                </a:solidFill>
                <a:latin typeface="Calibri" pitchFamily="34" charset="0"/>
              </a:rPr>
              <a:t>Skuteczność (</a:t>
            </a:r>
            <a:r>
              <a:rPr lang="pl-PL" sz="2000" i="1" dirty="0" err="1" smtClean="0">
                <a:solidFill>
                  <a:srgbClr val="000000"/>
                </a:solidFill>
                <a:latin typeface="Calibri" pitchFamily="34" charset="0"/>
              </a:rPr>
              <a:t>effectiveness</a:t>
            </a:r>
            <a:r>
              <a:rPr lang="pl-PL" sz="2000" dirty="0" smtClean="0">
                <a:solidFill>
                  <a:srgbClr val="000000"/>
                </a:solidFill>
                <a:latin typeface="Calibri" pitchFamily="34" charset="0"/>
              </a:rPr>
              <a:t>) - kryterium to pozwala ocenić, do jakiego stopnia cele przedsięwzięcia zdefiniowane na etapie programowania zostały osiągnięte</a:t>
            </a:r>
          </a:p>
          <a:p>
            <a:pPr marL="365125" indent="-282575" algn="just">
              <a:lnSpc>
                <a:spcPct val="80000"/>
              </a:lnSpc>
              <a:buFont typeface="Arial" pitchFamily="34" charset="0"/>
              <a:buChar char="•"/>
            </a:pPr>
            <a:endParaRPr lang="pl-PL" sz="2000" dirty="0" smtClean="0">
              <a:latin typeface="Calibri" pitchFamily="34" charset="0"/>
            </a:endParaRPr>
          </a:p>
          <a:p>
            <a:pPr marL="365125" indent="-282575" algn="just">
              <a:lnSpc>
                <a:spcPct val="80000"/>
              </a:lnSpc>
              <a:buFont typeface="Arial" pitchFamily="34" charset="0"/>
              <a:buChar char="•"/>
            </a:pPr>
            <a:r>
              <a:rPr lang="pl-PL" sz="2000" dirty="0" smtClean="0">
                <a:solidFill>
                  <a:srgbClr val="000000"/>
                </a:solidFill>
                <a:latin typeface="Calibri" pitchFamily="34" charset="0"/>
              </a:rPr>
              <a:t>Użyteczność (</a:t>
            </a:r>
            <a:r>
              <a:rPr lang="en-US" sz="2000" i="1" dirty="0" smtClean="0">
                <a:solidFill>
                  <a:srgbClr val="000000"/>
                </a:solidFill>
                <a:latin typeface="Calibri" pitchFamily="34" charset="0"/>
              </a:rPr>
              <a:t>utility</a:t>
            </a:r>
            <a:r>
              <a:rPr lang="pl-PL" sz="2000" dirty="0" smtClean="0">
                <a:solidFill>
                  <a:srgbClr val="000000"/>
                </a:solidFill>
                <a:latin typeface="Calibri" pitchFamily="34" charset="0"/>
              </a:rPr>
              <a:t>) - kryterium to pozwala ocenić, w jakim stopniu realizacja projektu rzeczywiście przyczyniła się do rozwiązania zidentyfikowanego problemu w obszarze objętym interwencją i/lub przyniosła korzyści beneficjentom</a:t>
            </a:r>
          </a:p>
          <a:p>
            <a:pPr marL="365125" indent="-282575" algn="just">
              <a:lnSpc>
                <a:spcPct val="80000"/>
              </a:lnSpc>
              <a:buFont typeface="Arial" pitchFamily="34" charset="0"/>
              <a:buChar char="•"/>
            </a:pPr>
            <a:endParaRPr lang="pl-PL" sz="2000" dirty="0" smtClean="0">
              <a:solidFill>
                <a:srgbClr val="000000"/>
              </a:solidFill>
              <a:latin typeface="Calibri" pitchFamily="34" charset="0"/>
            </a:endParaRPr>
          </a:p>
          <a:p>
            <a:pPr marL="365125" indent="-282575" algn="just">
              <a:lnSpc>
                <a:spcPct val="80000"/>
              </a:lnSpc>
              <a:buFont typeface="Arial" pitchFamily="34" charset="0"/>
              <a:buChar char="•"/>
            </a:pPr>
            <a:r>
              <a:rPr lang="pl-PL" sz="2000" dirty="0" smtClean="0">
                <a:solidFill>
                  <a:srgbClr val="000000"/>
                </a:solidFill>
                <a:latin typeface="Calibri" pitchFamily="34" charset="0"/>
              </a:rPr>
              <a:t>Trwałość (</a:t>
            </a:r>
            <a:r>
              <a:rPr lang="pl-PL" sz="2000" i="1" dirty="0" err="1" smtClean="0">
                <a:solidFill>
                  <a:srgbClr val="000000"/>
                </a:solidFill>
                <a:latin typeface="Calibri" pitchFamily="34" charset="0"/>
              </a:rPr>
              <a:t>sustainability</a:t>
            </a:r>
            <a:r>
              <a:rPr lang="pl-PL" sz="2000" dirty="0" smtClean="0">
                <a:solidFill>
                  <a:srgbClr val="000000"/>
                </a:solidFill>
                <a:latin typeface="Calibri" pitchFamily="34" charset="0"/>
              </a:rPr>
              <a:t>) – kryterium to pozwala ocenić czy pozytywne efekty projektu na poziomie jego celów mogą trwać po zakończeniu finansowania zewnętrznego, a także czy możliwe jest utrzymanie się wpływu tego projektu w dłuższym okresie czasu</a:t>
            </a:r>
          </a:p>
          <a:p>
            <a:pPr marL="365125" indent="-282575" algn="just">
              <a:lnSpc>
                <a:spcPct val="80000"/>
              </a:lnSpc>
              <a:buFont typeface="Arial" pitchFamily="34" charset="0"/>
              <a:buChar char="•"/>
            </a:pPr>
            <a:endParaRPr lang="pl-PL" sz="2000" dirty="0" smtClean="0">
              <a:latin typeface="Calibri"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939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939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939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9395">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939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5" grpId="0" build="p"/>
    </p:bldLst>
  </p:timing>
</p:sld>
</file>

<file path=ppt/slides/slide1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Rectangle 4"/>
          <p:cNvSpPr>
            <a:spLocks noGrp="1" noChangeArrowheads="1"/>
          </p:cNvSpPr>
          <p:nvPr>
            <p:ph type="title"/>
          </p:nvPr>
        </p:nvSpPr>
        <p:spPr>
          <a:xfrm>
            <a:off x="395536" y="116632"/>
            <a:ext cx="8229600" cy="1143000"/>
          </a:xfrm>
        </p:spPr>
        <p:txBody>
          <a:bodyPr>
            <a:normAutofit/>
          </a:bodyPr>
          <a:lstStyle/>
          <a:p>
            <a:r>
              <a:rPr lang="pl-PL" sz="2800" b="1" dirty="0" smtClean="0">
                <a:solidFill>
                  <a:srgbClr val="C00000"/>
                </a:solidFill>
              </a:rPr>
              <a:t>Rozdział XII:</a:t>
            </a:r>
            <a:r>
              <a:rPr lang="pl-PL" sz="2800" b="1" dirty="0" smtClean="0"/>
              <a:t> Strategiczna ocena oddziaływania na środowisko </a:t>
            </a:r>
            <a:endParaRPr lang="en-US" sz="2800" b="1" dirty="0" smtClean="0"/>
          </a:p>
        </p:txBody>
      </p:sp>
      <p:sp>
        <p:nvSpPr>
          <p:cNvPr id="6" name="Rectangle 3"/>
          <p:cNvSpPr txBox="1">
            <a:spLocks noChangeArrowheads="1"/>
          </p:cNvSpPr>
          <p:nvPr/>
        </p:nvSpPr>
        <p:spPr>
          <a:xfrm>
            <a:off x="251520" y="1052736"/>
            <a:ext cx="8640960" cy="5616624"/>
          </a:xfrm>
          <a:prstGeom prst="rect">
            <a:avLst/>
          </a:prstGeom>
        </p:spPr>
        <p:txBody>
          <a:bodyPr vert="horz" lIns="91440" tIns="45720" rIns="91440" bIns="45720" rtlCol="0">
            <a:normAutofit/>
          </a:bodyPr>
          <a:lstStyle/>
          <a:p>
            <a:pPr marL="268288" indent="-268288">
              <a:lnSpc>
                <a:spcPct val="170000"/>
              </a:lnSpc>
            </a:pPr>
            <a:endParaRPr lang="pl-PL" sz="3300" dirty="0" smtClean="0"/>
          </a:p>
          <a:p>
            <a:endParaRPr lang="pl-PL" sz="1500" dirty="0" smtClean="0"/>
          </a:p>
          <a:p>
            <a:endParaRPr lang="pl-PL" sz="1500" dirty="0" smtClean="0"/>
          </a:p>
          <a:p>
            <a:endParaRPr lang="pl-PL" sz="1500" dirty="0" smtClean="0"/>
          </a:p>
          <a:p>
            <a:pPr algn="r"/>
            <a:endParaRPr lang="pl-PL" sz="2200" dirty="0" smtClean="0"/>
          </a:p>
          <a:p>
            <a:pPr algn="r"/>
            <a:endParaRPr lang="pl-PL" sz="2200" dirty="0" smtClean="0"/>
          </a:p>
        </p:txBody>
      </p:sp>
      <p:sp>
        <p:nvSpPr>
          <p:cNvPr id="7" name="Prostokąt 6"/>
          <p:cNvSpPr/>
          <p:nvPr/>
        </p:nvSpPr>
        <p:spPr>
          <a:xfrm>
            <a:off x="179512" y="1214750"/>
            <a:ext cx="8784976" cy="4708981"/>
          </a:xfrm>
          <a:prstGeom prst="rect">
            <a:avLst/>
          </a:prstGeom>
        </p:spPr>
        <p:txBody>
          <a:bodyPr wrap="square">
            <a:spAutoFit/>
          </a:bodyPr>
          <a:lstStyle/>
          <a:p>
            <a:pPr marL="457200" indent="-457200" algn="just">
              <a:lnSpc>
                <a:spcPct val="150000"/>
              </a:lnSpc>
              <a:buFont typeface="+mj-lt"/>
              <a:buAutoNum type="arabicPeriod"/>
            </a:pPr>
            <a:r>
              <a:rPr lang="pl-PL" sz="2000" dirty="0" smtClean="0"/>
              <a:t>Informacja o przeprowadzeniu analizy LSR pod kątem spełnienia kryteriów kwalifikujących do strategicznej oceny oddziaływania na środowisko i o wynikach tej analizy. </a:t>
            </a:r>
          </a:p>
          <a:p>
            <a:pPr marL="457200" indent="-457200" algn="just">
              <a:lnSpc>
                <a:spcPct val="150000"/>
              </a:lnSpc>
              <a:buFont typeface="+mj-lt"/>
              <a:buAutoNum type="arabicPeriod"/>
            </a:pPr>
            <a:endParaRPr lang="pl-PL" sz="2000" dirty="0" smtClean="0"/>
          </a:p>
          <a:p>
            <a:pPr marL="457200" indent="-457200" algn="just">
              <a:lnSpc>
                <a:spcPct val="150000"/>
              </a:lnSpc>
              <a:buFont typeface="+mj-lt"/>
              <a:buAutoNum type="arabicPeriod"/>
            </a:pPr>
            <a:r>
              <a:rPr lang="pl-PL" sz="2000" dirty="0" smtClean="0"/>
              <a:t>W przypadku LSR wymagającej przeprowadzenia ww. oceny, pisemne podsumowanie zawierające informacje, o których mowa w art. 55 ust. 3 ustawy z dnia 3 października 2008 r. o udostępnianiu informacji o środowisku i jego ochronie, udziale społeczeństwa w ochronie środowiska oraz o ocenach oddziaływania na środowisko (Dz. U. z 2013 r., poz. 1235 ze zm.). </a:t>
            </a:r>
          </a:p>
        </p:txBody>
      </p:sp>
    </p:spTree>
  </p:cSld>
  <p:clrMapOvr>
    <a:masterClrMapping/>
  </p:clrMapOvr>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Rectangle 4"/>
          <p:cNvSpPr>
            <a:spLocks noGrp="1" noChangeArrowheads="1"/>
          </p:cNvSpPr>
          <p:nvPr>
            <p:ph type="title"/>
          </p:nvPr>
        </p:nvSpPr>
        <p:spPr>
          <a:xfrm>
            <a:off x="395536" y="116632"/>
            <a:ext cx="8229600" cy="1143000"/>
          </a:xfrm>
        </p:spPr>
        <p:txBody>
          <a:bodyPr>
            <a:normAutofit/>
          </a:bodyPr>
          <a:lstStyle/>
          <a:p>
            <a:r>
              <a:rPr lang="pl-PL" sz="2800" b="1" dirty="0"/>
              <a:t>Strategiczna ocena oddziaływania na środowisko</a:t>
            </a:r>
            <a:endParaRPr lang="en-US" sz="2800" b="1" dirty="0"/>
          </a:p>
        </p:txBody>
      </p:sp>
      <p:sp>
        <p:nvSpPr>
          <p:cNvPr id="6" name="Rectangle 3"/>
          <p:cNvSpPr txBox="1">
            <a:spLocks noChangeArrowheads="1"/>
          </p:cNvSpPr>
          <p:nvPr/>
        </p:nvSpPr>
        <p:spPr>
          <a:xfrm>
            <a:off x="251520" y="1052736"/>
            <a:ext cx="8640960" cy="5616624"/>
          </a:xfrm>
          <a:prstGeom prst="rect">
            <a:avLst/>
          </a:prstGeom>
        </p:spPr>
        <p:txBody>
          <a:bodyPr vert="horz" lIns="91440" tIns="45720" rIns="91440" bIns="45720" rtlCol="0">
            <a:normAutofit/>
          </a:bodyPr>
          <a:lstStyle/>
          <a:p>
            <a:pPr marL="268288" indent="-268288">
              <a:lnSpc>
                <a:spcPct val="170000"/>
              </a:lnSpc>
            </a:pPr>
            <a:endParaRPr lang="pl-PL" sz="3300" dirty="0" smtClean="0"/>
          </a:p>
          <a:p>
            <a:endParaRPr lang="pl-PL" sz="1500" dirty="0" smtClean="0"/>
          </a:p>
          <a:p>
            <a:endParaRPr lang="pl-PL" sz="1500" dirty="0" smtClean="0"/>
          </a:p>
          <a:p>
            <a:endParaRPr lang="pl-PL" sz="1500" dirty="0" smtClean="0"/>
          </a:p>
          <a:p>
            <a:pPr algn="r"/>
            <a:endParaRPr lang="pl-PL" sz="2200" dirty="0" smtClean="0"/>
          </a:p>
          <a:p>
            <a:pPr algn="r"/>
            <a:endParaRPr lang="pl-PL" sz="2200" dirty="0" smtClean="0"/>
          </a:p>
        </p:txBody>
      </p:sp>
      <p:sp>
        <p:nvSpPr>
          <p:cNvPr id="7" name="Prostokąt 6"/>
          <p:cNvSpPr/>
          <p:nvPr/>
        </p:nvSpPr>
        <p:spPr>
          <a:xfrm>
            <a:off x="179512" y="1124744"/>
            <a:ext cx="8784976" cy="5575309"/>
          </a:xfrm>
          <a:prstGeom prst="rect">
            <a:avLst/>
          </a:prstGeom>
        </p:spPr>
        <p:txBody>
          <a:bodyPr wrap="square">
            <a:spAutoFit/>
          </a:bodyPr>
          <a:lstStyle/>
          <a:p>
            <a:pPr>
              <a:lnSpc>
                <a:spcPct val="150000"/>
              </a:lnSpc>
            </a:pPr>
            <a:r>
              <a:rPr lang="pl-PL" sz="2000" i="1" dirty="0" smtClean="0"/>
              <a:t>Tworząc </a:t>
            </a:r>
            <a:r>
              <a:rPr lang="pl-PL" sz="2000" i="1" dirty="0"/>
              <a:t>LSR na lata 2014-2020 należy pamiętać, iż projekty strategii, jako dokumentów, których realizacja może potencjalnie znacząco wpływać na środowisko, mogą wymagać poddania ich treści przed zatwierdzeniem, </a:t>
            </a:r>
            <a:r>
              <a:rPr lang="pl-PL" sz="2000" b="1" i="1" dirty="0"/>
              <a:t>strategicznej ocenie oddziaływania na środowisko</a:t>
            </a:r>
            <a:r>
              <a:rPr lang="pl-PL" sz="2000" i="1" dirty="0"/>
              <a:t>. </a:t>
            </a:r>
            <a:endParaRPr lang="pl-PL" sz="2000" i="1" dirty="0" smtClean="0"/>
          </a:p>
          <a:p>
            <a:pPr>
              <a:lnSpc>
                <a:spcPct val="150000"/>
              </a:lnSpc>
            </a:pPr>
            <a:r>
              <a:rPr lang="pl-PL" sz="2000" i="1" dirty="0" smtClean="0"/>
              <a:t>Przepisy </a:t>
            </a:r>
            <a:r>
              <a:rPr lang="pl-PL" sz="2000" i="1" dirty="0"/>
              <a:t>ww. ustawy uzależniają jednakże konieczność przeprowadzenia takiej oceny, w odniesieniu do tej kategorii dokumentów planistycznych, od ich indywidualnej zawartości oraz zewnętrznych uwarunkowań ich realizacji. </a:t>
            </a:r>
          </a:p>
          <a:p>
            <a:pPr>
              <a:lnSpc>
                <a:spcPct val="150000"/>
              </a:lnSpc>
            </a:pPr>
            <a:endParaRPr lang="pl-PL" sz="1100" i="1" dirty="0" smtClean="0"/>
          </a:p>
          <a:p>
            <a:pPr>
              <a:lnSpc>
                <a:spcPct val="150000"/>
              </a:lnSpc>
            </a:pPr>
            <a:r>
              <a:rPr lang="pl-PL" sz="2000" i="1" dirty="0" smtClean="0"/>
              <a:t>Przesłanką </a:t>
            </a:r>
            <a:r>
              <a:rPr lang="pl-PL" sz="2000" i="1" dirty="0"/>
              <a:t>obowiązkowo kwalifikującą projekt LSR do przedmiotowej oceny jest stwierdzone ryzyko wystąpienia znaczącego negatywnego oddziaływania na środowisko, w tym na obszary Natura 2000 w związku z realizacją przedsięwzięć, bądź innych działań nim objętych </a:t>
            </a:r>
            <a:endParaRPr lang="pl-PL" sz="2000" i="1" dirty="0" smtClean="0"/>
          </a:p>
        </p:txBody>
      </p:sp>
    </p:spTree>
    <p:extLst>
      <p:ext uri="{BB962C8B-B14F-4D97-AF65-F5344CB8AC3E}">
        <p14:creationId xmlns:p14="http://schemas.microsoft.com/office/powerpoint/2010/main" val="2087011763"/>
      </p:ext>
    </p:extLst>
  </p:cSld>
  <p:clrMapOvr>
    <a:masterClrMapping/>
  </p:clrMapOvr>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Rectangle 4"/>
          <p:cNvSpPr>
            <a:spLocks noGrp="1" noChangeArrowheads="1"/>
          </p:cNvSpPr>
          <p:nvPr>
            <p:ph type="title"/>
          </p:nvPr>
        </p:nvSpPr>
        <p:spPr>
          <a:xfrm>
            <a:off x="395536" y="116632"/>
            <a:ext cx="8229600" cy="1143000"/>
          </a:xfrm>
        </p:spPr>
        <p:txBody>
          <a:bodyPr>
            <a:normAutofit fontScale="90000"/>
          </a:bodyPr>
          <a:lstStyle/>
          <a:p>
            <a:r>
              <a:rPr lang="pl-PL" sz="2800" dirty="0" smtClean="0">
                <a:latin typeface="Arial" panose="020B0604020202020204" pitchFamily="34" charset="0"/>
                <a:cs typeface="Arial" panose="020B0604020202020204" pitchFamily="34" charset="0"/>
              </a:rPr>
              <a:t>Ustawa </a:t>
            </a:r>
            <a:r>
              <a:rPr lang="pl-PL" sz="2800" dirty="0">
                <a:latin typeface="Arial" panose="020B0604020202020204" pitchFamily="34" charset="0"/>
                <a:cs typeface="Arial" panose="020B0604020202020204" pitchFamily="34" charset="0"/>
              </a:rPr>
              <a:t>o udostępnianiu informacji o środowisku i jego ochronie, udziale społeczeństwa w ochronie środowiska oraz o ocenach oddziaływania na </a:t>
            </a:r>
            <a:r>
              <a:rPr lang="pl-PL" sz="2800" dirty="0" smtClean="0">
                <a:latin typeface="Arial" panose="020B0604020202020204" pitchFamily="34" charset="0"/>
                <a:cs typeface="Arial" panose="020B0604020202020204" pitchFamily="34" charset="0"/>
              </a:rPr>
              <a:t>środowisko.</a:t>
            </a:r>
            <a:endParaRPr lang="pl-PL" sz="2800" i="1" dirty="0">
              <a:latin typeface="Arial" panose="020B0604020202020204" pitchFamily="34" charset="0"/>
              <a:cs typeface="Arial" panose="020B0604020202020204" pitchFamily="34" charset="0"/>
            </a:endParaRPr>
          </a:p>
        </p:txBody>
      </p:sp>
      <p:sp>
        <p:nvSpPr>
          <p:cNvPr id="6" name="Rectangle 3"/>
          <p:cNvSpPr txBox="1">
            <a:spLocks noChangeArrowheads="1"/>
          </p:cNvSpPr>
          <p:nvPr/>
        </p:nvSpPr>
        <p:spPr>
          <a:xfrm>
            <a:off x="251520" y="1052736"/>
            <a:ext cx="8640960" cy="5616624"/>
          </a:xfrm>
          <a:prstGeom prst="rect">
            <a:avLst/>
          </a:prstGeom>
        </p:spPr>
        <p:txBody>
          <a:bodyPr vert="horz" lIns="91440" tIns="45720" rIns="91440" bIns="45720" rtlCol="0">
            <a:normAutofit/>
          </a:bodyPr>
          <a:lstStyle/>
          <a:p>
            <a:pPr marL="268288" indent="-268288">
              <a:lnSpc>
                <a:spcPct val="170000"/>
              </a:lnSpc>
            </a:pPr>
            <a:endParaRPr lang="pl-PL" sz="3300" dirty="0" smtClean="0"/>
          </a:p>
          <a:p>
            <a:endParaRPr lang="pl-PL" sz="1500" dirty="0" smtClean="0"/>
          </a:p>
          <a:p>
            <a:endParaRPr lang="pl-PL" sz="1500" dirty="0" smtClean="0"/>
          </a:p>
          <a:p>
            <a:endParaRPr lang="pl-PL" sz="1500" dirty="0" smtClean="0"/>
          </a:p>
          <a:p>
            <a:pPr algn="r"/>
            <a:endParaRPr lang="pl-PL" sz="2200" dirty="0" smtClean="0"/>
          </a:p>
          <a:p>
            <a:pPr algn="r"/>
            <a:endParaRPr lang="pl-PL" sz="2200" dirty="0" smtClean="0"/>
          </a:p>
        </p:txBody>
      </p:sp>
      <p:sp>
        <p:nvSpPr>
          <p:cNvPr id="7" name="Prostokąt 6"/>
          <p:cNvSpPr/>
          <p:nvPr/>
        </p:nvSpPr>
        <p:spPr>
          <a:xfrm>
            <a:off x="179512" y="1409769"/>
            <a:ext cx="8784976" cy="4611519"/>
          </a:xfrm>
          <a:prstGeom prst="rect">
            <a:avLst/>
          </a:prstGeom>
        </p:spPr>
        <p:txBody>
          <a:bodyPr wrap="square">
            <a:spAutoFit/>
          </a:bodyPr>
          <a:lstStyle/>
          <a:p>
            <a:pPr>
              <a:lnSpc>
                <a:spcPct val="150000"/>
              </a:lnSpc>
            </a:pPr>
            <a:r>
              <a:rPr lang="pl-PL" b="1" dirty="0"/>
              <a:t>Art. 55. </a:t>
            </a:r>
            <a:r>
              <a:rPr lang="pl-PL" dirty="0"/>
              <a:t>3. Do przyjętego dokumentu załącza się pisemne podsumowanie zawierające uzasadnienie wyboru przyjętego dokumentu w odniesieniu do rozpatrywanych rozwiązań alternatywnych, a także informację, w jaki sposób zostały wzięte pod uwagę i w jakim zakresie zostały uwzględnione: </a:t>
            </a:r>
          </a:p>
          <a:p>
            <a:pPr>
              <a:lnSpc>
                <a:spcPct val="150000"/>
              </a:lnSpc>
            </a:pPr>
            <a:r>
              <a:rPr lang="pl-PL" dirty="0"/>
              <a:t>1) ustalenia zawarte w prognozie oddziaływania na środowisko; </a:t>
            </a:r>
          </a:p>
          <a:p>
            <a:pPr>
              <a:lnSpc>
                <a:spcPct val="150000"/>
              </a:lnSpc>
            </a:pPr>
            <a:r>
              <a:rPr lang="pl-PL" dirty="0"/>
              <a:t>2) opinie właściwych organów, o których mowa w art. 57 i 58; </a:t>
            </a:r>
          </a:p>
          <a:p>
            <a:pPr>
              <a:lnSpc>
                <a:spcPct val="150000"/>
              </a:lnSpc>
            </a:pPr>
            <a:r>
              <a:rPr lang="pl-PL" dirty="0"/>
              <a:t>3) zgłoszone uwagi i wnioski; </a:t>
            </a:r>
          </a:p>
          <a:p>
            <a:pPr>
              <a:lnSpc>
                <a:spcPct val="150000"/>
              </a:lnSpc>
            </a:pPr>
            <a:r>
              <a:rPr lang="pl-PL" dirty="0"/>
              <a:t>4) wyniki postępowania dotyczącego transgranicznego oddziaływania na środowisko, jeżeli zostało przeprowadzone; </a:t>
            </a:r>
          </a:p>
          <a:p>
            <a:pPr>
              <a:lnSpc>
                <a:spcPct val="150000"/>
              </a:lnSpc>
            </a:pPr>
            <a:r>
              <a:rPr lang="pl-PL" dirty="0"/>
              <a:t>5) propozycje dotyczące metod i częstotliwości przeprowadzania monitoringu skutków realizacji postanowień dokumentu</a:t>
            </a:r>
            <a:r>
              <a:rPr lang="pl-PL" dirty="0" smtClean="0"/>
              <a:t>.</a:t>
            </a:r>
          </a:p>
        </p:txBody>
      </p:sp>
    </p:spTree>
    <p:extLst>
      <p:ext uri="{BB962C8B-B14F-4D97-AF65-F5344CB8AC3E}">
        <p14:creationId xmlns:p14="http://schemas.microsoft.com/office/powerpoint/2010/main" val="3659126385"/>
      </p:ext>
    </p:extLst>
  </p:cSld>
  <p:clrMapOvr>
    <a:masterClrMapping/>
  </p:clrMapOvr>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1970" name="Rectangle 2"/>
          <p:cNvSpPr>
            <a:spLocks noChangeArrowheads="1"/>
          </p:cNvSpPr>
          <p:nvPr/>
        </p:nvSpPr>
        <p:spPr bwMode="auto">
          <a:xfrm>
            <a:off x="539750" y="1736725"/>
            <a:ext cx="8208963" cy="5329238"/>
          </a:xfrm>
          <a:prstGeom prst="rect">
            <a:avLst/>
          </a:prstGeom>
          <a:noFill/>
          <a:ln w="9525">
            <a:noFill/>
            <a:miter lim="800000"/>
            <a:headEnd/>
            <a:tailEnd/>
          </a:ln>
        </p:spPr>
        <p:txBody>
          <a:bodyPr wrap="none" anchor="ctr"/>
          <a:lstStyle/>
          <a:p>
            <a:endParaRPr lang="pl-PL"/>
          </a:p>
        </p:txBody>
      </p:sp>
      <p:sp>
        <p:nvSpPr>
          <p:cNvPr id="211971" name="Rectangle 3"/>
          <p:cNvSpPr>
            <a:spLocks noGrp="1" noChangeArrowheads="1"/>
          </p:cNvSpPr>
          <p:nvPr>
            <p:ph type="title"/>
          </p:nvPr>
        </p:nvSpPr>
        <p:spPr>
          <a:xfrm>
            <a:off x="457200" y="485800"/>
            <a:ext cx="8229600" cy="1143000"/>
          </a:xfrm>
        </p:spPr>
        <p:txBody>
          <a:bodyPr>
            <a:normAutofit fontScale="90000"/>
          </a:bodyPr>
          <a:lstStyle/>
          <a:p>
            <a:r>
              <a:rPr lang="pl-PL" dirty="0" smtClean="0"/>
              <a:t>Dziękuję za uwagę!</a:t>
            </a:r>
            <a:br>
              <a:rPr lang="pl-PL" dirty="0" smtClean="0"/>
            </a:br>
            <a:r>
              <a:rPr lang="pl-PL" sz="2400" dirty="0" smtClean="0"/>
              <a:t>Piotr Jaworski</a:t>
            </a:r>
            <a:br>
              <a:rPr lang="pl-PL" sz="2400" dirty="0" smtClean="0"/>
            </a:br>
            <a:r>
              <a:rPr lang="pl-PL" sz="2400" dirty="0" smtClean="0"/>
              <a:t>www.</a:t>
            </a:r>
            <a:r>
              <a:rPr lang="pl-PL" sz="2400" b="1" dirty="0" smtClean="0"/>
              <a:t>jaworski</a:t>
            </a:r>
            <a:r>
              <a:rPr lang="pl-PL" sz="2400" dirty="0" smtClean="0"/>
              <a:t>piotr.pl</a:t>
            </a:r>
            <a:r>
              <a:rPr lang="pl-PL" dirty="0" smtClean="0"/>
              <a:t/>
            </a:r>
            <a:br>
              <a:rPr lang="pl-PL" dirty="0" smtClean="0"/>
            </a:br>
            <a:endParaRPr lang="en-US" dirty="0" smtClean="0"/>
          </a:p>
        </p:txBody>
      </p:sp>
      <p:grpSp>
        <p:nvGrpSpPr>
          <p:cNvPr id="2" name="Group 13"/>
          <p:cNvGrpSpPr>
            <a:grpSpLocks/>
          </p:cNvGrpSpPr>
          <p:nvPr/>
        </p:nvGrpSpPr>
        <p:grpSpPr bwMode="auto">
          <a:xfrm>
            <a:off x="4876800" y="3892476"/>
            <a:ext cx="1692275" cy="1652587"/>
            <a:chOff x="2920" y="2139"/>
            <a:chExt cx="1066" cy="1041"/>
          </a:xfrm>
        </p:grpSpPr>
        <p:sp>
          <p:nvSpPr>
            <p:cNvPr id="211990" name="Freeform 35"/>
            <p:cNvSpPr>
              <a:spLocks/>
            </p:cNvSpPr>
            <p:nvPr/>
          </p:nvSpPr>
          <p:spPr bwMode="auto">
            <a:xfrm>
              <a:off x="2920" y="2139"/>
              <a:ext cx="1066" cy="1041"/>
            </a:xfrm>
            <a:custGeom>
              <a:avLst/>
              <a:gdLst>
                <a:gd name="T0" fmla="*/ 2058 w 1020"/>
                <a:gd name="T1" fmla="*/ 862 h 998"/>
                <a:gd name="T2" fmla="*/ 1577 w 1020"/>
                <a:gd name="T3" fmla="*/ 839 h 998"/>
                <a:gd name="T4" fmla="*/ 1558 w 1020"/>
                <a:gd name="T5" fmla="*/ 790 h 998"/>
                <a:gd name="T6" fmla="*/ 1550 w 1020"/>
                <a:gd name="T7" fmla="*/ 767 h 998"/>
                <a:gd name="T8" fmla="*/ 1869 w 1020"/>
                <a:gd name="T9" fmla="*/ 401 h 998"/>
                <a:gd name="T10" fmla="*/ 1366 w 1020"/>
                <a:gd name="T11" fmla="*/ 550 h 998"/>
                <a:gd name="T12" fmla="*/ 1338 w 1020"/>
                <a:gd name="T13" fmla="*/ 528 h 998"/>
                <a:gd name="T14" fmla="*/ 1358 w 1020"/>
                <a:gd name="T15" fmla="*/ 33 h 998"/>
                <a:gd name="T16" fmla="*/ 1047 w 1020"/>
                <a:gd name="T17" fmla="*/ 446 h 998"/>
                <a:gd name="T18" fmla="*/ 1004 w 1020"/>
                <a:gd name="T19" fmla="*/ 446 h 998"/>
                <a:gd name="T20" fmla="*/ 722 w 1020"/>
                <a:gd name="T21" fmla="*/ 34 h 998"/>
                <a:gd name="T22" fmla="*/ 722 w 1020"/>
                <a:gd name="T23" fmla="*/ 537 h 998"/>
                <a:gd name="T24" fmla="*/ 688 w 1020"/>
                <a:gd name="T25" fmla="*/ 560 h 998"/>
                <a:gd name="T26" fmla="*/ 203 w 1020"/>
                <a:gd name="T27" fmla="*/ 393 h 998"/>
                <a:gd name="T28" fmla="*/ 509 w 1020"/>
                <a:gd name="T29" fmla="*/ 802 h 998"/>
                <a:gd name="T30" fmla="*/ 502 w 1020"/>
                <a:gd name="T31" fmla="*/ 837 h 998"/>
                <a:gd name="T32" fmla="*/ 0 w 1020"/>
                <a:gd name="T33" fmla="*/ 978 h 998"/>
                <a:gd name="T34" fmla="*/ 497 w 1020"/>
                <a:gd name="T35" fmla="*/ 1128 h 998"/>
                <a:gd name="T36" fmla="*/ 504 w 1020"/>
                <a:gd name="T37" fmla="*/ 1153 h 998"/>
                <a:gd name="T38" fmla="*/ 513 w 1020"/>
                <a:gd name="T39" fmla="*/ 1179 h 998"/>
                <a:gd name="T40" fmla="*/ 194 w 1020"/>
                <a:gd name="T41" fmla="*/ 1556 h 998"/>
                <a:gd name="T42" fmla="*/ 692 w 1020"/>
                <a:gd name="T43" fmla="*/ 1411 h 998"/>
                <a:gd name="T44" fmla="*/ 724 w 1020"/>
                <a:gd name="T45" fmla="*/ 1434 h 998"/>
                <a:gd name="T46" fmla="*/ 713 w 1020"/>
                <a:gd name="T47" fmla="*/ 1924 h 998"/>
                <a:gd name="T48" fmla="*/ 1014 w 1020"/>
                <a:gd name="T49" fmla="*/ 1524 h 998"/>
                <a:gd name="T50" fmla="*/ 1060 w 1020"/>
                <a:gd name="T51" fmla="*/ 1524 h 998"/>
                <a:gd name="T52" fmla="*/ 1347 w 1020"/>
                <a:gd name="T53" fmla="*/ 1924 h 998"/>
                <a:gd name="T54" fmla="*/ 1347 w 1020"/>
                <a:gd name="T55" fmla="*/ 1437 h 998"/>
                <a:gd name="T56" fmla="*/ 1384 w 1020"/>
                <a:gd name="T57" fmla="*/ 1411 h 998"/>
                <a:gd name="T58" fmla="*/ 1858 w 1020"/>
                <a:gd name="T59" fmla="*/ 1574 h 998"/>
                <a:gd name="T60" fmla="*/ 1559 w 1020"/>
                <a:gd name="T61" fmla="*/ 1177 h 998"/>
                <a:gd name="T62" fmla="*/ 1577 w 1020"/>
                <a:gd name="T63" fmla="*/ 1133 h 998"/>
                <a:gd name="T64" fmla="*/ 2064 w 1020"/>
                <a:gd name="T65" fmla="*/ 978 h 99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020"/>
                <a:gd name="T100" fmla="*/ 0 h 998"/>
                <a:gd name="T101" fmla="*/ 1020 w 1020"/>
                <a:gd name="T102" fmla="*/ 998 h 99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020" h="998">
                  <a:moveTo>
                    <a:pt x="1020" y="499"/>
                  </a:moveTo>
                  <a:lnTo>
                    <a:pt x="1017" y="439"/>
                  </a:lnTo>
                  <a:lnTo>
                    <a:pt x="778" y="426"/>
                  </a:lnTo>
                  <a:lnTo>
                    <a:pt x="774" y="414"/>
                  </a:lnTo>
                  <a:lnTo>
                    <a:pt x="770" y="403"/>
                  </a:lnTo>
                  <a:lnTo>
                    <a:pt x="765" y="389"/>
                  </a:lnTo>
                  <a:lnTo>
                    <a:pt x="759" y="378"/>
                  </a:lnTo>
                  <a:lnTo>
                    <a:pt x="922" y="204"/>
                  </a:lnTo>
                  <a:lnTo>
                    <a:pt x="886" y="157"/>
                  </a:lnTo>
                  <a:lnTo>
                    <a:pt x="676" y="279"/>
                  </a:lnTo>
                  <a:lnTo>
                    <a:pt x="660" y="268"/>
                  </a:lnTo>
                  <a:lnTo>
                    <a:pt x="642" y="258"/>
                  </a:lnTo>
                  <a:lnTo>
                    <a:pt x="670" y="17"/>
                  </a:lnTo>
                  <a:lnTo>
                    <a:pt x="613" y="0"/>
                  </a:lnTo>
                  <a:lnTo>
                    <a:pt x="518" y="226"/>
                  </a:lnTo>
                  <a:lnTo>
                    <a:pt x="497" y="226"/>
                  </a:lnTo>
                  <a:lnTo>
                    <a:pt x="477" y="228"/>
                  </a:lnTo>
                  <a:lnTo>
                    <a:pt x="356" y="18"/>
                  </a:lnTo>
                  <a:lnTo>
                    <a:pt x="301" y="38"/>
                  </a:lnTo>
                  <a:lnTo>
                    <a:pt x="356" y="273"/>
                  </a:lnTo>
                  <a:lnTo>
                    <a:pt x="340" y="285"/>
                  </a:lnTo>
                  <a:lnTo>
                    <a:pt x="323" y="300"/>
                  </a:lnTo>
                  <a:lnTo>
                    <a:pt x="100" y="199"/>
                  </a:lnTo>
                  <a:lnTo>
                    <a:pt x="67" y="248"/>
                  </a:lnTo>
                  <a:lnTo>
                    <a:pt x="252" y="407"/>
                  </a:lnTo>
                  <a:lnTo>
                    <a:pt x="247" y="425"/>
                  </a:lnTo>
                  <a:lnTo>
                    <a:pt x="242" y="444"/>
                  </a:lnTo>
                  <a:lnTo>
                    <a:pt x="0" y="499"/>
                  </a:lnTo>
                  <a:lnTo>
                    <a:pt x="3" y="558"/>
                  </a:lnTo>
                  <a:lnTo>
                    <a:pt x="245" y="573"/>
                  </a:lnTo>
                  <a:lnTo>
                    <a:pt x="249" y="587"/>
                  </a:lnTo>
                  <a:lnTo>
                    <a:pt x="254" y="600"/>
                  </a:lnTo>
                  <a:lnTo>
                    <a:pt x="262" y="619"/>
                  </a:lnTo>
                  <a:lnTo>
                    <a:pt x="96" y="792"/>
                  </a:lnTo>
                  <a:lnTo>
                    <a:pt x="132" y="840"/>
                  </a:lnTo>
                  <a:lnTo>
                    <a:pt x="342" y="719"/>
                  </a:lnTo>
                  <a:lnTo>
                    <a:pt x="358" y="731"/>
                  </a:lnTo>
                  <a:lnTo>
                    <a:pt x="377" y="742"/>
                  </a:lnTo>
                  <a:lnTo>
                    <a:pt x="350" y="981"/>
                  </a:lnTo>
                  <a:lnTo>
                    <a:pt x="408" y="998"/>
                  </a:lnTo>
                  <a:lnTo>
                    <a:pt x="499" y="777"/>
                  </a:lnTo>
                  <a:lnTo>
                    <a:pt x="522" y="777"/>
                  </a:lnTo>
                  <a:lnTo>
                    <a:pt x="545" y="775"/>
                  </a:lnTo>
                  <a:lnTo>
                    <a:pt x="664" y="981"/>
                  </a:lnTo>
                  <a:lnTo>
                    <a:pt x="721" y="961"/>
                  </a:lnTo>
                  <a:lnTo>
                    <a:pt x="664" y="732"/>
                  </a:lnTo>
                  <a:lnTo>
                    <a:pt x="683" y="719"/>
                  </a:lnTo>
                  <a:lnTo>
                    <a:pt x="700" y="704"/>
                  </a:lnTo>
                  <a:lnTo>
                    <a:pt x="919" y="801"/>
                  </a:lnTo>
                  <a:lnTo>
                    <a:pt x="952" y="752"/>
                  </a:lnTo>
                  <a:lnTo>
                    <a:pt x="771" y="598"/>
                  </a:lnTo>
                  <a:lnTo>
                    <a:pt x="778" y="577"/>
                  </a:lnTo>
                  <a:lnTo>
                    <a:pt x="783" y="555"/>
                  </a:lnTo>
                  <a:lnTo>
                    <a:pt x="1020" y="499"/>
                  </a:lnTo>
                  <a:close/>
                </a:path>
              </a:pathLst>
            </a:custGeom>
            <a:solidFill>
              <a:schemeClr val="accent2"/>
            </a:solidFill>
            <a:ln w="9525">
              <a:solidFill>
                <a:srgbClr val="000000"/>
              </a:solidFill>
              <a:round/>
              <a:headEnd/>
              <a:tailEnd/>
            </a:ln>
          </p:spPr>
          <p:txBody>
            <a:bodyPr/>
            <a:lstStyle/>
            <a:p>
              <a:endParaRPr lang="pl-PL"/>
            </a:p>
          </p:txBody>
        </p:sp>
        <p:sp>
          <p:nvSpPr>
            <p:cNvPr id="211991" name="Freeform 37"/>
            <p:cNvSpPr>
              <a:spLocks/>
            </p:cNvSpPr>
            <p:nvPr/>
          </p:nvSpPr>
          <p:spPr bwMode="auto">
            <a:xfrm>
              <a:off x="3319" y="2526"/>
              <a:ext cx="272" cy="274"/>
            </a:xfrm>
            <a:custGeom>
              <a:avLst/>
              <a:gdLst>
                <a:gd name="T0" fmla="*/ 519 w 260"/>
                <a:gd name="T1" fmla="*/ 190 h 260"/>
                <a:gd name="T2" fmla="*/ 536 w 260"/>
                <a:gd name="T3" fmla="*/ 253 h 260"/>
                <a:gd name="T4" fmla="*/ 537 w 260"/>
                <a:gd name="T5" fmla="*/ 312 h 260"/>
                <a:gd name="T6" fmla="*/ 529 w 260"/>
                <a:gd name="T7" fmla="*/ 370 h 260"/>
                <a:gd name="T8" fmla="*/ 513 w 260"/>
                <a:gd name="T9" fmla="*/ 427 h 260"/>
                <a:gd name="T10" fmla="*/ 489 w 260"/>
                <a:gd name="T11" fmla="*/ 476 h 260"/>
                <a:gd name="T12" fmla="*/ 455 w 260"/>
                <a:gd name="T13" fmla="*/ 517 h 260"/>
                <a:gd name="T14" fmla="*/ 414 w 260"/>
                <a:gd name="T15" fmla="*/ 557 h 260"/>
                <a:gd name="T16" fmla="*/ 364 w 260"/>
                <a:gd name="T17" fmla="*/ 586 h 260"/>
                <a:gd name="T18" fmla="*/ 340 w 260"/>
                <a:gd name="T19" fmla="*/ 593 h 260"/>
                <a:gd name="T20" fmla="*/ 287 w 260"/>
                <a:gd name="T21" fmla="*/ 601 h 260"/>
                <a:gd name="T22" fmla="*/ 232 w 260"/>
                <a:gd name="T23" fmla="*/ 600 h 260"/>
                <a:gd name="T24" fmla="*/ 185 w 260"/>
                <a:gd name="T25" fmla="*/ 589 h 260"/>
                <a:gd name="T26" fmla="*/ 135 w 260"/>
                <a:gd name="T27" fmla="*/ 564 h 260"/>
                <a:gd name="T28" fmla="*/ 92 w 260"/>
                <a:gd name="T29" fmla="*/ 530 h 260"/>
                <a:gd name="T30" fmla="*/ 55 w 260"/>
                <a:gd name="T31" fmla="*/ 487 h 260"/>
                <a:gd name="T32" fmla="*/ 30 w 260"/>
                <a:gd name="T33" fmla="*/ 437 h 260"/>
                <a:gd name="T34" fmla="*/ 9 w 260"/>
                <a:gd name="T35" fmla="*/ 411 h 260"/>
                <a:gd name="T36" fmla="*/ 2 w 260"/>
                <a:gd name="T37" fmla="*/ 351 h 260"/>
                <a:gd name="T38" fmla="*/ 0 w 260"/>
                <a:gd name="T39" fmla="*/ 294 h 260"/>
                <a:gd name="T40" fmla="*/ 3 w 260"/>
                <a:gd name="T41" fmla="*/ 233 h 260"/>
                <a:gd name="T42" fmla="*/ 27 w 260"/>
                <a:gd name="T43" fmla="*/ 178 h 260"/>
                <a:gd name="T44" fmla="*/ 47 w 260"/>
                <a:gd name="T45" fmla="*/ 130 h 260"/>
                <a:gd name="T46" fmla="*/ 81 w 260"/>
                <a:gd name="T47" fmla="*/ 82 h 260"/>
                <a:gd name="T48" fmla="*/ 123 w 260"/>
                <a:gd name="T49" fmla="*/ 46 h 260"/>
                <a:gd name="T50" fmla="*/ 171 w 260"/>
                <a:gd name="T51" fmla="*/ 9 h 260"/>
                <a:gd name="T52" fmla="*/ 199 w 260"/>
                <a:gd name="T53" fmla="*/ 4 h 260"/>
                <a:gd name="T54" fmla="*/ 250 w 260"/>
                <a:gd name="T55" fmla="*/ 0 h 260"/>
                <a:gd name="T56" fmla="*/ 302 w 260"/>
                <a:gd name="T57" fmla="*/ 1 h 260"/>
                <a:gd name="T58" fmla="*/ 354 w 260"/>
                <a:gd name="T59" fmla="*/ 7 h 260"/>
                <a:gd name="T60" fmla="*/ 399 w 260"/>
                <a:gd name="T61" fmla="*/ 36 h 260"/>
                <a:gd name="T62" fmla="*/ 443 w 260"/>
                <a:gd name="T63" fmla="*/ 73 h 260"/>
                <a:gd name="T64" fmla="*/ 478 w 260"/>
                <a:gd name="T65" fmla="*/ 113 h 260"/>
                <a:gd name="T66" fmla="*/ 507 w 260"/>
                <a:gd name="T67" fmla="*/ 162 h 260"/>
                <a:gd name="T68" fmla="*/ 519 w 260"/>
                <a:gd name="T69" fmla="*/ 190 h 2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60"/>
                <a:gd name="T106" fmla="*/ 0 h 260"/>
                <a:gd name="T107" fmla="*/ 260 w 260"/>
                <a:gd name="T108" fmla="*/ 260 h 2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60" h="260">
                  <a:moveTo>
                    <a:pt x="252" y="83"/>
                  </a:moveTo>
                  <a:lnTo>
                    <a:pt x="252" y="83"/>
                  </a:lnTo>
                  <a:lnTo>
                    <a:pt x="256" y="97"/>
                  </a:lnTo>
                  <a:lnTo>
                    <a:pt x="259" y="109"/>
                  </a:lnTo>
                  <a:lnTo>
                    <a:pt x="260" y="121"/>
                  </a:lnTo>
                  <a:lnTo>
                    <a:pt x="260" y="135"/>
                  </a:lnTo>
                  <a:lnTo>
                    <a:pt x="259" y="147"/>
                  </a:lnTo>
                  <a:lnTo>
                    <a:pt x="257" y="159"/>
                  </a:lnTo>
                  <a:lnTo>
                    <a:pt x="254" y="172"/>
                  </a:lnTo>
                  <a:lnTo>
                    <a:pt x="249" y="183"/>
                  </a:lnTo>
                  <a:lnTo>
                    <a:pt x="244" y="194"/>
                  </a:lnTo>
                  <a:lnTo>
                    <a:pt x="237" y="205"/>
                  </a:lnTo>
                  <a:lnTo>
                    <a:pt x="229" y="215"/>
                  </a:lnTo>
                  <a:lnTo>
                    <a:pt x="221" y="224"/>
                  </a:lnTo>
                  <a:lnTo>
                    <a:pt x="211" y="233"/>
                  </a:lnTo>
                  <a:lnTo>
                    <a:pt x="201" y="240"/>
                  </a:lnTo>
                  <a:lnTo>
                    <a:pt x="189" y="247"/>
                  </a:lnTo>
                  <a:lnTo>
                    <a:pt x="177" y="252"/>
                  </a:lnTo>
                  <a:lnTo>
                    <a:pt x="165" y="256"/>
                  </a:lnTo>
                  <a:lnTo>
                    <a:pt x="151" y="259"/>
                  </a:lnTo>
                  <a:lnTo>
                    <a:pt x="139" y="260"/>
                  </a:lnTo>
                  <a:lnTo>
                    <a:pt x="127" y="260"/>
                  </a:lnTo>
                  <a:lnTo>
                    <a:pt x="113" y="259"/>
                  </a:lnTo>
                  <a:lnTo>
                    <a:pt x="101" y="257"/>
                  </a:lnTo>
                  <a:lnTo>
                    <a:pt x="90" y="254"/>
                  </a:lnTo>
                  <a:lnTo>
                    <a:pt x="77" y="249"/>
                  </a:lnTo>
                  <a:lnTo>
                    <a:pt x="66" y="244"/>
                  </a:lnTo>
                  <a:lnTo>
                    <a:pt x="56" y="237"/>
                  </a:lnTo>
                  <a:lnTo>
                    <a:pt x="45" y="229"/>
                  </a:lnTo>
                  <a:lnTo>
                    <a:pt x="37" y="221"/>
                  </a:lnTo>
                  <a:lnTo>
                    <a:pt x="28" y="211"/>
                  </a:lnTo>
                  <a:lnTo>
                    <a:pt x="21" y="201"/>
                  </a:lnTo>
                  <a:lnTo>
                    <a:pt x="14" y="189"/>
                  </a:lnTo>
                  <a:lnTo>
                    <a:pt x="9" y="177"/>
                  </a:lnTo>
                  <a:lnTo>
                    <a:pt x="5" y="165"/>
                  </a:lnTo>
                  <a:lnTo>
                    <a:pt x="2" y="151"/>
                  </a:lnTo>
                  <a:lnTo>
                    <a:pt x="0" y="139"/>
                  </a:lnTo>
                  <a:lnTo>
                    <a:pt x="0" y="127"/>
                  </a:lnTo>
                  <a:lnTo>
                    <a:pt x="1" y="113"/>
                  </a:lnTo>
                  <a:lnTo>
                    <a:pt x="3" y="101"/>
                  </a:lnTo>
                  <a:lnTo>
                    <a:pt x="7" y="89"/>
                  </a:lnTo>
                  <a:lnTo>
                    <a:pt x="11" y="77"/>
                  </a:lnTo>
                  <a:lnTo>
                    <a:pt x="16" y="66"/>
                  </a:lnTo>
                  <a:lnTo>
                    <a:pt x="24" y="56"/>
                  </a:lnTo>
                  <a:lnTo>
                    <a:pt x="31" y="45"/>
                  </a:lnTo>
                  <a:lnTo>
                    <a:pt x="40" y="36"/>
                  </a:lnTo>
                  <a:lnTo>
                    <a:pt x="49" y="28"/>
                  </a:lnTo>
                  <a:lnTo>
                    <a:pt x="60" y="21"/>
                  </a:lnTo>
                  <a:lnTo>
                    <a:pt x="71" y="14"/>
                  </a:lnTo>
                  <a:lnTo>
                    <a:pt x="83" y="9"/>
                  </a:lnTo>
                  <a:lnTo>
                    <a:pt x="97" y="4"/>
                  </a:lnTo>
                  <a:lnTo>
                    <a:pt x="109" y="2"/>
                  </a:lnTo>
                  <a:lnTo>
                    <a:pt x="121" y="0"/>
                  </a:lnTo>
                  <a:lnTo>
                    <a:pt x="135" y="0"/>
                  </a:lnTo>
                  <a:lnTo>
                    <a:pt x="147" y="1"/>
                  </a:lnTo>
                  <a:lnTo>
                    <a:pt x="159" y="3"/>
                  </a:lnTo>
                  <a:lnTo>
                    <a:pt x="172" y="7"/>
                  </a:lnTo>
                  <a:lnTo>
                    <a:pt x="183" y="11"/>
                  </a:lnTo>
                  <a:lnTo>
                    <a:pt x="194" y="16"/>
                  </a:lnTo>
                  <a:lnTo>
                    <a:pt x="205" y="24"/>
                  </a:lnTo>
                  <a:lnTo>
                    <a:pt x="215" y="31"/>
                  </a:lnTo>
                  <a:lnTo>
                    <a:pt x="224" y="40"/>
                  </a:lnTo>
                  <a:lnTo>
                    <a:pt x="233" y="49"/>
                  </a:lnTo>
                  <a:lnTo>
                    <a:pt x="240" y="60"/>
                  </a:lnTo>
                  <a:lnTo>
                    <a:pt x="247" y="71"/>
                  </a:lnTo>
                  <a:lnTo>
                    <a:pt x="252" y="83"/>
                  </a:lnTo>
                  <a:close/>
                </a:path>
              </a:pathLst>
            </a:custGeom>
            <a:solidFill>
              <a:schemeClr val="bg1"/>
            </a:solidFill>
            <a:ln w="9525">
              <a:solidFill>
                <a:srgbClr val="000000"/>
              </a:solidFill>
              <a:round/>
              <a:headEnd/>
              <a:tailEnd/>
            </a:ln>
          </p:spPr>
          <p:txBody>
            <a:bodyPr/>
            <a:lstStyle/>
            <a:p>
              <a:endParaRPr lang="pl-PL"/>
            </a:p>
          </p:txBody>
        </p:sp>
      </p:grpSp>
      <p:grpSp>
        <p:nvGrpSpPr>
          <p:cNvPr id="3" name="Group 15"/>
          <p:cNvGrpSpPr>
            <a:grpSpLocks/>
          </p:cNvGrpSpPr>
          <p:nvPr/>
        </p:nvGrpSpPr>
        <p:grpSpPr bwMode="auto">
          <a:xfrm>
            <a:off x="6234113" y="3444801"/>
            <a:ext cx="1651000" cy="1689100"/>
            <a:chOff x="3775" y="1857"/>
            <a:chExt cx="1040" cy="1064"/>
          </a:xfrm>
        </p:grpSpPr>
        <p:sp>
          <p:nvSpPr>
            <p:cNvPr id="211988" name="Freeform 36"/>
            <p:cNvSpPr>
              <a:spLocks/>
            </p:cNvSpPr>
            <p:nvPr/>
          </p:nvSpPr>
          <p:spPr bwMode="auto">
            <a:xfrm>
              <a:off x="3775" y="1857"/>
              <a:ext cx="1040" cy="1064"/>
            </a:xfrm>
            <a:custGeom>
              <a:avLst/>
              <a:gdLst>
                <a:gd name="T0" fmla="*/ 1924 w 997"/>
                <a:gd name="T1" fmla="*/ 677 h 1019"/>
                <a:gd name="T2" fmla="*/ 1464 w 997"/>
                <a:gd name="T3" fmla="*/ 762 h 1019"/>
                <a:gd name="T4" fmla="*/ 1436 w 997"/>
                <a:gd name="T5" fmla="*/ 718 h 1019"/>
                <a:gd name="T6" fmla="*/ 1405 w 997"/>
                <a:gd name="T7" fmla="*/ 673 h 1019"/>
                <a:gd name="T8" fmla="*/ 1556 w 997"/>
                <a:gd name="T9" fmla="*/ 186 h 1019"/>
                <a:gd name="T10" fmla="*/ 1207 w 997"/>
                <a:gd name="T11" fmla="*/ 516 h 1019"/>
                <a:gd name="T12" fmla="*/ 1132 w 997"/>
                <a:gd name="T13" fmla="*/ 489 h 1019"/>
                <a:gd name="T14" fmla="*/ 963 w 997"/>
                <a:gd name="T15" fmla="*/ 0 h 1019"/>
                <a:gd name="T16" fmla="*/ 877 w 997"/>
                <a:gd name="T17" fmla="*/ 482 h 1019"/>
                <a:gd name="T18" fmla="*/ 802 w 997"/>
                <a:gd name="T19" fmla="*/ 503 h 1019"/>
                <a:gd name="T20" fmla="*/ 380 w 997"/>
                <a:gd name="T21" fmla="*/ 212 h 1019"/>
                <a:gd name="T22" fmla="*/ 588 w 997"/>
                <a:gd name="T23" fmla="*/ 643 h 1019"/>
                <a:gd name="T24" fmla="*/ 537 w 997"/>
                <a:gd name="T25" fmla="*/ 707 h 1019"/>
                <a:gd name="T26" fmla="*/ 28 w 997"/>
                <a:gd name="T27" fmla="*/ 724 h 1019"/>
                <a:gd name="T28" fmla="*/ 448 w 997"/>
                <a:gd name="T29" fmla="*/ 948 h 1019"/>
                <a:gd name="T30" fmla="*/ 445 w 997"/>
                <a:gd name="T31" fmla="*/ 1025 h 1019"/>
                <a:gd name="T32" fmla="*/ 33 w 997"/>
                <a:gd name="T33" fmla="*/ 1350 h 1019"/>
                <a:gd name="T34" fmla="*/ 505 w 997"/>
                <a:gd name="T35" fmla="*/ 1275 h 1019"/>
                <a:gd name="T36" fmla="*/ 532 w 997"/>
                <a:gd name="T37" fmla="*/ 1324 h 1019"/>
                <a:gd name="T38" fmla="*/ 554 w 997"/>
                <a:gd name="T39" fmla="*/ 1355 h 1019"/>
                <a:gd name="T40" fmla="*/ 400 w 997"/>
                <a:gd name="T41" fmla="*/ 1849 h 1019"/>
                <a:gd name="T42" fmla="*/ 747 w 997"/>
                <a:gd name="T43" fmla="*/ 1519 h 1019"/>
                <a:gd name="T44" fmla="*/ 824 w 997"/>
                <a:gd name="T45" fmla="*/ 1550 h 1019"/>
                <a:gd name="T46" fmla="*/ 995 w 997"/>
                <a:gd name="T47" fmla="*/ 2033 h 1019"/>
                <a:gd name="T48" fmla="*/ 1079 w 997"/>
                <a:gd name="T49" fmla="*/ 1564 h 1019"/>
                <a:gd name="T50" fmla="*/ 1164 w 997"/>
                <a:gd name="T51" fmla="*/ 1541 h 1019"/>
                <a:gd name="T52" fmla="*/ 1581 w 997"/>
                <a:gd name="T53" fmla="*/ 1825 h 1019"/>
                <a:gd name="T54" fmla="*/ 1372 w 997"/>
                <a:gd name="T55" fmla="*/ 1403 h 1019"/>
                <a:gd name="T56" fmla="*/ 1430 w 997"/>
                <a:gd name="T57" fmla="*/ 1339 h 1019"/>
                <a:gd name="T58" fmla="*/ 1931 w 997"/>
                <a:gd name="T59" fmla="*/ 1316 h 1019"/>
                <a:gd name="T60" fmla="*/ 1521 w 997"/>
                <a:gd name="T61" fmla="*/ 1094 h 1019"/>
                <a:gd name="T62" fmla="*/ 1527 w 997"/>
                <a:gd name="T63" fmla="*/ 1004 h 101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97"/>
                <a:gd name="T97" fmla="*/ 0 h 1019"/>
                <a:gd name="T98" fmla="*/ 997 w 997"/>
                <a:gd name="T99" fmla="*/ 1019 h 101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97" h="1019">
                  <a:moveTo>
                    <a:pt x="997" y="398"/>
                  </a:moveTo>
                  <a:lnTo>
                    <a:pt x="980" y="340"/>
                  </a:lnTo>
                  <a:lnTo>
                    <a:pt x="745" y="381"/>
                  </a:lnTo>
                  <a:lnTo>
                    <a:pt x="731" y="359"/>
                  </a:lnTo>
                  <a:lnTo>
                    <a:pt x="723" y="348"/>
                  </a:lnTo>
                  <a:lnTo>
                    <a:pt x="715" y="337"/>
                  </a:lnTo>
                  <a:lnTo>
                    <a:pt x="837" y="132"/>
                  </a:lnTo>
                  <a:lnTo>
                    <a:pt x="792" y="93"/>
                  </a:lnTo>
                  <a:lnTo>
                    <a:pt x="614" y="259"/>
                  </a:lnTo>
                  <a:lnTo>
                    <a:pt x="594" y="251"/>
                  </a:lnTo>
                  <a:lnTo>
                    <a:pt x="576" y="245"/>
                  </a:lnTo>
                  <a:lnTo>
                    <a:pt x="550" y="4"/>
                  </a:lnTo>
                  <a:lnTo>
                    <a:pt x="490" y="0"/>
                  </a:lnTo>
                  <a:lnTo>
                    <a:pt x="446" y="241"/>
                  </a:lnTo>
                  <a:lnTo>
                    <a:pt x="427" y="245"/>
                  </a:lnTo>
                  <a:lnTo>
                    <a:pt x="407" y="252"/>
                  </a:lnTo>
                  <a:lnTo>
                    <a:pt x="244" y="73"/>
                  </a:lnTo>
                  <a:lnTo>
                    <a:pt x="194" y="105"/>
                  </a:lnTo>
                  <a:lnTo>
                    <a:pt x="300" y="322"/>
                  </a:lnTo>
                  <a:lnTo>
                    <a:pt x="286" y="338"/>
                  </a:lnTo>
                  <a:lnTo>
                    <a:pt x="273" y="355"/>
                  </a:lnTo>
                  <a:lnTo>
                    <a:pt x="33" y="305"/>
                  </a:lnTo>
                  <a:lnTo>
                    <a:pt x="12" y="361"/>
                  </a:lnTo>
                  <a:lnTo>
                    <a:pt x="227" y="475"/>
                  </a:lnTo>
                  <a:lnTo>
                    <a:pt x="225" y="494"/>
                  </a:lnTo>
                  <a:lnTo>
                    <a:pt x="225" y="513"/>
                  </a:lnTo>
                  <a:lnTo>
                    <a:pt x="0" y="619"/>
                  </a:lnTo>
                  <a:lnTo>
                    <a:pt x="17" y="676"/>
                  </a:lnTo>
                  <a:lnTo>
                    <a:pt x="256" y="639"/>
                  </a:lnTo>
                  <a:lnTo>
                    <a:pt x="263" y="651"/>
                  </a:lnTo>
                  <a:lnTo>
                    <a:pt x="271" y="664"/>
                  </a:lnTo>
                  <a:lnTo>
                    <a:pt x="282" y="679"/>
                  </a:lnTo>
                  <a:lnTo>
                    <a:pt x="158" y="885"/>
                  </a:lnTo>
                  <a:lnTo>
                    <a:pt x="203" y="924"/>
                  </a:lnTo>
                  <a:lnTo>
                    <a:pt x="381" y="760"/>
                  </a:lnTo>
                  <a:lnTo>
                    <a:pt x="401" y="769"/>
                  </a:lnTo>
                  <a:lnTo>
                    <a:pt x="420" y="776"/>
                  </a:lnTo>
                  <a:lnTo>
                    <a:pt x="446" y="1015"/>
                  </a:lnTo>
                  <a:lnTo>
                    <a:pt x="506" y="1019"/>
                  </a:lnTo>
                  <a:lnTo>
                    <a:pt x="548" y="783"/>
                  </a:lnTo>
                  <a:lnTo>
                    <a:pt x="571" y="779"/>
                  </a:lnTo>
                  <a:lnTo>
                    <a:pt x="592" y="772"/>
                  </a:lnTo>
                  <a:lnTo>
                    <a:pt x="754" y="947"/>
                  </a:lnTo>
                  <a:lnTo>
                    <a:pt x="803" y="914"/>
                  </a:lnTo>
                  <a:lnTo>
                    <a:pt x="699" y="703"/>
                  </a:lnTo>
                  <a:lnTo>
                    <a:pt x="715" y="686"/>
                  </a:lnTo>
                  <a:lnTo>
                    <a:pt x="728" y="669"/>
                  </a:lnTo>
                  <a:lnTo>
                    <a:pt x="963" y="715"/>
                  </a:lnTo>
                  <a:lnTo>
                    <a:pt x="984" y="659"/>
                  </a:lnTo>
                  <a:lnTo>
                    <a:pt x="774" y="549"/>
                  </a:lnTo>
                  <a:lnTo>
                    <a:pt x="777" y="528"/>
                  </a:lnTo>
                  <a:lnTo>
                    <a:pt x="777" y="504"/>
                  </a:lnTo>
                  <a:lnTo>
                    <a:pt x="997" y="398"/>
                  </a:lnTo>
                  <a:close/>
                </a:path>
              </a:pathLst>
            </a:custGeom>
            <a:solidFill>
              <a:schemeClr val="accent1"/>
            </a:solidFill>
            <a:ln w="9525">
              <a:solidFill>
                <a:srgbClr val="000000"/>
              </a:solidFill>
              <a:round/>
              <a:headEnd/>
              <a:tailEnd/>
            </a:ln>
          </p:spPr>
          <p:txBody>
            <a:bodyPr/>
            <a:lstStyle/>
            <a:p>
              <a:endParaRPr lang="pl-PL"/>
            </a:p>
          </p:txBody>
        </p:sp>
        <p:sp>
          <p:nvSpPr>
            <p:cNvPr id="211989" name="Freeform 38"/>
            <p:cNvSpPr>
              <a:spLocks/>
            </p:cNvSpPr>
            <p:nvPr/>
          </p:nvSpPr>
          <p:spPr bwMode="auto">
            <a:xfrm>
              <a:off x="4159" y="2250"/>
              <a:ext cx="274" cy="274"/>
            </a:xfrm>
            <a:custGeom>
              <a:avLst/>
              <a:gdLst>
                <a:gd name="T0" fmla="*/ 586 w 260"/>
                <a:gd name="T1" fmla="*/ 174 h 262"/>
                <a:gd name="T2" fmla="*/ 600 w 260"/>
                <a:gd name="T3" fmla="*/ 223 h 262"/>
                <a:gd name="T4" fmla="*/ 601 w 260"/>
                <a:gd name="T5" fmla="*/ 276 h 262"/>
                <a:gd name="T6" fmla="*/ 594 w 260"/>
                <a:gd name="T7" fmla="*/ 327 h 262"/>
                <a:gd name="T8" fmla="*/ 574 w 260"/>
                <a:gd name="T9" fmla="*/ 378 h 262"/>
                <a:gd name="T10" fmla="*/ 555 w 260"/>
                <a:gd name="T11" fmla="*/ 420 h 262"/>
                <a:gd name="T12" fmla="*/ 512 w 260"/>
                <a:gd name="T13" fmla="*/ 459 h 262"/>
                <a:gd name="T14" fmla="*/ 463 w 260"/>
                <a:gd name="T15" fmla="*/ 495 h 262"/>
                <a:gd name="T16" fmla="*/ 411 w 260"/>
                <a:gd name="T17" fmla="*/ 520 h 262"/>
                <a:gd name="T18" fmla="*/ 384 w 260"/>
                <a:gd name="T19" fmla="*/ 525 h 262"/>
                <a:gd name="T20" fmla="*/ 321 w 260"/>
                <a:gd name="T21" fmla="*/ 535 h 262"/>
                <a:gd name="T22" fmla="*/ 260 w 260"/>
                <a:gd name="T23" fmla="*/ 535 h 262"/>
                <a:gd name="T24" fmla="*/ 208 w 260"/>
                <a:gd name="T25" fmla="*/ 522 h 262"/>
                <a:gd name="T26" fmla="*/ 154 w 260"/>
                <a:gd name="T27" fmla="*/ 499 h 262"/>
                <a:gd name="T28" fmla="*/ 106 w 260"/>
                <a:gd name="T29" fmla="*/ 473 h 262"/>
                <a:gd name="T30" fmla="*/ 66 w 260"/>
                <a:gd name="T31" fmla="*/ 435 h 262"/>
                <a:gd name="T32" fmla="*/ 32 w 260"/>
                <a:gd name="T33" fmla="*/ 389 h 262"/>
                <a:gd name="T34" fmla="*/ 9 w 260"/>
                <a:gd name="T35" fmla="*/ 363 h 262"/>
                <a:gd name="T36" fmla="*/ 2 w 260"/>
                <a:gd name="T37" fmla="*/ 313 h 262"/>
                <a:gd name="T38" fmla="*/ 0 w 260"/>
                <a:gd name="T39" fmla="*/ 260 h 262"/>
                <a:gd name="T40" fmla="*/ 3 w 260"/>
                <a:gd name="T41" fmla="*/ 209 h 262"/>
                <a:gd name="T42" fmla="*/ 27 w 260"/>
                <a:gd name="T43" fmla="*/ 163 h 262"/>
                <a:gd name="T44" fmla="*/ 54 w 260"/>
                <a:gd name="T45" fmla="*/ 116 h 262"/>
                <a:gd name="T46" fmla="*/ 91 w 260"/>
                <a:gd name="T47" fmla="*/ 76 h 262"/>
                <a:gd name="T48" fmla="*/ 138 w 260"/>
                <a:gd name="T49" fmla="*/ 41 h 262"/>
                <a:gd name="T50" fmla="*/ 190 w 260"/>
                <a:gd name="T51" fmla="*/ 10 h 262"/>
                <a:gd name="T52" fmla="*/ 222 w 260"/>
                <a:gd name="T53" fmla="*/ 6 h 262"/>
                <a:gd name="T54" fmla="*/ 285 w 260"/>
                <a:gd name="T55" fmla="*/ 1 h 262"/>
                <a:gd name="T56" fmla="*/ 339 w 260"/>
                <a:gd name="T57" fmla="*/ 1 h 262"/>
                <a:gd name="T58" fmla="*/ 396 w 260"/>
                <a:gd name="T59" fmla="*/ 8 h 262"/>
                <a:gd name="T60" fmla="*/ 451 w 260"/>
                <a:gd name="T61" fmla="*/ 35 h 262"/>
                <a:gd name="T62" fmla="*/ 501 w 260"/>
                <a:gd name="T63" fmla="*/ 67 h 262"/>
                <a:gd name="T64" fmla="*/ 540 w 260"/>
                <a:gd name="T65" fmla="*/ 101 h 262"/>
                <a:gd name="T66" fmla="*/ 570 w 260"/>
                <a:gd name="T67" fmla="*/ 146 h 262"/>
                <a:gd name="T68" fmla="*/ 586 w 260"/>
                <a:gd name="T69" fmla="*/ 174 h 26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60"/>
                <a:gd name="T106" fmla="*/ 0 h 262"/>
                <a:gd name="T107" fmla="*/ 260 w 260"/>
                <a:gd name="T108" fmla="*/ 262 h 26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60" h="262">
                  <a:moveTo>
                    <a:pt x="252" y="85"/>
                  </a:moveTo>
                  <a:lnTo>
                    <a:pt x="252" y="85"/>
                  </a:lnTo>
                  <a:lnTo>
                    <a:pt x="256" y="97"/>
                  </a:lnTo>
                  <a:lnTo>
                    <a:pt x="259" y="109"/>
                  </a:lnTo>
                  <a:lnTo>
                    <a:pt x="260" y="123"/>
                  </a:lnTo>
                  <a:lnTo>
                    <a:pt x="260" y="135"/>
                  </a:lnTo>
                  <a:lnTo>
                    <a:pt x="259" y="148"/>
                  </a:lnTo>
                  <a:lnTo>
                    <a:pt x="257" y="160"/>
                  </a:lnTo>
                  <a:lnTo>
                    <a:pt x="254" y="172"/>
                  </a:lnTo>
                  <a:lnTo>
                    <a:pt x="249" y="184"/>
                  </a:lnTo>
                  <a:lnTo>
                    <a:pt x="244" y="195"/>
                  </a:lnTo>
                  <a:lnTo>
                    <a:pt x="238" y="206"/>
                  </a:lnTo>
                  <a:lnTo>
                    <a:pt x="229" y="216"/>
                  </a:lnTo>
                  <a:lnTo>
                    <a:pt x="221" y="225"/>
                  </a:lnTo>
                  <a:lnTo>
                    <a:pt x="211" y="233"/>
                  </a:lnTo>
                  <a:lnTo>
                    <a:pt x="201" y="241"/>
                  </a:lnTo>
                  <a:lnTo>
                    <a:pt x="189" y="247"/>
                  </a:lnTo>
                  <a:lnTo>
                    <a:pt x="177" y="253"/>
                  </a:lnTo>
                  <a:lnTo>
                    <a:pt x="165" y="257"/>
                  </a:lnTo>
                  <a:lnTo>
                    <a:pt x="151" y="260"/>
                  </a:lnTo>
                  <a:lnTo>
                    <a:pt x="139" y="261"/>
                  </a:lnTo>
                  <a:lnTo>
                    <a:pt x="127" y="262"/>
                  </a:lnTo>
                  <a:lnTo>
                    <a:pt x="113" y="261"/>
                  </a:lnTo>
                  <a:lnTo>
                    <a:pt x="101" y="258"/>
                  </a:lnTo>
                  <a:lnTo>
                    <a:pt x="89" y="255"/>
                  </a:lnTo>
                  <a:lnTo>
                    <a:pt x="77" y="251"/>
                  </a:lnTo>
                  <a:lnTo>
                    <a:pt x="67" y="244"/>
                  </a:lnTo>
                  <a:lnTo>
                    <a:pt x="55" y="238"/>
                  </a:lnTo>
                  <a:lnTo>
                    <a:pt x="46" y="230"/>
                  </a:lnTo>
                  <a:lnTo>
                    <a:pt x="37" y="222"/>
                  </a:lnTo>
                  <a:lnTo>
                    <a:pt x="28" y="212"/>
                  </a:lnTo>
                  <a:lnTo>
                    <a:pt x="20" y="201"/>
                  </a:lnTo>
                  <a:lnTo>
                    <a:pt x="14" y="190"/>
                  </a:lnTo>
                  <a:lnTo>
                    <a:pt x="9" y="177"/>
                  </a:lnTo>
                  <a:lnTo>
                    <a:pt x="5" y="165"/>
                  </a:lnTo>
                  <a:lnTo>
                    <a:pt x="2" y="153"/>
                  </a:lnTo>
                  <a:lnTo>
                    <a:pt x="0" y="139"/>
                  </a:lnTo>
                  <a:lnTo>
                    <a:pt x="0" y="127"/>
                  </a:lnTo>
                  <a:lnTo>
                    <a:pt x="1" y="115"/>
                  </a:lnTo>
                  <a:lnTo>
                    <a:pt x="3" y="102"/>
                  </a:lnTo>
                  <a:lnTo>
                    <a:pt x="7" y="90"/>
                  </a:lnTo>
                  <a:lnTo>
                    <a:pt x="11" y="79"/>
                  </a:lnTo>
                  <a:lnTo>
                    <a:pt x="17" y="67"/>
                  </a:lnTo>
                  <a:lnTo>
                    <a:pt x="24" y="56"/>
                  </a:lnTo>
                  <a:lnTo>
                    <a:pt x="32" y="47"/>
                  </a:lnTo>
                  <a:lnTo>
                    <a:pt x="40" y="37"/>
                  </a:lnTo>
                  <a:lnTo>
                    <a:pt x="49" y="29"/>
                  </a:lnTo>
                  <a:lnTo>
                    <a:pt x="60" y="21"/>
                  </a:lnTo>
                  <a:lnTo>
                    <a:pt x="71" y="15"/>
                  </a:lnTo>
                  <a:lnTo>
                    <a:pt x="83" y="10"/>
                  </a:lnTo>
                  <a:lnTo>
                    <a:pt x="97" y="6"/>
                  </a:lnTo>
                  <a:lnTo>
                    <a:pt x="109" y="2"/>
                  </a:lnTo>
                  <a:lnTo>
                    <a:pt x="122" y="1"/>
                  </a:lnTo>
                  <a:lnTo>
                    <a:pt x="135" y="0"/>
                  </a:lnTo>
                  <a:lnTo>
                    <a:pt x="147" y="1"/>
                  </a:lnTo>
                  <a:lnTo>
                    <a:pt x="159" y="5"/>
                  </a:lnTo>
                  <a:lnTo>
                    <a:pt x="172" y="8"/>
                  </a:lnTo>
                  <a:lnTo>
                    <a:pt x="183" y="12"/>
                  </a:lnTo>
                  <a:lnTo>
                    <a:pt x="194" y="18"/>
                  </a:lnTo>
                  <a:lnTo>
                    <a:pt x="205" y="24"/>
                  </a:lnTo>
                  <a:lnTo>
                    <a:pt x="215" y="32"/>
                  </a:lnTo>
                  <a:lnTo>
                    <a:pt x="224" y="41"/>
                  </a:lnTo>
                  <a:lnTo>
                    <a:pt x="233" y="50"/>
                  </a:lnTo>
                  <a:lnTo>
                    <a:pt x="240" y="61"/>
                  </a:lnTo>
                  <a:lnTo>
                    <a:pt x="247" y="72"/>
                  </a:lnTo>
                  <a:lnTo>
                    <a:pt x="252" y="85"/>
                  </a:lnTo>
                  <a:close/>
                </a:path>
              </a:pathLst>
            </a:custGeom>
            <a:solidFill>
              <a:schemeClr val="bg1"/>
            </a:solidFill>
            <a:ln w="9525">
              <a:solidFill>
                <a:srgbClr val="000000"/>
              </a:solidFill>
              <a:round/>
              <a:headEnd/>
              <a:tailEnd/>
            </a:ln>
          </p:spPr>
          <p:txBody>
            <a:bodyPr/>
            <a:lstStyle/>
            <a:p>
              <a:endParaRPr lang="pl-PL"/>
            </a:p>
          </p:txBody>
        </p:sp>
      </p:grpSp>
      <p:grpSp>
        <p:nvGrpSpPr>
          <p:cNvPr id="4" name="Group 16"/>
          <p:cNvGrpSpPr>
            <a:grpSpLocks/>
          </p:cNvGrpSpPr>
          <p:nvPr/>
        </p:nvGrpSpPr>
        <p:grpSpPr bwMode="auto">
          <a:xfrm>
            <a:off x="4033838" y="2693913"/>
            <a:ext cx="1651000" cy="1689100"/>
            <a:chOff x="3775" y="1857"/>
            <a:chExt cx="1040" cy="1064"/>
          </a:xfrm>
        </p:grpSpPr>
        <p:sp>
          <p:nvSpPr>
            <p:cNvPr id="211986" name="Freeform 36"/>
            <p:cNvSpPr>
              <a:spLocks/>
            </p:cNvSpPr>
            <p:nvPr/>
          </p:nvSpPr>
          <p:spPr bwMode="auto">
            <a:xfrm>
              <a:off x="3775" y="1857"/>
              <a:ext cx="1040" cy="1064"/>
            </a:xfrm>
            <a:custGeom>
              <a:avLst/>
              <a:gdLst>
                <a:gd name="T0" fmla="*/ 1924 w 997"/>
                <a:gd name="T1" fmla="*/ 677 h 1019"/>
                <a:gd name="T2" fmla="*/ 1464 w 997"/>
                <a:gd name="T3" fmla="*/ 762 h 1019"/>
                <a:gd name="T4" fmla="*/ 1436 w 997"/>
                <a:gd name="T5" fmla="*/ 718 h 1019"/>
                <a:gd name="T6" fmla="*/ 1405 w 997"/>
                <a:gd name="T7" fmla="*/ 673 h 1019"/>
                <a:gd name="T8" fmla="*/ 1556 w 997"/>
                <a:gd name="T9" fmla="*/ 186 h 1019"/>
                <a:gd name="T10" fmla="*/ 1207 w 997"/>
                <a:gd name="T11" fmla="*/ 516 h 1019"/>
                <a:gd name="T12" fmla="*/ 1132 w 997"/>
                <a:gd name="T13" fmla="*/ 489 h 1019"/>
                <a:gd name="T14" fmla="*/ 963 w 997"/>
                <a:gd name="T15" fmla="*/ 0 h 1019"/>
                <a:gd name="T16" fmla="*/ 877 w 997"/>
                <a:gd name="T17" fmla="*/ 482 h 1019"/>
                <a:gd name="T18" fmla="*/ 802 w 997"/>
                <a:gd name="T19" fmla="*/ 503 h 1019"/>
                <a:gd name="T20" fmla="*/ 380 w 997"/>
                <a:gd name="T21" fmla="*/ 212 h 1019"/>
                <a:gd name="T22" fmla="*/ 588 w 997"/>
                <a:gd name="T23" fmla="*/ 643 h 1019"/>
                <a:gd name="T24" fmla="*/ 537 w 997"/>
                <a:gd name="T25" fmla="*/ 707 h 1019"/>
                <a:gd name="T26" fmla="*/ 28 w 997"/>
                <a:gd name="T27" fmla="*/ 724 h 1019"/>
                <a:gd name="T28" fmla="*/ 448 w 997"/>
                <a:gd name="T29" fmla="*/ 948 h 1019"/>
                <a:gd name="T30" fmla="*/ 445 w 997"/>
                <a:gd name="T31" fmla="*/ 1025 h 1019"/>
                <a:gd name="T32" fmla="*/ 33 w 997"/>
                <a:gd name="T33" fmla="*/ 1350 h 1019"/>
                <a:gd name="T34" fmla="*/ 505 w 997"/>
                <a:gd name="T35" fmla="*/ 1275 h 1019"/>
                <a:gd name="T36" fmla="*/ 532 w 997"/>
                <a:gd name="T37" fmla="*/ 1324 h 1019"/>
                <a:gd name="T38" fmla="*/ 554 w 997"/>
                <a:gd name="T39" fmla="*/ 1355 h 1019"/>
                <a:gd name="T40" fmla="*/ 400 w 997"/>
                <a:gd name="T41" fmla="*/ 1849 h 1019"/>
                <a:gd name="T42" fmla="*/ 747 w 997"/>
                <a:gd name="T43" fmla="*/ 1519 h 1019"/>
                <a:gd name="T44" fmla="*/ 824 w 997"/>
                <a:gd name="T45" fmla="*/ 1550 h 1019"/>
                <a:gd name="T46" fmla="*/ 995 w 997"/>
                <a:gd name="T47" fmla="*/ 2033 h 1019"/>
                <a:gd name="T48" fmla="*/ 1079 w 997"/>
                <a:gd name="T49" fmla="*/ 1564 h 1019"/>
                <a:gd name="T50" fmla="*/ 1164 w 997"/>
                <a:gd name="T51" fmla="*/ 1541 h 1019"/>
                <a:gd name="T52" fmla="*/ 1581 w 997"/>
                <a:gd name="T53" fmla="*/ 1825 h 1019"/>
                <a:gd name="T54" fmla="*/ 1372 w 997"/>
                <a:gd name="T55" fmla="*/ 1403 h 1019"/>
                <a:gd name="T56" fmla="*/ 1430 w 997"/>
                <a:gd name="T57" fmla="*/ 1339 h 1019"/>
                <a:gd name="T58" fmla="*/ 1931 w 997"/>
                <a:gd name="T59" fmla="*/ 1316 h 1019"/>
                <a:gd name="T60" fmla="*/ 1521 w 997"/>
                <a:gd name="T61" fmla="*/ 1094 h 1019"/>
                <a:gd name="T62" fmla="*/ 1527 w 997"/>
                <a:gd name="T63" fmla="*/ 1004 h 101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97"/>
                <a:gd name="T97" fmla="*/ 0 h 1019"/>
                <a:gd name="T98" fmla="*/ 997 w 997"/>
                <a:gd name="T99" fmla="*/ 1019 h 101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97" h="1019">
                  <a:moveTo>
                    <a:pt x="997" y="398"/>
                  </a:moveTo>
                  <a:lnTo>
                    <a:pt x="980" y="340"/>
                  </a:lnTo>
                  <a:lnTo>
                    <a:pt x="745" y="381"/>
                  </a:lnTo>
                  <a:lnTo>
                    <a:pt x="731" y="359"/>
                  </a:lnTo>
                  <a:lnTo>
                    <a:pt x="723" y="348"/>
                  </a:lnTo>
                  <a:lnTo>
                    <a:pt x="715" y="337"/>
                  </a:lnTo>
                  <a:lnTo>
                    <a:pt x="837" y="132"/>
                  </a:lnTo>
                  <a:lnTo>
                    <a:pt x="792" y="93"/>
                  </a:lnTo>
                  <a:lnTo>
                    <a:pt x="614" y="259"/>
                  </a:lnTo>
                  <a:lnTo>
                    <a:pt x="594" y="251"/>
                  </a:lnTo>
                  <a:lnTo>
                    <a:pt x="576" y="245"/>
                  </a:lnTo>
                  <a:lnTo>
                    <a:pt x="550" y="4"/>
                  </a:lnTo>
                  <a:lnTo>
                    <a:pt x="490" y="0"/>
                  </a:lnTo>
                  <a:lnTo>
                    <a:pt x="446" y="241"/>
                  </a:lnTo>
                  <a:lnTo>
                    <a:pt x="427" y="245"/>
                  </a:lnTo>
                  <a:lnTo>
                    <a:pt x="407" y="252"/>
                  </a:lnTo>
                  <a:lnTo>
                    <a:pt x="244" y="73"/>
                  </a:lnTo>
                  <a:lnTo>
                    <a:pt x="194" y="105"/>
                  </a:lnTo>
                  <a:lnTo>
                    <a:pt x="300" y="322"/>
                  </a:lnTo>
                  <a:lnTo>
                    <a:pt x="286" y="338"/>
                  </a:lnTo>
                  <a:lnTo>
                    <a:pt x="273" y="355"/>
                  </a:lnTo>
                  <a:lnTo>
                    <a:pt x="33" y="305"/>
                  </a:lnTo>
                  <a:lnTo>
                    <a:pt x="12" y="361"/>
                  </a:lnTo>
                  <a:lnTo>
                    <a:pt x="227" y="475"/>
                  </a:lnTo>
                  <a:lnTo>
                    <a:pt x="225" y="494"/>
                  </a:lnTo>
                  <a:lnTo>
                    <a:pt x="225" y="513"/>
                  </a:lnTo>
                  <a:lnTo>
                    <a:pt x="0" y="619"/>
                  </a:lnTo>
                  <a:lnTo>
                    <a:pt x="17" y="676"/>
                  </a:lnTo>
                  <a:lnTo>
                    <a:pt x="256" y="639"/>
                  </a:lnTo>
                  <a:lnTo>
                    <a:pt x="263" y="651"/>
                  </a:lnTo>
                  <a:lnTo>
                    <a:pt x="271" y="664"/>
                  </a:lnTo>
                  <a:lnTo>
                    <a:pt x="282" y="679"/>
                  </a:lnTo>
                  <a:lnTo>
                    <a:pt x="158" y="885"/>
                  </a:lnTo>
                  <a:lnTo>
                    <a:pt x="203" y="924"/>
                  </a:lnTo>
                  <a:lnTo>
                    <a:pt x="381" y="760"/>
                  </a:lnTo>
                  <a:lnTo>
                    <a:pt x="401" y="769"/>
                  </a:lnTo>
                  <a:lnTo>
                    <a:pt x="420" y="776"/>
                  </a:lnTo>
                  <a:lnTo>
                    <a:pt x="446" y="1015"/>
                  </a:lnTo>
                  <a:lnTo>
                    <a:pt x="506" y="1019"/>
                  </a:lnTo>
                  <a:lnTo>
                    <a:pt x="548" y="783"/>
                  </a:lnTo>
                  <a:lnTo>
                    <a:pt x="571" y="779"/>
                  </a:lnTo>
                  <a:lnTo>
                    <a:pt x="592" y="772"/>
                  </a:lnTo>
                  <a:lnTo>
                    <a:pt x="754" y="947"/>
                  </a:lnTo>
                  <a:lnTo>
                    <a:pt x="803" y="914"/>
                  </a:lnTo>
                  <a:lnTo>
                    <a:pt x="699" y="703"/>
                  </a:lnTo>
                  <a:lnTo>
                    <a:pt x="715" y="686"/>
                  </a:lnTo>
                  <a:lnTo>
                    <a:pt x="728" y="669"/>
                  </a:lnTo>
                  <a:lnTo>
                    <a:pt x="963" y="715"/>
                  </a:lnTo>
                  <a:lnTo>
                    <a:pt x="984" y="659"/>
                  </a:lnTo>
                  <a:lnTo>
                    <a:pt x="774" y="549"/>
                  </a:lnTo>
                  <a:lnTo>
                    <a:pt x="777" y="528"/>
                  </a:lnTo>
                  <a:lnTo>
                    <a:pt x="777" y="504"/>
                  </a:lnTo>
                  <a:lnTo>
                    <a:pt x="997" y="398"/>
                  </a:lnTo>
                  <a:close/>
                </a:path>
              </a:pathLst>
            </a:custGeom>
            <a:solidFill>
              <a:schemeClr val="accent1"/>
            </a:solidFill>
            <a:ln w="9525">
              <a:solidFill>
                <a:srgbClr val="000000"/>
              </a:solidFill>
              <a:round/>
              <a:headEnd/>
              <a:tailEnd/>
            </a:ln>
          </p:spPr>
          <p:txBody>
            <a:bodyPr/>
            <a:lstStyle/>
            <a:p>
              <a:endParaRPr lang="pl-PL"/>
            </a:p>
          </p:txBody>
        </p:sp>
        <p:sp>
          <p:nvSpPr>
            <p:cNvPr id="211987" name="Freeform 38"/>
            <p:cNvSpPr>
              <a:spLocks/>
            </p:cNvSpPr>
            <p:nvPr/>
          </p:nvSpPr>
          <p:spPr bwMode="auto">
            <a:xfrm>
              <a:off x="4159" y="2250"/>
              <a:ext cx="274" cy="274"/>
            </a:xfrm>
            <a:custGeom>
              <a:avLst/>
              <a:gdLst>
                <a:gd name="T0" fmla="*/ 586 w 260"/>
                <a:gd name="T1" fmla="*/ 174 h 262"/>
                <a:gd name="T2" fmla="*/ 600 w 260"/>
                <a:gd name="T3" fmla="*/ 223 h 262"/>
                <a:gd name="T4" fmla="*/ 601 w 260"/>
                <a:gd name="T5" fmla="*/ 276 h 262"/>
                <a:gd name="T6" fmla="*/ 594 w 260"/>
                <a:gd name="T7" fmla="*/ 327 h 262"/>
                <a:gd name="T8" fmla="*/ 574 w 260"/>
                <a:gd name="T9" fmla="*/ 378 h 262"/>
                <a:gd name="T10" fmla="*/ 555 w 260"/>
                <a:gd name="T11" fmla="*/ 420 h 262"/>
                <a:gd name="T12" fmla="*/ 512 w 260"/>
                <a:gd name="T13" fmla="*/ 459 h 262"/>
                <a:gd name="T14" fmla="*/ 463 w 260"/>
                <a:gd name="T15" fmla="*/ 495 h 262"/>
                <a:gd name="T16" fmla="*/ 411 w 260"/>
                <a:gd name="T17" fmla="*/ 520 h 262"/>
                <a:gd name="T18" fmla="*/ 384 w 260"/>
                <a:gd name="T19" fmla="*/ 525 h 262"/>
                <a:gd name="T20" fmla="*/ 321 w 260"/>
                <a:gd name="T21" fmla="*/ 535 h 262"/>
                <a:gd name="T22" fmla="*/ 260 w 260"/>
                <a:gd name="T23" fmla="*/ 535 h 262"/>
                <a:gd name="T24" fmla="*/ 208 w 260"/>
                <a:gd name="T25" fmla="*/ 522 h 262"/>
                <a:gd name="T26" fmla="*/ 154 w 260"/>
                <a:gd name="T27" fmla="*/ 499 h 262"/>
                <a:gd name="T28" fmla="*/ 106 w 260"/>
                <a:gd name="T29" fmla="*/ 473 h 262"/>
                <a:gd name="T30" fmla="*/ 66 w 260"/>
                <a:gd name="T31" fmla="*/ 435 h 262"/>
                <a:gd name="T32" fmla="*/ 32 w 260"/>
                <a:gd name="T33" fmla="*/ 389 h 262"/>
                <a:gd name="T34" fmla="*/ 9 w 260"/>
                <a:gd name="T35" fmla="*/ 363 h 262"/>
                <a:gd name="T36" fmla="*/ 2 w 260"/>
                <a:gd name="T37" fmla="*/ 313 h 262"/>
                <a:gd name="T38" fmla="*/ 0 w 260"/>
                <a:gd name="T39" fmla="*/ 260 h 262"/>
                <a:gd name="T40" fmla="*/ 3 w 260"/>
                <a:gd name="T41" fmla="*/ 209 h 262"/>
                <a:gd name="T42" fmla="*/ 27 w 260"/>
                <a:gd name="T43" fmla="*/ 163 h 262"/>
                <a:gd name="T44" fmla="*/ 54 w 260"/>
                <a:gd name="T45" fmla="*/ 116 h 262"/>
                <a:gd name="T46" fmla="*/ 91 w 260"/>
                <a:gd name="T47" fmla="*/ 76 h 262"/>
                <a:gd name="T48" fmla="*/ 138 w 260"/>
                <a:gd name="T49" fmla="*/ 41 h 262"/>
                <a:gd name="T50" fmla="*/ 190 w 260"/>
                <a:gd name="T51" fmla="*/ 10 h 262"/>
                <a:gd name="T52" fmla="*/ 222 w 260"/>
                <a:gd name="T53" fmla="*/ 6 h 262"/>
                <a:gd name="T54" fmla="*/ 285 w 260"/>
                <a:gd name="T55" fmla="*/ 1 h 262"/>
                <a:gd name="T56" fmla="*/ 339 w 260"/>
                <a:gd name="T57" fmla="*/ 1 h 262"/>
                <a:gd name="T58" fmla="*/ 396 w 260"/>
                <a:gd name="T59" fmla="*/ 8 h 262"/>
                <a:gd name="T60" fmla="*/ 451 w 260"/>
                <a:gd name="T61" fmla="*/ 35 h 262"/>
                <a:gd name="T62" fmla="*/ 501 w 260"/>
                <a:gd name="T63" fmla="*/ 67 h 262"/>
                <a:gd name="T64" fmla="*/ 540 w 260"/>
                <a:gd name="T65" fmla="*/ 101 h 262"/>
                <a:gd name="T66" fmla="*/ 570 w 260"/>
                <a:gd name="T67" fmla="*/ 146 h 262"/>
                <a:gd name="T68" fmla="*/ 586 w 260"/>
                <a:gd name="T69" fmla="*/ 174 h 26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60"/>
                <a:gd name="T106" fmla="*/ 0 h 262"/>
                <a:gd name="T107" fmla="*/ 260 w 260"/>
                <a:gd name="T108" fmla="*/ 262 h 26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60" h="262">
                  <a:moveTo>
                    <a:pt x="252" y="85"/>
                  </a:moveTo>
                  <a:lnTo>
                    <a:pt x="252" y="85"/>
                  </a:lnTo>
                  <a:lnTo>
                    <a:pt x="256" y="97"/>
                  </a:lnTo>
                  <a:lnTo>
                    <a:pt x="259" y="109"/>
                  </a:lnTo>
                  <a:lnTo>
                    <a:pt x="260" y="123"/>
                  </a:lnTo>
                  <a:lnTo>
                    <a:pt x="260" y="135"/>
                  </a:lnTo>
                  <a:lnTo>
                    <a:pt x="259" y="148"/>
                  </a:lnTo>
                  <a:lnTo>
                    <a:pt x="257" y="160"/>
                  </a:lnTo>
                  <a:lnTo>
                    <a:pt x="254" y="172"/>
                  </a:lnTo>
                  <a:lnTo>
                    <a:pt x="249" y="184"/>
                  </a:lnTo>
                  <a:lnTo>
                    <a:pt x="244" y="195"/>
                  </a:lnTo>
                  <a:lnTo>
                    <a:pt x="238" y="206"/>
                  </a:lnTo>
                  <a:lnTo>
                    <a:pt x="229" y="216"/>
                  </a:lnTo>
                  <a:lnTo>
                    <a:pt x="221" y="225"/>
                  </a:lnTo>
                  <a:lnTo>
                    <a:pt x="211" y="233"/>
                  </a:lnTo>
                  <a:lnTo>
                    <a:pt x="201" y="241"/>
                  </a:lnTo>
                  <a:lnTo>
                    <a:pt x="189" y="247"/>
                  </a:lnTo>
                  <a:lnTo>
                    <a:pt x="177" y="253"/>
                  </a:lnTo>
                  <a:lnTo>
                    <a:pt x="165" y="257"/>
                  </a:lnTo>
                  <a:lnTo>
                    <a:pt x="151" y="260"/>
                  </a:lnTo>
                  <a:lnTo>
                    <a:pt x="139" y="261"/>
                  </a:lnTo>
                  <a:lnTo>
                    <a:pt x="127" y="262"/>
                  </a:lnTo>
                  <a:lnTo>
                    <a:pt x="113" y="261"/>
                  </a:lnTo>
                  <a:lnTo>
                    <a:pt x="101" y="258"/>
                  </a:lnTo>
                  <a:lnTo>
                    <a:pt x="89" y="255"/>
                  </a:lnTo>
                  <a:lnTo>
                    <a:pt x="77" y="251"/>
                  </a:lnTo>
                  <a:lnTo>
                    <a:pt x="67" y="244"/>
                  </a:lnTo>
                  <a:lnTo>
                    <a:pt x="55" y="238"/>
                  </a:lnTo>
                  <a:lnTo>
                    <a:pt x="46" y="230"/>
                  </a:lnTo>
                  <a:lnTo>
                    <a:pt x="37" y="222"/>
                  </a:lnTo>
                  <a:lnTo>
                    <a:pt x="28" y="212"/>
                  </a:lnTo>
                  <a:lnTo>
                    <a:pt x="20" y="201"/>
                  </a:lnTo>
                  <a:lnTo>
                    <a:pt x="14" y="190"/>
                  </a:lnTo>
                  <a:lnTo>
                    <a:pt x="9" y="177"/>
                  </a:lnTo>
                  <a:lnTo>
                    <a:pt x="5" y="165"/>
                  </a:lnTo>
                  <a:lnTo>
                    <a:pt x="2" y="153"/>
                  </a:lnTo>
                  <a:lnTo>
                    <a:pt x="0" y="139"/>
                  </a:lnTo>
                  <a:lnTo>
                    <a:pt x="0" y="127"/>
                  </a:lnTo>
                  <a:lnTo>
                    <a:pt x="1" y="115"/>
                  </a:lnTo>
                  <a:lnTo>
                    <a:pt x="3" y="102"/>
                  </a:lnTo>
                  <a:lnTo>
                    <a:pt x="7" y="90"/>
                  </a:lnTo>
                  <a:lnTo>
                    <a:pt x="11" y="79"/>
                  </a:lnTo>
                  <a:lnTo>
                    <a:pt x="17" y="67"/>
                  </a:lnTo>
                  <a:lnTo>
                    <a:pt x="24" y="56"/>
                  </a:lnTo>
                  <a:lnTo>
                    <a:pt x="32" y="47"/>
                  </a:lnTo>
                  <a:lnTo>
                    <a:pt x="40" y="37"/>
                  </a:lnTo>
                  <a:lnTo>
                    <a:pt x="49" y="29"/>
                  </a:lnTo>
                  <a:lnTo>
                    <a:pt x="60" y="21"/>
                  </a:lnTo>
                  <a:lnTo>
                    <a:pt x="71" y="15"/>
                  </a:lnTo>
                  <a:lnTo>
                    <a:pt x="83" y="10"/>
                  </a:lnTo>
                  <a:lnTo>
                    <a:pt x="97" y="6"/>
                  </a:lnTo>
                  <a:lnTo>
                    <a:pt x="109" y="2"/>
                  </a:lnTo>
                  <a:lnTo>
                    <a:pt x="122" y="1"/>
                  </a:lnTo>
                  <a:lnTo>
                    <a:pt x="135" y="0"/>
                  </a:lnTo>
                  <a:lnTo>
                    <a:pt x="147" y="1"/>
                  </a:lnTo>
                  <a:lnTo>
                    <a:pt x="159" y="5"/>
                  </a:lnTo>
                  <a:lnTo>
                    <a:pt x="172" y="8"/>
                  </a:lnTo>
                  <a:lnTo>
                    <a:pt x="183" y="12"/>
                  </a:lnTo>
                  <a:lnTo>
                    <a:pt x="194" y="18"/>
                  </a:lnTo>
                  <a:lnTo>
                    <a:pt x="205" y="24"/>
                  </a:lnTo>
                  <a:lnTo>
                    <a:pt x="215" y="32"/>
                  </a:lnTo>
                  <a:lnTo>
                    <a:pt x="224" y="41"/>
                  </a:lnTo>
                  <a:lnTo>
                    <a:pt x="233" y="50"/>
                  </a:lnTo>
                  <a:lnTo>
                    <a:pt x="240" y="61"/>
                  </a:lnTo>
                  <a:lnTo>
                    <a:pt x="247" y="72"/>
                  </a:lnTo>
                  <a:lnTo>
                    <a:pt x="252" y="85"/>
                  </a:lnTo>
                  <a:close/>
                </a:path>
              </a:pathLst>
            </a:custGeom>
            <a:solidFill>
              <a:schemeClr val="bg1"/>
            </a:solidFill>
            <a:ln w="9525">
              <a:solidFill>
                <a:srgbClr val="000000"/>
              </a:solidFill>
              <a:round/>
              <a:headEnd/>
              <a:tailEnd/>
            </a:ln>
          </p:spPr>
          <p:txBody>
            <a:bodyPr/>
            <a:lstStyle/>
            <a:p>
              <a:endParaRPr lang="pl-PL"/>
            </a:p>
          </p:txBody>
        </p:sp>
      </p:grpSp>
      <p:grpSp>
        <p:nvGrpSpPr>
          <p:cNvPr id="5" name="Group 19"/>
          <p:cNvGrpSpPr>
            <a:grpSpLocks/>
          </p:cNvGrpSpPr>
          <p:nvPr/>
        </p:nvGrpSpPr>
        <p:grpSpPr bwMode="auto">
          <a:xfrm>
            <a:off x="2800350" y="1857301"/>
            <a:ext cx="1692275" cy="1652587"/>
            <a:chOff x="2920" y="2139"/>
            <a:chExt cx="1066" cy="1041"/>
          </a:xfrm>
        </p:grpSpPr>
        <p:sp>
          <p:nvSpPr>
            <p:cNvPr id="211984" name="Freeform 35"/>
            <p:cNvSpPr>
              <a:spLocks/>
            </p:cNvSpPr>
            <p:nvPr/>
          </p:nvSpPr>
          <p:spPr bwMode="auto">
            <a:xfrm>
              <a:off x="2920" y="2139"/>
              <a:ext cx="1066" cy="1041"/>
            </a:xfrm>
            <a:custGeom>
              <a:avLst/>
              <a:gdLst>
                <a:gd name="T0" fmla="*/ 2058 w 1020"/>
                <a:gd name="T1" fmla="*/ 862 h 998"/>
                <a:gd name="T2" fmla="*/ 1577 w 1020"/>
                <a:gd name="T3" fmla="*/ 839 h 998"/>
                <a:gd name="T4" fmla="*/ 1558 w 1020"/>
                <a:gd name="T5" fmla="*/ 790 h 998"/>
                <a:gd name="T6" fmla="*/ 1550 w 1020"/>
                <a:gd name="T7" fmla="*/ 767 h 998"/>
                <a:gd name="T8" fmla="*/ 1869 w 1020"/>
                <a:gd name="T9" fmla="*/ 401 h 998"/>
                <a:gd name="T10" fmla="*/ 1366 w 1020"/>
                <a:gd name="T11" fmla="*/ 550 h 998"/>
                <a:gd name="T12" fmla="*/ 1338 w 1020"/>
                <a:gd name="T13" fmla="*/ 528 h 998"/>
                <a:gd name="T14" fmla="*/ 1358 w 1020"/>
                <a:gd name="T15" fmla="*/ 33 h 998"/>
                <a:gd name="T16" fmla="*/ 1047 w 1020"/>
                <a:gd name="T17" fmla="*/ 446 h 998"/>
                <a:gd name="T18" fmla="*/ 1004 w 1020"/>
                <a:gd name="T19" fmla="*/ 446 h 998"/>
                <a:gd name="T20" fmla="*/ 722 w 1020"/>
                <a:gd name="T21" fmla="*/ 34 h 998"/>
                <a:gd name="T22" fmla="*/ 722 w 1020"/>
                <a:gd name="T23" fmla="*/ 537 h 998"/>
                <a:gd name="T24" fmla="*/ 688 w 1020"/>
                <a:gd name="T25" fmla="*/ 560 h 998"/>
                <a:gd name="T26" fmla="*/ 203 w 1020"/>
                <a:gd name="T27" fmla="*/ 393 h 998"/>
                <a:gd name="T28" fmla="*/ 509 w 1020"/>
                <a:gd name="T29" fmla="*/ 802 h 998"/>
                <a:gd name="T30" fmla="*/ 502 w 1020"/>
                <a:gd name="T31" fmla="*/ 837 h 998"/>
                <a:gd name="T32" fmla="*/ 0 w 1020"/>
                <a:gd name="T33" fmla="*/ 978 h 998"/>
                <a:gd name="T34" fmla="*/ 497 w 1020"/>
                <a:gd name="T35" fmla="*/ 1128 h 998"/>
                <a:gd name="T36" fmla="*/ 504 w 1020"/>
                <a:gd name="T37" fmla="*/ 1153 h 998"/>
                <a:gd name="T38" fmla="*/ 513 w 1020"/>
                <a:gd name="T39" fmla="*/ 1179 h 998"/>
                <a:gd name="T40" fmla="*/ 194 w 1020"/>
                <a:gd name="T41" fmla="*/ 1556 h 998"/>
                <a:gd name="T42" fmla="*/ 692 w 1020"/>
                <a:gd name="T43" fmla="*/ 1411 h 998"/>
                <a:gd name="T44" fmla="*/ 724 w 1020"/>
                <a:gd name="T45" fmla="*/ 1434 h 998"/>
                <a:gd name="T46" fmla="*/ 713 w 1020"/>
                <a:gd name="T47" fmla="*/ 1924 h 998"/>
                <a:gd name="T48" fmla="*/ 1014 w 1020"/>
                <a:gd name="T49" fmla="*/ 1524 h 998"/>
                <a:gd name="T50" fmla="*/ 1060 w 1020"/>
                <a:gd name="T51" fmla="*/ 1524 h 998"/>
                <a:gd name="T52" fmla="*/ 1347 w 1020"/>
                <a:gd name="T53" fmla="*/ 1924 h 998"/>
                <a:gd name="T54" fmla="*/ 1347 w 1020"/>
                <a:gd name="T55" fmla="*/ 1437 h 998"/>
                <a:gd name="T56" fmla="*/ 1384 w 1020"/>
                <a:gd name="T57" fmla="*/ 1411 h 998"/>
                <a:gd name="T58" fmla="*/ 1858 w 1020"/>
                <a:gd name="T59" fmla="*/ 1574 h 998"/>
                <a:gd name="T60" fmla="*/ 1559 w 1020"/>
                <a:gd name="T61" fmla="*/ 1177 h 998"/>
                <a:gd name="T62" fmla="*/ 1577 w 1020"/>
                <a:gd name="T63" fmla="*/ 1133 h 998"/>
                <a:gd name="T64" fmla="*/ 2064 w 1020"/>
                <a:gd name="T65" fmla="*/ 978 h 99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020"/>
                <a:gd name="T100" fmla="*/ 0 h 998"/>
                <a:gd name="T101" fmla="*/ 1020 w 1020"/>
                <a:gd name="T102" fmla="*/ 998 h 99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020" h="998">
                  <a:moveTo>
                    <a:pt x="1020" y="499"/>
                  </a:moveTo>
                  <a:lnTo>
                    <a:pt x="1017" y="439"/>
                  </a:lnTo>
                  <a:lnTo>
                    <a:pt x="778" y="426"/>
                  </a:lnTo>
                  <a:lnTo>
                    <a:pt x="774" y="414"/>
                  </a:lnTo>
                  <a:lnTo>
                    <a:pt x="770" y="403"/>
                  </a:lnTo>
                  <a:lnTo>
                    <a:pt x="765" y="389"/>
                  </a:lnTo>
                  <a:lnTo>
                    <a:pt x="759" y="378"/>
                  </a:lnTo>
                  <a:lnTo>
                    <a:pt x="922" y="204"/>
                  </a:lnTo>
                  <a:lnTo>
                    <a:pt x="886" y="157"/>
                  </a:lnTo>
                  <a:lnTo>
                    <a:pt x="676" y="279"/>
                  </a:lnTo>
                  <a:lnTo>
                    <a:pt x="660" y="268"/>
                  </a:lnTo>
                  <a:lnTo>
                    <a:pt x="642" y="258"/>
                  </a:lnTo>
                  <a:lnTo>
                    <a:pt x="670" y="17"/>
                  </a:lnTo>
                  <a:lnTo>
                    <a:pt x="613" y="0"/>
                  </a:lnTo>
                  <a:lnTo>
                    <a:pt x="518" y="226"/>
                  </a:lnTo>
                  <a:lnTo>
                    <a:pt x="497" y="226"/>
                  </a:lnTo>
                  <a:lnTo>
                    <a:pt x="477" y="228"/>
                  </a:lnTo>
                  <a:lnTo>
                    <a:pt x="356" y="18"/>
                  </a:lnTo>
                  <a:lnTo>
                    <a:pt x="301" y="38"/>
                  </a:lnTo>
                  <a:lnTo>
                    <a:pt x="356" y="273"/>
                  </a:lnTo>
                  <a:lnTo>
                    <a:pt x="340" y="285"/>
                  </a:lnTo>
                  <a:lnTo>
                    <a:pt x="323" y="300"/>
                  </a:lnTo>
                  <a:lnTo>
                    <a:pt x="100" y="199"/>
                  </a:lnTo>
                  <a:lnTo>
                    <a:pt x="67" y="248"/>
                  </a:lnTo>
                  <a:lnTo>
                    <a:pt x="252" y="407"/>
                  </a:lnTo>
                  <a:lnTo>
                    <a:pt x="247" y="425"/>
                  </a:lnTo>
                  <a:lnTo>
                    <a:pt x="242" y="444"/>
                  </a:lnTo>
                  <a:lnTo>
                    <a:pt x="0" y="499"/>
                  </a:lnTo>
                  <a:lnTo>
                    <a:pt x="3" y="558"/>
                  </a:lnTo>
                  <a:lnTo>
                    <a:pt x="245" y="573"/>
                  </a:lnTo>
                  <a:lnTo>
                    <a:pt x="249" y="587"/>
                  </a:lnTo>
                  <a:lnTo>
                    <a:pt x="254" y="600"/>
                  </a:lnTo>
                  <a:lnTo>
                    <a:pt x="262" y="619"/>
                  </a:lnTo>
                  <a:lnTo>
                    <a:pt x="96" y="792"/>
                  </a:lnTo>
                  <a:lnTo>
                    <a:pt x="132" y="840"/>
                  </a:lnTo>
                  <a:lnTo>
                    <a:pt x="342" y="719"/>
                  </a:lnTo>
                  <a:lnTo>
                    <a:pt x="358" y="731"/>
                  </a:lnTo>
                  <a:lnTo>
                    <a:pt x="377" y="742"/>
                  </a:lnTo>
                  <a:lnTo>
                    <a:pt x="350" y="981"/>
                  </a:lnTo>
                  <a:lnTo>
                    <a:pt x="408" y="998"/>
                  </a:lnTo>
                  <a:lnTo>
                    <a:pt x="499" y="777"/>
                  </a:lnTo>
                  <a:lnTo>
                    <a:pt x="522" y="777"/>
                  </a:lnTo>
                  <a:lnTo>
                    <a:pt x="545" y="775"/>
                  </a:lnTo>
                  <a:lnTo>
                    <a:pt x="664" y="981"/>
                  </a:lnTo>
                  <a:lnTo>
                    <a:pt x="721" y="961"/>
                  </a:lnTo>
                  <a:lnTo>
                    <a:pt x="664" y="732"/>
                  </a:lnTo>
                  <a:lnTo>
                    <a:pt x="683" y="719"/>
                  </a:lnTo>
                  <a:lnTo>
                    <a:pt x="700" y="704"/>
                  </a:lnTo>
                  <a:lnTo>
                    <a:pt x="919" y="801"/>
                  </a:lnTo>
                  <a:lnTo>
                    <a:pt x="952" y="752"/>
                  </a:lnTo>
                  <a:lnTo>
                    <a:pt x="771" y="598"/>
                  </a:lnTo>
                  <a:lnTo>
                    <a:pt x="778" y="577"/>
                  </a:lnTo>
                  <a:lnTo>
                    <a:pt x="783" y="555"/>
                  </a:lnTo>
                  <a:lnTo>
                    <a:pt x="1020" y="499"/>
                  </a:lnTo>
                  <a:close/>
                </a:path>
              </a:pathLst>
            </a:custGeom>
            <a:solidFill>
              <a:schemeClr val="accent2"/>
            </a:solidFill>
            <a:ln w="9525">
              <a:solidFill>
                <a:srgbClr val="000000"/>
              </a:solidFill>
              <a:round/>
              <a:headEnd/>
              <a:tailEnd/>
            </a:ln>
          </p:spPr>
          <p:txBody>
            <a:bodyPr/>
            <a:lstStyle/>
            <a:p>
              <a:endParaRPr lang="pl-PL"/>
            </a:p>
          </p:txBody>
        </p:sp>
        <p:sp>
          <p:nvSpPr>
            <p:cNvPr id="211985" name="Freeform 37"/>
            <p:cNvSpPr>
              <a:spLocks/>
            </p:cNvSpPr>
            <p:nvPr/>
          </p:nvSpPr>
          <p:spPr bwMode="auto">
            <a:xfrm>
              <a:off x="3319" y="2526"/>
              <a:ext cx="272" cy="274"/>
            </a:xfrm>
            <a:custGeom>
              <a:avLst/>
              <a:gdLst>
                <a:gd name="T0" fmla="*/ 519 w 260"/>
                <a:gd name="T1" fmla="*/ 190 h 260"/>
                <a:gd name="T2" fmla="*/ 536 w 260"/>
                <a:gd name="T3" fmla="*/ 253 h 260"/>
                <a:gd name="T4" fmla="*/ 537 w 260"/>
                <a:gd name="T5" fmla="*/ 312 h 260"/>
                <a:gd name="T6" fmla="*/ 529 w 260"/>
                <a:gd name="T7" fmla="*/ 370 h 260"/>
                <a:gd name="T8" fmla="*/ 513 w 260"/>
                <a:gd name="T9" fmla="*/ 427 h 260"/>
                <a:gd name="T10" fmla="*/ 489 w 260"/>
                <a:gd name="T11" fmla="*/ 476 h 260"/>
                <a:gd name="T12" fmla="*/ 455 w 260"/>
                <a:gd name="T13" fmla="*/ 517 h 260"/>
                <a:gd name="T14" fmla="*/ 414 w 260"/>
                <a:gd name="T15" fmla="*/ 557 h 260"/>
                <a:gd name="T16" fmla="*/ 364 w 260"/>
                <a:gd name="T17" fmla="*/ 586 h 260"/>
                <a:gd name="T18" fmla="*/ 340 w 260"/>
                <a:gd name="T19" fmla="*/ 593 h 260"/>
                <a:gd name="T20" fmla="*/ 287 w 260"/>
                <a:gd name="T21" fmla="*/ 601 h 260"/>
                <a:gd name="T22" fmla="*/ 232 w 260"/>
                <a:gd name="T23" fmla="*/ 600 h 260"/>
                <a:gd name="T24" fmla="*/ 185 w 260"/>
                <a:gd name="T25" fmla="*/ 589 h 260"/>
                <a:gd name="T26" fmla="*/ 135 w 260"/>
                <a:gd name="T27" fmla="*/ 564 h 260"/>
                <a:gd name="T28" fmla="*/ 92 w 260"/>
                <a:gd name="T29" fmla="*/ 530 h 260"/>
                <a:gd name="T30" fmla="*/ 55 w 260"/>
                <a:gd name="T31" fmla="*/ 487 h 260"/>
                <a:gd name="T32" fmla="*/ 30 w 260"/>
                <a:gd name="T33" fmla="*/ 437 h 260"/>
                <a:gd name="T34" fmla="*/ 9 w 260"/>
                <a:gd name="T35" fmla="*/ 411 h 260"/>
                <a:gd name="T36" fmla="*/ 2 w 260"/>
                <a:gd name="T37" fmla="*/ 351 h 260"/>
                <a:gd name="T38" fmla="*/ 0 w 260"/>
                <a:gd name="T39" fmla="*/ 294 h 260"/>
                <a:gd name="T40" fmla="*/ 3 w 260"/>
                <a:gd name="T41" fmla="*/ 233 h 260"/>
                <a:gd name="T42" fmla="*/ 27 w 260"/>
                <a:gd name="T43" fmla="*/ 178 h 260"/>
                <a:gd name="T44" fmla="*/ 47 w 260"/>
                <a:gd name="T45" fmla="*/ 130 h 260"/>
                <a:gd name="T46" fmla="*/ 81 w 260"/>
                <a:gd name="T47" fmla="*/ 82 h 260"/>
                <a:gd name="T48" fmla="*/ 123 w 260"/>
                <a:gd name="T49" fmla="*/ 46 h 260"/>
                <a:gd name="T50" fmla="*/ 171 w 260"/>
                <a:gd name="T51" fmla="*/ 9 h 260"/>
                <a:gd name="T52" fmla="*/ 199 w 260"/>
                <a:gd name="T53" fmla="*/ 4 h 260"/>
                <a:gd name="T54" fmla="*/ 250 w 260"/>
                <a:gd name="T55" fmla="*/ 0 h 260"/>
                <a:gd name="T56" fmla="*/ 302 w 260"/>
                <a:gd name="T57" fmla="*/ 1 h 260"/>
                <a:gd name="T58" fmla="*/ 354 w 260"/>
                <a:gd name="T59" fmla="*/ 7 h 260"/>
                <a:gd name="T60" fmla="*/ 399 w 260"/>
                <a:gd name="T61" fmla="*/ 36 h 260"/>
                <a:gd name="T62" fmla="*/ 443 w 260"/>
                <a:gd name="T63" fmla="*/ 73 h 260"/>
                <a:gd name="T64" fmla="*/ 478 w 260"/>
                <a:gd name="T65" fmla="*/ 113 h 260"/>
                <a:gd name="T66" fmla="*/ 507 w 260"/>
                <a:gd name="T67" fmla="*/ 162 h 260"/>
                <a:gd name="T68" fmla="*/ 519 w 260"/>
                <a:gd name="T69" fmla="*/ 190 h 2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60"/>
                <a:gd name="T106" fmla="*/ 0 h 260"/>
                <a:gd name="T107" fmla="*/ 260 w 260"/>
                <a:gd name="T108" fmla="*/ 260 h 2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60" h="260">
                  <a:moveTo>
                    <a:pt x="252" y="83"/>
                  </a:moveTo>
                  <a:lnTo>
                    <a:pt x="252" y="83"/>
                  </a:lnTo>
                  <a:lnTo>
                    <a:pt x="256" y="97"/>
                  </a:lnTo>
                  <a:lnTo>
                    <a:pt x="259" y="109"/>
                  </a:lnTo>
                  <a:lnTo>
                    <a:pt x="260" y="121"/>
                  </a:lnTo>
                  <a:lnTo>
                    <a:pt x="260" y="135"/>
                  </a:lnTo>
                  <a:lnTo>
                    <a:pt x="259" y="147"/>
                  </a:lnTo>
                  <a:lnTo>
                    <a:pt x="257" y="159"/>
                  </a:lnTo>
                  <a:lnTo>
                    <a:pt x="254" y="172"/>
                  </a:lnTo>
                  <a:lnTo>
                    <a:pt x="249" y="183"/>
                  </a:lnTo>
                  <a:lnTo>
                    <a:pt x="244" y="194"/>
                  </a:lnTo>
                  <a:lnTo>
                    <a:pt x="237" y="205"/>
                  </a:lnTo>
                  <a:lnTo>
                    <a:pt x="229" y="215"/>
                  </a:lnTo>
                  <a:lnTo>
                    <a:pt x="221" y="224"/>
                  </a:lnTo>
                  <a:lnTo>
                    <a:pt x="211" y="233"/>
                  </a:lnTo>
                  <a:lnTo>
                    <a:pt x="201" y="240"/>
                  </a:lnTo>
                  <a:lnTo>
                    <a:pt x="189" y="247"/>
                  </a:lnTo>
                  <a:lnTo>
                    <a:pt x="177" y="252"/>
                  </a:lnTo>
                  <a:lnTo>
                    <a:pt x="165" y="256"/>
                  </a:lnTo>
                  <a:lnTo>
                    <a:pt x="151" y="259"/>
                  </a:lnTo>
                  <a:lnTo>
                    <a:pt x="139" y="260"/>
                  </a:lnTo>
                  <a:lnTo>
                    <a:pt x="127" y="260"/>
                  </a:lnTo>
                  <a:lnTo>
                    <a:pt x="113" y="259"/>
                  </a:lnTo>
                  <a:lnTo>
                    <a:pt x="101" y="257"/>
                  </a:lnTo>
                  <a:lnTo>
                    <a:pt x="90" y="254"/>
                  </a:lnTo>
                  <a:lnTo>
                    <a:pt x="77" y="249"/>
                  </a:lnTo>
                  <a:lnTo>
                    <a:pt x="66" y="244"/>
                  </a:lnTo>
                  <a:lnTo>
                    <a:pt x="56" y="237"/>
                  </a:lnTo>
                  <a:lnTo>
                    <a:pt x="45" y="229"/>
                  </a:lnTo>
                  <a:lnTo>
                    <a:pt x="37" y="221"/>
                  </a:lnTo>
                  <a:lnTo>
                    <a:pt x="28" y="211"/>
                  </a:lnTo>
                  <a:lnTo>
                    <a:pt x="21" y="201"/>
                  </a:lnTo>
                  <a:lnTo>
                    <a:pt x="14" y="189"/>
                  </a:lnTo>
                  <a:lnTo>
                    <a:pt x="9" y="177"/>
                  </a:lnTo>
                  <a:lnTo>
                    <a:pt x="5" y="165"/>
                  </a:lnTo>
                  <a:lnTo>
                    <a:pt x="2" y="151"/>
                  </a:lnTo>
                  <a:lnTo>
                    <a:pt x="0" y="139"/>
                  </a:lnTo>
                  <a:lnTo>
                    <a:pt x="0" y="127"/>
                  </a:lnTo>
                  <a:lnTo>
                    <a:pt x="1" y="113"/>
                  </a:lnTo>
                  <a:lnTo>
                    <a:pt x="3" y="101"/>
                  </a:lnTo>
                  <a:lnTo>
                    <a:pt x="7" y="89"/>
                  </a:lnTo>
                  <a:lnTo>
                    <a:pt x="11" y="77"/>
                  </a:lnTo>
                  <a:lnTo>
                    <a:pt x="16" y="66"/>
                  </a:lnTo>
                  <a:lnTo>
                    <a:pt x="24" y="56"/>
                  </a:lnTo>
                  <a:lnTo>
                    <a:pt x="31" y="45"/>
                  </a:lnTo>
                  <a:lnTo>
                    <a:pt x="40" y="36"/>
                  </a:lnTo>
                  <a:lnTo>
                    <a:pt x="49" y="28"/>
                  </a:lnTo>
                  <a:lnTo>
                    <a:pt x="60" y="21"/>
                  </a:lnTo>
                  <a:lnTo>
                    <a:pt x="71" y="14"/>
                  </a:lnTo>
                  <a:lnTo>
                    <a:pt x="83" y="9"/>
                  </a:lnTo>
                  <a:lnTo>
                    <a:pt x="97" y="4"/>
                  </a:lnTo>
                  <a:lnTo>
                    <a:pt x="109" y="2"/>
                  </a:lnTo>
                  <a:lnTo>
                    <a:pt x="121" y="0"/>
                  </a:lnTo>
                  <a:lnTo>
                    <a:pt x="135" y="0"/>
                  </a:lnTo>
                  <a:lnTo>
                    <a:pt x="147" y="1"/>
                  </a:lnTo>
                  <a:lnTo>
                    <a:pt x="159" y="3"/>
                  </a:lnTo>
                  <a:lnTo>
                    <a:pt x="172" y="7"/>
                  </a:lnTo>
                  <a:lnTo>
                    <a:pt x="183" y="11"/>
                  </a:lnTo>
                  <a:lnTo>
                    <a:pt x="194" y="16"/>
                  </a:lnTo>
                  <a:lnTo>
                    <a:pt x="205" y="24"/>
                  </a:lnTo>
                  <a:lnTo>
                    <a:pt x="215" y="31"/>
                  </a:lnTo>
                  <a:lnTo>
                    <a:pt x="224" y="40"/>
                  </a:lnTo>
                  <a:lnTo>
                    <a:pt x="233" y="49"/>
                  </a:lnTo>
                  <a:lnTo>
                    <a:pt x="240" y="60"/>
                  </a:lnTo>
                  <a:lnTo>
                    <a:pt x="247" y="71"/>
                  </a:lnTo>
                  <a:lnTo>
                    <a:pt x="252" y="83"/>
                  </a:lnTo>
                  <a:close/>
                </a:path>
              </a:pathLst>
            </a:custGeom>
            <a:solidFill>
              <a:schemeClr val="bg1"/>
            </a:solidFill>
            <a:ln w="9525">
              <a:solidFill>
                <a:srgbClr val="000000"/>
              </a:solidFill>
              <a:round/>
              <a:headEnd/>
              <a:tailEnd/>
            </a:ln>
          </p:spPr>
          <p:txBody>
            <a:bodyPr/>
            <a:lstStyle/>
            <a:p>
              <a:endParaRPr lang="pl-PL"/>
            </a:p>
          </p:txBody>
        </p:sp>
      </p:grpSp>
      <p:grpSp>
        <p:nvGrpSpPr>
          <p:cNvPr id="6" name="Group 22"/>
          <p:cNvGrpSpPr>
            <a:grpSpLocks/>
          </p:cNvGrpSpPr>
          <p:nvPr/>
        </p:nvGrpSpPr>
        <p:grpSpPr bwMode="auto">
          <a:xfrm>
            <a:off x="1620838" y="2701851"/>
            <a:ext cx="1651000" cy="1689100"/>
            <a:chOff x="3775" y="1857"/>
            <a:chExt cx="1040" cy="1064"/>
          </a:xfrm>
        </p:grpSpPr>
        <p:sp>
          <p:nvSpPr>
            <p:cNvPr id="211982" name="Freeform 36"/>
            <p:cNvSpPr>
              <a:spLocks/>
            </p:cNvSpPr>
            <p:nvPr/>
          </p:nvSpPr>
          <p:spPr bwMode="auto">
            <a:xfrm>
              <a:off x="3775" y="1857"/>
              <a:ext cx="1040" cy="1064"/>
            </a:xfrm>
            <a:custGeom>
              <a:avLst/>
              <a:gdLst>
                <a:gd name="T0" fmla="*/ 1924 w 997"/>
                <a:gd name="T1" fmla="*/ 677 h 1019"/>
                <a:gd name="T2" fmla="*/ 1464 w 997"/>
                <a:gd name="T3" fmla="*/ 762 h 1019"/>
                <a:gd name="T4" fmla="*/ 1436 w 997"/>
                <a:gd name="T5" fmla="*/ 718 h 1019"/>
                <a:gd name="T6" fmla="*/ 1405 w 997"/>
                <a:gd name="T7" fmla="*/ 673 h 1019"/>
                <a:gd name="T8" fmla="*/ 1556 w 997"/>
                <a:gd name="T9" fmla="*/ 186 h 1019"/>
                <a:gd name="T10" fmla="*/ 1207 w 997"/>
                <a:gd name="T11" fmla="*/ 516 h 1019"/>
                <a:gd name="T12" fmla="*/ 1132 w 997"/>
                <a:gd name="T13" fmla="*/ 489 h 1019"/>
                <a:gd name="T14" fmla="*/ 963 w 997"/>
                <a:gd name="T15" fmla="*/ 0 h 1019"/>
                <a:gd name="T16" fmla="*/ 877 w 997"/>
                <a:gd name="T17" fmla="*/ 482 h 1019"/>
                <a:gd name="T18" fmla="*/ 802 w 997"/>
                <a:gd name="T19" fmla="*/ 503 h 1019"/>
                <a:gd name="T20" fmla="*/ 380 w 997"/>
                <a:gd name="T21" fmla="*/ 212 h 1019"/>
                <a:gd name="T22" fmla="*/ 588 w 997"/>
                <a:gd name="T23" fmla="*/ 643 h 1019"/>
                <a:gd name="T24" fmla="*/ 537 w 997"/>
                <a:gd name="T25" fmla="*/ 707 h 1019"/>
                <a:gd name="T26" fmla="*/ 28 w 997"/>
                <a:gd name="T27" fmla="*/ 724 h 1019"/>
                <a:gd name="T28" fmla="*/ 448 w 997"/>
                <a:gd name="T29" fmla="*/ 948 h 1019"/>
                <a:gd name="T30" fmla="*/ 445 w 997"/>
                <a:gd name="T31" fmla="*/ 1025 h 1019"/>
                <a:gd name="T32" fmla="*/ 33 w 997"/>
                <a:gd name="T33" fmla="*/ 1350 h 1019"/>
                <a:gd name="T34" fmla="*/ 505 w 997"/>
                <a:gd name="T35" fmla="*/ 1275 h 1019"/>
                <a:gd name="T36" fmla="*/ 532 w 997"/>
                <a:gd name="T37" fmla="*/ 1324 h 1019"/>
                <a:gd name="T38" fmla="*/ 554 w 997"/>
                <a:gd name="T39" fmla="*/ 1355 h 1019"/>
                <a:gd name="T40" fmla="*/ 400 w 997"/>
                <a:gd name="T41" fmla="*/ 1849 h 1019"/>
                <a:gd name="T42" fmla="*/ 747 w 997"/>
                <a:gd name="T43" fmla="*/ 1519 h 1019"/>
                <a:gd name="T44" fmla="*/ 824 w 997"/>
                <a:gd name="T45" fmla="*/ 1550 h 1019"/>
                <a:gd name="T46" fmla="*/ 995 w 997"/>
                <a:gd name="T47" fmla="*/ 2033 h 1019"/>
                <a:gd name="T48" fmla="*/ 1079 w 997"/>
                <a:gd name="T49" fmla="*/ 1564 h 1019"/>
                <a:gd name="T50" fmla="*/ 1164 w 997"/>
                <a:gd name="T51" fmla="*/ 1541 h 1019"/>
                <a:gd name="T52" fmla="*/ 1581 w 997"/>
                <a:gd name="T53" fmla="*/ 1825 h 1019"/>
                <a:gd name="T54" fmla="*/ 1372 w 997"/>
                <a:gd name="T55" fmla="*/ 1403 h 1019"/>
                <a:gd name="T56" fmla="*/ 1430 w 997"/>
                <a:gd name="T57" fmla="*/ 1339 h 1019"/>
                <a:gd name="T58" fmla="*/ 1931 w 997"/>
                <a:gd name="T59" fmla="*/ 1316 h 1019"/>
                <a:gd name="T60" fmla="*/ 1521 w 997"/>
                <a:gd name="T61" fmla="*/ 1094 h 1019"/>
                <a:gd name="T62" fmla="*/ 1527 w 997"/>
                <a:gd name="T63" fmla="*/ 1004 h 101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97"/>
                <a:gd name="T97" fmla="*/ 0 h 1019"/>
                <a:gd name="T98" fmla="*/ 997 w 997"/>
                <a:gd name="T99" fmla="*/ 1019 h 101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97" h="1019">
                  <a:moveTo>
                    <a:pt x="997" y="398"/>
                  </a:moveTo>
                  <a:lnTo>
                    <a:pt x="980" y="340"/>
                  </a:lnTo>
                  <a:lnTo>
                    <a:pt x="745" y="381"/>
                  </a:lnTo>
                  <a:lnTo>
                    <a:pt x="731" y="359"/>
                  </a:lnTo>
                  <a:lnTo>
                    <a:pt x="723" y="348"/>
                  </a:lnTo>
                  <a:lnTo>
                    <a:pt x="715" y="337"/>
                  </a:lnTo>
                  <a:lnTo>
                    <a:pt x="837" y="132"/>
                  </a:lnTo>
                  <a:lnTo>
                    <a:pt x="792" y="93"/>
                  </a:lnTo>
                  <a:lnTo>
                    <a:pt x="614" y="259"/>
                  </a:lnTo>
                  <a:lnTo>
                    <a:pt x="594" y="251"/>
                  </a:lnTo>
                  <a:lnTo>
                    <a:pt x="576" y="245"/>
                  </a:lnTo>
                  <a:lnTo>
                    <a:pt x="550" y="4"/>
                  </a:lnTo>
                  <a:lnTo>
                    <a:pt x="490" y="0"/>
                  </a:lnTo>
                  <a:lnTo>
                    <a:pt x="446" y="241"/>
                  </a:lnTo>
                  <a:lnTo>
                    <a:pt x="427" y="245"/>
                  </a:lnTo>
                  <a:lnTo>
                    <a:pt x="407" y="252"/>
                  </a:lnTo>
                  <a:lnTo>
                    <a:pt x="244" y="73"/>
                  </a:lnTo>
                  <a:lnTo>
                    <a:pt x="194" y="105"/>
                  </a:lnTo>
                  <a:lnTo>
                    <a:pt x="300" y="322"/>
                  </a:lnTo>
                  <a:lnTo>
                    <a:pt x="286" y="338"/>
                  </a:lnTo>
                  <a:lnTo>
                    <a:pt x="273" y="355"/>
                  </a:lnTo>
                  <a:lnTo>
                    <a:pt x="33" y="305"/>
                  </a:lnTo>
                  <a:lnTo>
                    <a:pt x="12" y="361"/>
                  </a:lnTo>
                  <a:lnTo>
                    <a:pt x="227" y="475"/>
                  </a:lnTo>
                  <a:lnTo>
                    <a:pt x="225" y="494"/>
                  </a:lnTo>
                  <a:lnTo>
                    <a:pt x="225" y="513"/>
                  </a:lnTo>
                  <a:lnTo>
                    <a:pt x="0" y="619"/>
                  </a:lnTo>
                  <a:lnTo>
                    <a:pt x="17" y="676"/>
                  </a:lnTo>
                  <a:lnTo>
                    <a:pt x="256" y="639"/>
                  </a:lnTo>
                  <a:lnTo>
                    <a:pt x="263" y="651"/>
                  </a:lnTo>
                  <a:lnTo>
                    <a:pt x="271" y="664"/>
                  </a:lnTo>
                  <a:lnTo>
                    <a:pt x="282" y="679"/>
                  </a:lnTo>
                  <a:lnTo>
                    <a:pt x="158" y="885"/>
                  </a:lnTo>
                  <a:lnTo>
                    <a:pt x="203" y="924"/>
                  </a:lnTo>
                  <a:lnTo>
                    <a:pt x="381" y="760"/>
                  </a:lnTo>
                  <a:lnTo>
                    <a:pt x="401" y="769"/>
                  </a:lnTo>
                  <a:lnTo>
                    <a:pt x="420" y="776"/>
                  </a:lnTo>
                  <a:lnTo>
                    <a:pt x="446" y="1015"/>
                  </a:lnTo>
                  <a:lnTo>
                    <a:pt x="506" y="1019"/>
                  </a:lnTo>
                  <a:lnTo>
                    <a:pt x="548" y="783"/>
                  </a:lnTo>
                  <a:lnTo>
                    <a:pt x="571" y="779"/>
                  </a:lnTo>
                  <a:lnTo>
                    <a:pt x="592" y="772"/>
                  </a:lnTo>
                  <a:lnTo>
                    <a:pt x="754" y="947"/>
                  </a:lnTo>
                  <a:lnTo>
                    <a:pt x="803" y="914"/>
                  </a:lnTo>
                  <a:lnTo>
                    <a:pt x="699" y="703"/>
                  </a:lnTo>
                  <a:lnTo>
                    <a:pt x="715" y="686"/>
                  </a:lnTo>
                  <a:lnTo>
                    <a:pt x="728" y="669"/>
                  </a:lnTo>
                  <a:lnTo>
                    <a:pt x="963" y="715"/>
                  </a:lnTo>
                  <a:lnTo>
                    <a:pt x="984" y="659"/>
                  </a:lnTo>
                  <a:lnTo>
                    <a:pt x="774" y="549"/>
                  </a:lnTo>
                  <a:lnTo>
                    <a:pt x="777" y="528"/>
                  </a:lnTo>
                  <a:lnTo>
                    <a:pt x="777" y="504"/>
                  </a:lnTo>
                  <a:lnTo>
                    <a:pt x="997" y="398"/>
                  </a:lnTo>
                  <a:close/>
                </a:path>
              </a:pathLst>
            </a:custGeom>
            <a:solidFill>
              <a:schemeClr val="accent1"/>
            </a:solidFill>
            <a:ln w="9525">
              <a:solidFill>
                <a:srgbClr val="000000"/>
              </a:solidFill>
              <a:round/>
              <a:headEnd/>
              <a:tailEnd/>
            </a:ln>
          </p:spPr>
          <p:txBody>
            <a:bodyPr/>
            <a:lstStyle/>
            <a:p>
              <a:endParaRPr lang="pl-PL"/>
            </a:p>
          </p:txBody>
        </p:sp>
        <p:sp>
          <p:nvSpPr>
            <p:cNvPr id="211983" name="Freeform 38"/>
            <p:cNvSpPr>
              <a:spLocks/>
            </p:cNvSpPr>
            <p:nvPr/>
          </p:nvSpPr>
          <p:spPr bwMode="auto">
            <a:xfrm>
              <a:off x="4159" y="2250"/>
              <a:ext cx="274" cy="274"/>
            </a:xfrm>
            <a:custGeom>
              <a:avLst/>
              <a:gdLst>
                <a:gd name="T0" fmla="*/ 586 w 260"/>
                <a:gd name="T1" fmla="*/ 174 h 262"/>
                <a:gd name="T2" fmla="*/ 600 w 260"/>
                <a:gd name="T3" fmla="*/ 223 h 262"/>
                <a:gd name="T4" fmla="*/ 601 w 260"/>
                <a:gd name="T5" fmla="*/ 276 h 262"/>
                <a:gd name="T6" fmla="*/ 594 w 260"/>
                <a:gd name="T7" fmla="*/ 327 h 262"/>
                <a:gd name="T8" fmla="*/ 574 w 260"/>
                <a:gd name="T9" fmla="*/ 378 h 262"/>
                <a:gd name="T10" fmla="*/ 555 w 260"/>
                <a:gd name="T11" fmla="*/ 420 h 262"/>
                <a:gd name="T12" fmla="*/ 512 w 260"/>
                <a:gd name="T13" fmla="*/ 459 h 262"/>
                <a:gd name="T14" fmla="*/ 463 w 260"/>
                <a:gd name="T15" fmla="*/ 495 h 262"/>
                <a:gd name="T16" fmla="*/ 411 w 260"/>
                <a:gd name="T17" fmla="*/ 520 h 262"/>
                <a:gd name="T18" fmla="*/ 384 w 260"/>
                <a:gd name="T19" fmla="*/ 525 h 262"/>
                <a:gd name="T20" fmla="*/ 321 w 260"/>
                <a:gd name="T21" fmla="*/ 535 h 262"/>
                <a:gd name="T22" fmla="*/ 260 w 260"/>
                <a:gd name="T23" fmla="*/ 535 h 262"/>
                <a:gd name="T24" fmla="*/ 208 w 260"/>
                <a:gd name="T25" fmla="*/ 522 h 262"/>
                <a:gd name="T26" fmla="*/ 154 w 260"/>
                <a:gd name="T27" fmla="*/ 499 h 262"/>
                <a:gd name="T28" fmla="*/ 106 w 260"/>
                <a:gd name="T29" fmla="*/ 473 h 262"/>
                <a:gd name="T30" fmla="*/ 66 w 260"/>
                <a:gd name="T31" fmla="*/ 435 h 262"/>
                <a:gd name="T32" fmla="*/ 32 w 260"/>
                <a:gd name="T33" fmla="*/ 389 h 262"/>
                <a:gd name="T34" fmla="*/ 9 w 260"/>
                <a:gd name="T35" fmla="*/ 363 h 262"/>
                <a:gd name="T36" fmla="*/ 2 w 260"/>
                <a:gd name="T37" fmla="*/ 313 h 262"/>
                <a:gd name="T38" fmla="*/ 0 w 260"/>
                <a:gd name="T39" fmla="*/ 260 h 262"/>
                <a:gd name="T40" fmla="*/ 3 w 260"/>
                <a:gd name="T41" fmla="*/ 209 h 262"/>
                <a:gd name="T42" fmla="*/ 27 w 260"/>
                <a:gd name="T43" fmla="*/ 163 h 262"/>
                <a:gd name="T44" fmla="*/ 54 w 260"/>
                <a:gd name="T45" fmla="*/ 116 h 262"/>
                <a:gd name="T46" fmla="*/ 91 w 260"/>
                <a:gd name="T47" fmla="*/ 76 h 262"/>
                <a:gd name="T48" fmla="*/ 138 w 260"/>
                <a:gd name="T49" fmla="*/ 41 h 262"/>
                <a:gd name="T50" fmla="*/ 190 w 260"/>
                <a:gd name="T51" fmla="*/ 10 h 262"/>
                <a:gd name="T52" fmla="*/ 222 w 260"/>
                <a:gd name="T53" fmla="*/ 6 h 262"/>
                <a:gd name="T54" fmla="*/ 285 w 260"/>
                <a:gd name="T55" fmla="*/ 1 h 262"/>
                <a:gd name="T56" fmla="*/ 339 w 260"/>
                <a:gd name="T57" fmla="*/ 1 h 262"/>
                <a:gd name="T58" fmla="*/ 396 w 260"/>
                <a:gd name="T59" fmla="*/ 8 h 262"/>
                <a:gd name="T60" fmla="*/ 451 w 260"/>
                <a:gd name="T61" fmla="*/ 35 h 262"/>
                <a:gd name="T62" fmla="*/ 501 w 260"/>
                <a:gd name="T63" fmla="*/ 67 h 262"/>
                <a:gd name="T64" fmla="*/ 540 w 260"/>
                <a:gd name="T65" fmla="*/ 101 h 262"/>
                <a:gd name="T66" fmla="*/ 570 w 260"/>
                <a:gd name="T67" fmla="*/ 146 h 262"/>
                <a:gd name="T68" fmla="*/ 586 w 260"/>
                <a:gd name="T69" fmla="*/ 174 h 26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60"/>
                <a:gd name="T106" fmla="*/ 0 h 262"/>
                <a:gd name="T107" fmla="*/ 260 w 260"/>
                <a:gd name="T108" fmla="*/ 262 h 26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60" h="262">
                  <a:moveTo>
                    <a:pt x="252" y="85"/>
                  </a:moveTo>
                  <a:lnTo>
                    <a:pt x="252" y="85"/>
                  </a:lnTo>
                  <a:lnTo>
                    <a:pt x="256" y="97"/>
                  </a:lnTo>
                  <a:lnTo>
                    <a:pt x="259" y="109"/>
                  </a:lnTo>
                  <a:lnTo>
                    <a:pt x="260" y="123"/>
                  </a:lnTo>
                  <a:lnTo>
                    <a:pt x="260" y="135"/>
                  </a:lnTo>
                  <a:lnTo>
                    <a:pt x="259" y="148"/>
                  </a:lnTo>
                  <a:lnTo>
                    <a:pt x="257" y="160"/>
                  </a:lnTo>
                  <a:lnTo>
                    <a:pt x="254" y="172"/>
                  </a:lnTo>
                  <a:lnTo>
                    <a:pt x="249" y="184"/>
                  </a:lnTo>
                  <a:lnTo>
                    <a:pt x="244" y="195"/>
                  </a:lnTo>
                  <a:lnTo>
                    <a:pt x="238" y="206"/>
                  </a:lnTo>
                  <a:lnTo>
                    <a:pt x="229" y="216"/>
                  </a:lnTo>
                  <a:lnTo>
                    <a:pt x="221" y="225"/>
                  </a:lnTo>
                  <a:lnTo>
                    <a:pt x="211" y="233"/>
                  </a:lnTo>
                  <a:lnTo>
                    <a:pt x="201" y="241"/>
                  </a:lnTo>
                  <a:lnTo>
                    <a:pt x="189" y="247"/>
                  </a:lnTo>
                  <a:lnTo>
                    <a:pt x="177" y="253"/>
                  </a:lnTo>
                  <a:lnTo>
                    <a:pt x="165" y="257"/>
                  </a:lnTo>
                  <a:lnTo>
                    <a:pt x="151" y="260"/>
                  </a:lnTo>
                  <a:lnTo>
                    <a:pt x="139" y="261"/>
                  </a:lnTo>
                  <a:lnTo>
                    <a:pt x="127" y="262"/>
                  </a:lnTo>
                  <a:lnTo>
                    <a:pt x="113" y="261"/>
                  </a:lnTo>
                  <a:lnTo>
                    <a:pt x="101" y="258"/>
                  </a:lnTo>
                  <a:lnTo>
                    <a:pt x="89" y="255"/>
                  </a:lnTo>
                  <a:lnTo>
                    <a:pt x="77" y="251"/>
                  </a:lnTo>
                  <a:lnTo>
                    <a:pt x="67" y="244"/>
                  </a:lnTo>
                  <a:lnTo>
                    <a:pt x="55" y="238"/>
                  </a:lnTo>
                  <a:lnTo>
                    <a:pt x="46" y="230"/>
                  </a:lnTo>
                  <a:lnTo>
                    <a:pt x="37" y="222"/>
                  </a:lnTo>
                  <a:lnTo>
                    <a:pt x="28" y="212"/>
                  </a:lnTo>
                  <a:lnTo>
                    <a:pt x="20" y="201"/>
                  </a:lnTo>
                  <a:lnTo>
                    <a:pt x="14" y="190"/>
                  </a:lnTo>
                  <a:lnTo>
                    <a:pt x="9" y="177"/>
                  </a:lnTo>
                  <a:lnTo>
                    <a:pt x="5" y="165"/>
                  </a:lnTo>
                  <a:lnTo>
                    <a:pt x="2" y="153"/>
                  </a:lnTo>
                  <a:lnTo>
                    <a:pt x="0" y="139"/>
                  </a:lnTo>
                  <a:lnTo>
                    <a:pt x="0" y="127"/>
                  </a:lnTo>
                  <a:lnTo>
                    <a:pt x="1" y="115"/>
                  </a:lnTo>
                  <a:lnTo>
                    <a:pt x="3" y="102"/>
                  </a:lnTo>
                  <a:lnTo>
                    <a:pt x="7" y="90"/>
                  </a:lnTo>
                  <a:lnTo>
                    <a:pt x="11" y="79"/>
                  </a:lnTo>
                  <a:lnTo>
                    <a:pt x="17" y="67"/>
                  </a:lnTo>
                  <a:lnTo>
                    <a:pt x="24" y="56"/>
                  </a:lnTo>
                  <a:lnTo>
                    <a:pt x="32" y="47"/>
                  </a:lnTo>
                  <a:lnTo>
                    <a:pt x="40" y="37"/>
                  </a:lnTo>
                  <a:lnTo>
                    <a:pt x="49" y="29"/>
                  </a:lnTo>
                  <a:lnTo>
                    <a:pt x="60" y="21"/>
                  </a:lnTo>
                  <a:lnTo>
                    <a:pt x="71" y="15"/>
                  </a:lnTo>
                  <a:lnTo>
                    <a:pt x="83" y="10"/>
                  </a:lnTo>
                  <a:lnTo>
                    <a:pt x="97" y="6"/>
                  </a:lnTo>
                  <a:lnTo>
                    <a:pt x="109" y="2"/>
                  </a:lnTo>
                  <a:lnTo>
                    <a:pt x="122" y="1"/>
                  </a:lnTo>
                  <a:lnTo>
                    <a:pt x="135" y="0"/>
                  </a:lnTo>
                  <a:lnTo>
                    <a:pt x="147" y="1"/>
                  </a:lnTo>
                  <a:lnTo>
                    <a:pt x="159" y="5"/>
                  </a:lnTo>
                  <a:lnTo>
                    <a:pt x="172" y="8"/>
                  </a:lnTo>
                  <a:lnTo>
                    <a:pt x="183" y="12"/>
                  </a:lnTo>
                  <a:lnTo>
                    <a:pt x="194" y="18"/>
                  </a:lnTo>
                  <a:lnTo>
                    <a:pt x="205" y="24"/>
                  </a:lnTo>
                  <a:lnTo>
                    <a:pt x="215" y="32"/>
                  </a:lnTo>
                  <a:lnTo>
                    <a:pt x="224" y="41"/>
                  </a:lnTo>
                  <a:lnTo>
                    <a:pt x="233" y="50"/>
                  </a:lnTo>
                  <a:lnTo>
                    <a:pt x="240" y="61"/>
                  </a:lnTo>
                  <a:lnTo>
                    <a:pt x="247" y="72"/>
                  </a:lnTo>
                  <a:lnTo>
                    <a:pt x="252" y="85"/>
                  </a:lnTo>
                  <a:close/>
                </a:path>
              </a:pathLst>
            </a:custGeom>
            <a:solidFill>
              <a:schemeClr val="bg1"/>
            </a:solidFill>
            <a:ln w="9525">
              <a:solidFill>
                <a:srgbClr val="000000"/>
              </a:solidFill>
              <a:round/>
              <a:headEnd/>
              <a:tailEnd/>
            </a:ln>
          </p:spPr>
          <p:txBody>
            <a:bodyPr/>
            <a:lstStyle/>
            <a:p>
              <a:endParaRPr lang="pl-PL"/>
            </a:p>
          </p:txBody>
        </p:sp>
      </p:grpSp>
      <p:sp>
        <p:nvSpPr>
          <p:cNvPr id="211977" name="Freeform 25"/>
          <p:cNvSpPr>
            <a:spLocks/>
          </p:cNvSpPr>
          <p:nvPr/>
        </p:nvSpPr>
        <p:spPr bwMode="auto">
          <a:xfrm rot="-654387">
            <a:off x="1390650" y="2609776"/>
            <a:ext cx="747713" cy="449262"/>
          </a:xfrm>
          <a:custGeom>
            <a:avLst/>
            <a:gdLst>
              <a:gd name="T0" fmla="*/ 0 w 824"/>
              <a:gd name="T1" fmla="*/ 2147483647 h 586"/>
              <a:gd name="T2" fmla="*/ 2147483647 w 824"/>
              <a:gd name="T3" fmla="*/ 2147483647 h 586"/>
              <a:gd name="T4" fmla="*/ 2147483647 w 824"/>
              <a:gd name="T5" fmla="*/ 0 h 586"/>
              <a:gd name="T6" fmla="*/ 0 60000 65536"/>
              <a:gd name="T7" fmla="*/ 0 60000 65536"/>
              <a:gd name="T8" fmla="*/ 0 60000 65536"/>
              <a:gd name="T9" fmla="*/ 0 w 824"/>
              <a:gd name="T10" fmla="*/ 0 h 586"/>
              <a:gd name="T11" fmla="*/ 824 w 824"/>
              <a:gd name="T12" fmla="*/ 586 h 586"/>
            </a:gdLst>
            <a:ahLst/>
            <a:cxnLst>
              <a:cxn ang="T6">
                <a:pos x="T0" y="T1"/>
              </a:cxn>
              <a:cxn ang="T7">
                <a:pos x="T2" y="T3"/>
              </a:cxn>
              <a:cxn ang="T8">
                <a:pos x="T4" y="T5"/>
              </a:cxn>
            </a:cxnLst>
            <a:rect l="T9" t="T10" r="T11" b="T12"/>
            <a:pathLst>
              <a:path w="824" h="586">
                <a:moveTo>
                  <a:pt x="0" y="586"/>
                </a:moveTo>
                <a:cubicBezTo>
                  <a:pt x="35" y="511"/>
                  <a:pt x="164" y="308"/>
                  <a:pt x="328" y="189"/>
                </a:cubicBezTo>
                <a:cubicBezTo>
                  <a:pt x="492" y="70"/>
                  <a:pt x="661" y="40"/>
                  <a:pt x="824" y="0"/>
                </a:cubicBezTo>
              </a:path>
            </a:pathLst>
          </a:custGeom>
          <a:noFill/>
          <a:ln w="38100" cmpd="sng">
            <a:solidFill>
              <a:schemeClr val="tx1"/>
            </a:solidFill>
            <a:round/>
            <a:headEnd type="none" w="med" len="med"/>
            <a:tailEnd type="triangle" w="med" len="med"/>
          </a:ln>
        </p:spPr>
        <p:txBody>
          <a:bodyPr/>
          <a:lstStyle/>
          <a:p>
            <a:endParaRPr lang="pl-PL"/>
          </a:p>
        </p:txBody>
      </p:sp>
      <p:sp>
        <p:nvSpPr>
          <p:cNvPr id="211978" name="Freeform 26"/>
          <p:cNvSpPr>
            <a:spLocks/>
          </p:cNvSpPr>
          <p:nvPr/>
        </p:nvSpPr>
        <p:spPr bwMode="auto">
          <a:xfrm rot="3557405">
            <a:off x="4935537" y="2347839"/>
            <a:ext cx="747713" cy="449262"/>
          </a:xfrm>
          <a:custGeom>
            <a:avLst/>
            <a:gdLst>
              <a:gd name="T0" fmla="*/ 0 w 824"/>
              <a:gd name="T1" fmla="*/ 2147483647 h 586"/>
              <a:gd name="T2" fmla="*/ 2147483647 w 824"/>
              <a:gd name="T3" fmla="*/ 2147483647 h 586"/>
              <a:gd name="T4" fmla="*/ 2147483647 w 824"/>
              <a:gd name="T5" fmla="*/ 0 h 586"/>
              <a:gd name="T6" fmla="*/ 0 60000 65536"/>
              <a:gd name="T7" fmla="*/ 0 60000 65536"/>
              <a:gd name="T8" fmla="*/ 0 60000 65536"/>
              <a:gd name="T9" fmla="*/ 0 w 824"/>
              <a:gd name="T10" fmla="*/ 0 h 586"/>
              <a:gd name="T11" fmla="*/ 824 w 824"/>
              <a:gd name="T12" fmla="*/ 586 h 586"/>
            </a:gdLst>
            <a:ahLst/>
            <a:cxnLst>
              <a:cxn ang="T6">
                <a:pos x="T0" y="T1"/>
              </a:cxn>
              <a:cxn ang="T7">
                <a:pos x="T2" y="T3"/>
              </a:cxn>
              <a:cxn ang="T8">
                <a:pos x="T4" y="T5"/>
              </a:cxn>
            </a:cxnLst>
            <a:rect l="T9" t="T10" r="T11" b="T12"/>
            <a:pathLst>
              <a:path w="824" h="586">
                <a:moveTo>
                  <a:pt x="0" y="586"/>
                </a:moveTo>
                <a:cubicBezTo>
                  <a:pt x="35" y="511"/>
                  <a:pt x="164" y="308"/>
                  <a:pt x="328" y="189"/>
                </a:cubicBezTo>
                <a:cubicBezTo>
                  <a:pt x="492" y="70"/>
                  <a:pt x="661" y="40"/>
                  <a:pt x="824" y="0"/>
                </a:cubicBezTo>
              </a:path>
            </a:pathLst>
          </a:custGeom>
          <a:noFill/>
          <a:ln w="38100" cmpd="sng">
            <a:solidFill>
              <a:schemeClr val="tx1"/>
            </a:solidFill>
            <a:round/>
            <a:headEnd type="none" w="med" len="med"/>
            <a:tailEnd type="triangle" w="med" len="med"/>
          </a:ln>
        </p:spPr>
        <p:txBody>
          <a:bodyPr/>
          <a:lstStyle/>
          <a:p>
            <a:endParaRPr lang="pl-PL"/>
          </a:p>
        </p:txBody>
      </p:sp>
      <p:sp>
        <p:nvSpPr>
          <p:cNvPr id="211979" name="Freeform 27"/>
          <p:cNvSpPr>
            <a:spLocks/>
          </p:cNvSpPr>
          <p:nvPr/>
        </p:nvSpPr>
        <p:spPr bwMode="auto">
          <a:xfrm rot="2250965">
            <a:off x="6778625" y="2960613"/>
            <a:ext cx="747713" cy="449263"/>
          </a:xfrm>
          <a:custGeom>
            <a:avLst/>
            <a:gdLst>
              <a:gd name="T0" fmla="*/ 0 w 824"/>
              <a:gd name="T1" fmla="*/ 2147483647 h 586"/>
              <a:gd name="T2" fmla="*/ 2147483647 w 824"/>
              <a:gd name="T3" fmla="*/ 2147483647 h 586"/>
              <a:gd name="T4" fmla="*/ 2147483647 w 824"/>
              <a:gd name="T5" fmla="*/ 0 h 586"/>
              <a:gd name="T6" fmla="*/ 0 60000 65536"/>
              <a:gd name="T7" fmla="*/ 0 60000 65536"/>
              <a:gd name="T8" fmla="*/ 0 60000 65536"/>
              <a:gd name="T9" fmla="*/ 0 w 824"/>
              <a:gd name="T10" fmla="*/ 0 h 586"/>
              <a:gd name="T11" fmla="*/ 824 w 824"/>
              <a:gd name="T12" fmla="*/ 586 h 586"/>
            </a:gdLst>
            <a:ahLst/>
            <a:cxnLst>
              <a:cxn ang="T6">
                <a:pos x="T0" y="T1"/>
              </a:cxn>
              <a:cxn ang="T7">
                <a:pos x="T2" y="T3"/>
              </a:cxn>
              <a:cxn ang="T8">
                <a:pos x="T4" y="T5"/>
              </a:cxn>
            </a:cxnLst>
            <a:rect l="T9" t="T10" r="T11" b="T12"/>
            <a:pathLst>
              <a:path w="824" h="586">
                <a:moveTo>
                  <a:pt x="0" y="586"/>
                </a:moveTo>
                <a:cubicBezTo>
                  <a:pt x="35" y="511"/>
                  <a:pt x="164" y="308"/>
                  <a:pt x="328" y="189"/>
                </a:cubicBezTo>
                <a:cubicBezTo>
                  <a:pt x="492" y="70"/>
                  <a:pt x="661" y="40"/>
                  <a:pt x="824" y="0"/>
                </a:cubicBezTo>
              </a:path>
            </a:pathLst>
          </a:custGeom>
          <a:noFill/>
          <a:ln w="38100" cmpd="sng">
            <a:solidFill>
              <a:schemeClr val="tx1"/>
            </a:solidFill>
            <a:round/>
            <a:headEnd type="none" w="med" len="med"/>
            <a:tailEnd type="triangle" w="med" len="med"/>
          </a:ln>
        </p:spPr>
        <p:txBody>
          <a:bodyPr/>
          <a:lstStyle/>
          <a:p>
            <a:endParaRPr lang="pl-PL"/>
          </a:p>
        </p:txBody>
      </p:sp>
      <p:sp>
        <p:nvSpPr>
          <p:cNvPr id="211980" name="Freeform 28"/>
          <p:cNvSpPr>
            <a:spLocks/>
          </p:cNvSpPr>
          <p:nvPr/>
        </p:nvSpPr>
        <p:spPr bwMode="auto">
          <a:xfrm rot="9089052" flipH="1">
            <a:off x="5262563" y="5465688"/>
            <a:ext cx="747712" cy="449263"/>
          </a:xfrm>
          <a:custGeom>
            <a:avLst/>
            <a:gdLst>
              <a:gd name="T0" fmla="*/ 0 w 824"/>
              <a:gd name="T1" fmla="*/ 2147483647 h 586"/>
              <a:gd name="T2" fmla="*/ 2147483647 w 824"/>
              <a:gd name="T3" fmla="*/ 2147483647 h 586"/>
              <a:gd name="T4" fmla="*/ 2147483647 w 824"/>
              <a:gd name="T5" fmla="*/ 0 h 586"/>
              <a:gd name="T6" fmla="*/ 0 60000 65536"/>
              <a:gd name="T7" fmla="*/ 0 60000 65536"/>
              <a:gd name="T8" fmla="*/ 0 60000 65536"/>
              <a:gd name="T9" fmla="*/ 0 w 824"/>
              <a:gd name="T10" fmla="*/ 0 h 586"/>
              <a:gd name="T11" fmla="*/ 824 w 824"/>
              <a:gd name="T12" fmla="*/ 586 h 586"/>
            </a:gdLst>
            <a:ahLst/>
            <a:cxnLst>
              <a:cxn ang="T6">
                <a:pos x="T0" y="T1"/>
              </a:cxn>
              <a:cxn ang="T7">
                <a:pos x="T2" y="T3"/>
              </a:cxn>
              <a:cxn ang="T8">
                <a:pos x="T4" y="T5"/>
              </a:cxn>
            </a:cxnLst>
            <a:rect l="T9" t="T10" r="T11" b="T12"/>
            <a:pathLst>
              <a:path w="824" h="586">
                <a:moveTo>
                  <a:pt x="0" y="586"/>
                </a:moveTo>
                <a:cubicBezTo>
                  <a:pt x="35" y="511"/>
                  <a:pt x="164" y="308"/>
                  <a:pt x="328" y="189"/>
                </a:cubicBezTo>
                <a:cubicBezTo>
                  <a:pt x="492" y="70"/>
                  <a:pt x="661" y="40"/>
                  <a:pt x="824" y="0"/>
                </a:cubicBezTo>
              </a:path>
            </a:pathLst>
          </a:custGeom>
          <a:noFill/>
          <a:ln w="38100" cmpd="sng">
            <a:solidFill>
              <a:schemeClr val="tx1"/>
            </a:solidFill>
            <a:round/>
            <a:headEnd type="none" w="med" len="med"/>
            <a:tailEnd type="triangle" w="med" len="med"/>
          </a:ln>
        </p:spPr>
        <p:txBody>
          <a:bodyPr/>
          <a:lstStyle/>
          <a:p>
            <a:endParaRPr lang="pl-PL"/>
          </a:p>
        </p:txBody>
      </p:sp>
      <p:sp>
        <p:nvSpPr>
          <p:cNvPr id="211981" name="Freeform 29"/>
          <p:cNvSpPr>
            <a:spLocks/>
          </p:cNvSpPr>
          <p:nvPr/>
        </p:nvSpPr>
        <p:spPr bwMode="auto">
          <a:xfrm rot="19429259" flipH="1">
            <a:off x="3159125" y="1446138"/>
            <a:ext cx="747713" cy="449263"/>
          </a:xfrm>
          <a:custGeom>
            <a:avLst/>
            <a:gdLst>
              <a:gd name="T0" fmla="*/ 0 w 824"/>
              <a:gd name="T1" fmla="*/ 2147483647 h 586"/>
              <a:gd name="T2" fmla="*/ 2147483647 w 824"/>
              <a:gd name="T3" fmla="*/ 2147483647 h 586"/>
              <a:gd name="T4" fmla="*/ 2147483647 w 824"/>
              <a:gd name="T5" fmla="*/ 0 h 586"/>
              <a:gd name="T6" fmla="*/ 0 60000 65536"/>
              <a:gd name="T7" fmla="*/ 0 60000 65536"/>
              <a:gd name="T8" fmla="*/ 0 60000 65536"/>
              <a:gd name="T9" fmla="*/ 0 w 824"/>
              <a:gd name="T10" fmla="*/ 0 h 586"/>
              <a:gd name="T11" fmla="*/ 824 w 824"/>
              <a:gd name="T12" fmla="*/ 586 h 586"/>
            </a:gdLst>
            <a:ahLst/>
            <a:cxnLst>
              <a:cxn ang="T6">
                <a:pos x="T0" y="T1"/>
              </a:cxn>
              <a:cxn ang="T7">
                <a:pos x="T2" y="T3"/>
              </a:cxn>
              <a:cxn ang="T8">
                <a:pos x="T4" y="T5"/>
              </a:cxn>
            </a:cxnLst>
            <a:rect l="T9" t="T10" r="T11" b="T12"/>
            <a:pathLst>
              <a:path w="824" h="586">
                <a:moveTo>
                  <a:pt x="0" y="586"/>
                </a:moveTo>
                <a:cubicBezTo>
                  <a:pt x="35" y="511"/>
                  <a:pt x="164" y="308"/>
                  <a:pt x="328" y="189"/>
                </a:cubicBezTo>
                <a:cubicBezTo>
                  <a:pt x="492" y="70"/>
                  <a:pt x="661" y="40"/>
                  <a:pt x="824" y="0"/>
                </a:cubicBezTo>
              </a:path>
            </a:pathLst>
          </a:custGeom>
          <a:noFill/>
          <a:ln w="38100" cmpd="sng">
            <a:solidFill>
              <a:schemeClr val="tx1"/>
            </a:solidFill>
            <a:round/>
            <a:headEnd type="none" w="med" len="med"/>
            <a:tailEnd type="triangle" w="med" len="med"/>
          </a:ln>
        </p:spPr>
        <p:txBody>
          <a:bodyPr/>
          <a:lstStyle/>
          <a:p>
            <a:endParaRPr lang="pl-PL"/>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5000" fill="hold"/>
                                        <p:tgtEl>
                                          <p:spTgt spid="2"/>
                                        </p:tgtEl>
                                        <p:attrNameLst>
                                          <p:attrName>r</p:attrName>
                                        </p:attrNameLst>
                                      </p:cBhvr>
                                    </p:animRot>
                                  </p:childTnLst>
                                </p:cTn>
                              </p:par>
                              <p:par>
                                <p:cTn id="7" presetID="8" presetClass="emph" presetSubtype="0" repeatCount="indefinite" fill="hold" nodeType="withEffect">
                                  <p:stCondLst>
                                    <p:cond delay="0"/>
                                  </p:stCondLst>
                                  <p:childTnLst>
                                    <p:animRot by="-21600000">
                                      <p:cBhvr>
                                        <p:cTn id="8" dur="5000" fill="hold"/>
                                        <p:tgtEl>
                                          <p:spTgt spid="5"/>
                                        </p:tgtEl>
                                        <p:attrNameLst>
                                          <p:attrName>r</p:attrName>
                                        </p:attrNameLst>
                                      </p:cBhvr>
                                    </p:animRot>
                                  </p:childTnLst>
                                </p:cTn>
                              </p:par>
                              <p:par>
                                <p:cTn id="9" presetID="8" presetClass="emph" presetSubtype="0" repeatCount="indefinite" fill="hold" nodeType="withEffect">
                                  <p:stCondLst>
                                    <p:cond delay="0"/>
                                  </p:stCondLst>
                                  <p:childTnLst>
                                    <p:animRot by="21600000">
                                      <p:cBhvr>
                                        <p:cTn id="10" dur="5000" fill="hold"/>
                                        <p:tgtEl>
                                          <p:spTgt spid="3"/>
                                        </p:tgtEl>
                                        <p:attrNameLst>
                                          <p:attrName>r</p:attrName>
                                        </p:attrNameLst>
                                      </p:cBhvr>
                                    </p:animRot>
                                  </p:childTnLst>
                                </p:cTn>
                              </p:par>
                              <p:par>
                                <p:cTn id="11" presetID="8" presetClass="emph" presetSubtype="0" repeatCount="indefinite" fill="hold" nodeType="withEffect">
                                  <p:stCondLst>
                                    <p:cond delay="0"/>
                                  </p:stCondLst>
                                  <p:childTnLst>
                                    <p:animRot by="21600000">
                                      <p:cBhvr>
                                        <p:cTn id="12" dur="5000" fill="hold"/>
                                        <p:tgtEl>
                                          <p:spTgt spid="4"/>
                                        </p:tgtEl>
                                        <p:attrNameLst>
                                          <p:attrName>r</p:attrName>
                                        </p:attrNameLst>
                                      </p:cBhvr>
                                    </p:animRot>
                                  </p:childTnLst>
                                </p:cTn>
                              </p:par>
                              <p:par>
                                <p:cTn id="13" presetID="8" presetClass="emph" presetSubtype="0" repeatCount="indefinite" fill="hold" nodeType="withEffect">
                                  <p:stCondLst>
                                    <p:cond delay="0"/>
                                  </p:stCondLst>
                                  <p:childTnLst>
                                    <p:animRot by="21600000">
                                      <p:cBhvr>
                                        <p:cTn id="14" dur="5000" fill="hold"/>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Rectangle 4"/>
          <p:cNvSpPr>
            <a:spLocks noGrp="1" noChangeArrowheads="1"/>
          </p:cNvSpPr>
          <p:nvPr>
            <p:ph type="title"/>
          </p:nvPr>
        </p:nvSpPr>
        <p:spPr>
          <a:xfrm>
            <a:off x="395536" y="116632"/>
            <a:ext cx="8229600" cy="1143000"/>
          </a:xfrm>
        </p:spPr>
        <p:txBody>
          <a:bodyPr>
            <a:normAutofit/>
          </a:bodyPr>
          <a:lstStyle/>
          <a:p>
            <a:r>
              <a:rPr lang="pl-PL" sz="2800" b="1" dirty="0" smtClean="0">
                <a:solidFill>
                  <a:srgbClr val="C00000"/>
                </a:solidFill>
              </a:rPr>
              <a:t>Rozdział I:</a:t>
            </a:r>
            <a:r>
              <a:rPr lang="pl-PL" sz="2800" b="1" dirty="0" smtClean="0"/>
              <a:t> charakterystyka LGD</a:t>
            </a:r>
            <a:br>
              <a:rPr lang="pl-PL" sz="2800" b="1" dirty="0" smtClean="0"/>
            </a:br>
            <a:r>
              <a:rPr lang="pl-PL" sz="2800" b="1" dirty="0" smtClean="0"/>
              <a:t>- opis struktury LGD - </a:t>
            </a:r>
            <a:endParaRPr lang="en-US" sz="2800" b="1" dirty="0" smtClean="0"/>
          </a:p>
        </p:txBody>
      </p:sp>
      <p:sp>
        <p:nvSpPr>
          <p:cNvPr id="6" name="Rectangle 3"/>
          <p:cNvSpPr txBox="1">
            <a:spLocks noChangeArrowheads="1"/>
          </p:cNvSpPr>
          <p:nvPr/>
        </p:nvSpPr>
        <p:spPr>
          <a:xfrm>
            <a:off x="251520" y="1052736"/>
            <a:ext cx="8640960" cy="5616624"/>
          </a:xfrm>
          <a:prstGeom prst="rect">
            <a:avLst/>
          </a:prstGeom>
        </p:spPr>
        <p:txBody>
          <a:bodyPr vert="horz" lIns="91440" tIns="45720" rIns="91440" bIns="45720" rtlCol="0">
            <a:normAutofit/>
          </a:bodyPr>
          <a:lstStyle/>
          <a:p>
            <a:pPr marL="268288" indent="-268288">
              <a:lnSpc>
                <a:spcPct val="170000"/>
              </a:lnSpc>
            </a:pPr>
            <a:endParaRPr lang="pl-PL" sz="3300" dirty="0" smtClean="0"/>
          </a:p>
          <a:p>
            <a:endParaRPr lang="pl-PL" sz="1500" dirty="0" smtClean="0"/>
          </a:p>
          <a:p>
            <a:endParaRPr lang="pl-PL" sz="1500" dirty="0" smtClean="0"/>
          </a:p>
          <a:p>
            <a:endParaRPr lang="pl-PL" sz="1500" dirty="0" smtClean="0"/>
          </a:p>
          <a:p>
            <a:pPr algn="r"/>
            <a:endParaRPr lang="pl-PL" sz="2200" dirty="0" smtClean="0"/>
          </a:p>
          <a:p>
            <a:pPr algn="r"/>
            <a:endParaRPr lang="pl-PL" sz="2200" dirty="0" smtClean="0"/>
          </a:p>
        </p:txBody>
      </p:sp>
      <p:sp>
        <p:nvSpPr>
          <p:cNvPr id="7" name="Prostokąt 6"/>
          <p:cNvSpPr/>
          <p:nvPr/>
        </p:nvSpPr>
        <p:spPr>
          <a:xfrm>
            <a:off x="179512" y="1267013"/>
            <a:ext cx="8784976" cy="5324535"/>
          </a:xfrm>
          <a:prstGeom prst="rect">
            <a:avLst/>
          </a:prstGeom>
        </p:spPr>
        <p:txBody>
          <a:bodyPr wrap="square">
            <a:spAutoFit/>
          </a:bodyPr>
          <a:lstStyle/>
          <a:p>
            <a:pPr>
              <a:lnSpc>
                <a:spcPct val="150000"/>
              </a:lnSpc>
            </a:pPr>
            <a:r>
              <a:rPr lang="pl-PL" sz="2000" dirty="0" smtClean="0"/>
              <a:t>Opis struktury LGD zawierający w szczególności krótką charakterystykę jej członków potwierdzającą, iż skład grupy jest </a:t>
            </a:r>
            <a:r>
              <a:rPr lang="pl-PL" sz="2000" b="1" dirty="0" smtClean="0">
                <a:solidFill>
                  <a:srgbClr val="C00000"/>
                </a:solidFill>
              </a:rPr>
              <a:t>reprezentatywny</a:t>
            </a:r>
            <a:r>
              <a:rPr lang="pl-PL" sz="2000" dirty="0" smtClean="0"/>
              <a:t> dla lokalnej społeczności, bez dominacji jakiejkolwiek </a:t>
            </a:r>
            <a:r>
              <a:rPr lang="pl-PL" sz="2000" b="1" dirty="0" smtClean="0">
                <a:solidFill>
                  <a:srgbClr val="C00000"/>
                </a:solidFill>
              </a:rPr>
              <a:t>grupy interesu </a:t>
            </a:r>
            <a:r>
              <a:rPr lang="pl-PL" sz="2000" dirty="0" smtClean="0"/>
              <a:t>i uwzględnia przedstawicieli sektora publicznego, społecznego, gospodarczego a także innych </a:t>
            </a:r>
            <a:r>
              <a:rPr lang="pl-PL" sz="2000" b="1" dirty="0" smtClean="0">
                <a:solidFill>
                  <a:srgbClr val="C00000"/>
                </a:solidFill>
              </a:rPr>
              <a:t>grup szczególnie istotnych </a:t>
            </a:r>
            <a:r>
              <a:rPr lang="pl-PL" sz="2000" dirty="0" smtClean="0"/>
              <a:t>z punktu widzenia realizacji LSR oraz </a:t>
            </a:r>
            <a:r>
              <a:rPr lang="pl-PL" sz="2000" b="1" dirty="0" smtClean="0">
                <a:solidFill>
                  <a:srgbClr val="C00000"/>
                </a:solidFill>
              </a:rPr>
              <a:t>mieszkańców</a:t>
            </a:r>
            <a:r>
              <a:rPr lang="pl-PL" sz="2000" dirty="0" smtClean="0"/>
              <a:t> </a:t>
            </a:r>
          </a:p>
          <a:p>
            <a:endParaRPr lang="pl-PL" sz="2000" dirty="0" smtClean="0"/>
          </a:p>
          <a:p>
            <a:pPr>
              <a:lnSpc>
                <a:spcPct val="150000"/>
              </a:lnSpc>
            </a:pPr>
            <a:r>
              <a:rPr lang="pl-PL" sz="2000" dirty="0" smtClean="0"/>
              <a:t>Opis składu organu decyzyjnego wskazujący że ani władze publiczne, ani żadna pojedyncza grupa interesu, nie posiada więcej niż 49% praw głosu w podejmowaniu decyzji. </a:t>
            </a:r>
          </a:p>
          <a:p>
            <a:pPr>
              <a:lnSpc>
                <a:spcPct val="150000"/>
              </a:lnSpc>
            </a:pPr>
            <a:endParaRPr lang="pl-PL" sz="2000" dirty="0" smtClean="0"/>
          </a:p>
          <a:p>
            <a:pPr marL="534988" indent="-357188" algn="just">
              <a:buFont typeface="Arial" pitchFamily="34" charset="0"/>
              <a:buChar char="•"/>
            </a:pPr>
            <a:endParaRPr lang="pl-PL" sz="2000" i="1" dirty="0" smtClean="0"/>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Rectangle 4"/>
          <p:cNvSpPr>
            <a:spLocks noGrp="1" noChangeArrowheads="1"/>
          </p:cNvSpPr>
          <p:nvPr>
            <p:ph type="title"/>
          </p:nvPr>
        </p:nvSpPr>
        <p:spPr>
          <a:xfrm>
            <a:off x="395536" y="116632"/>
            <a:ext cx="8229600" cy="1143000"/>
          </a:xfrm>
        </p:spPr>
        <p:txBody>
          <a:bodyPr>
            <a:normAutofit/>
          </a:bodyPr>
          <a:lstStyle/>
          <a:p>
            <a:r>
              <a:rPr lang="pl-PL" sz="2800" b="1" dirty="0" smtClean="0">
                <a:solidFill>
                  <a:srgbClr val="C00000"/>
                </a:solidFill>
              </a:rPr>
              <a:t>Rozdział I:</a:t>
            </a:r>
            <a:r>
              <a:rPr lang="pl-PL" sz="2800" b="1" dirty="0" smtClean="0"/>
              <a:t> charakterystyka LGD</a:t>
            </a:r>
            <a:br>
              <a:rPr lang="pl-PL" sz="2800" b="1" dirty="0" smtClean="0"/>
            </a:br>
            <a:r>
              <a:rPr lang="pl-PL" sz="2800" b="1" dirty="0" smtClean="0"/>
              <a:t>- funkcjonowanie LGD - </a:t>
            </a:r>
            <a:endParaRPr lang="en-US" sz="2800" b="1" dirty="0" smtClean="0"/>
          </a:p>
        </p:txBody>
      </p:sp>
      <p:sp>
        <p:nvSpPr>
          <p:cNvPr id="6" name="Rectangle 3"/>
          <p:cNvSpPr txBox="1">
            <a:spLocks noChangeArrowheads="1"/>
          </p:cNvSpPr>
          <p:nvPr/>
        </p:nvSpPr>
        <p:spPr>
          <a:xfrm>
            <a:off x="251520" y="1052736"/>
            <a:ext cx="8640960" cy="5616624"/>
          </a:xfrm>
          <a:prstGeom prst="rect">
            <a:avLst/>
          </a:prstGeom>
        </p:spPr>
        <p:txBody>
          <a:bodyPr vert="horz" lIns="91440" tIns="45720" rIns="91440" bIns="45720" rtlCol="0">
            <a:normAutofit/>
          </a:bodyPr>
          <a:lstStyle/>
          <a:p>
            <a:pPr marL="268288" indent="-268288">
              <a:lnSpc>
                <a:spcPct val="170000"/>
              </a:lnSpc>
            </a:pPr>
            <a:endParaRPr lang="pl-PL" sz="3300" dirty="0" smtClean="0"/>
          </a:p>
          <a:p>
            <a:endParaRPr lang="pl-PL" sz="1500" dirty="0" smtClean="0"/>
          </a:p>
          <a:p>
            <a:endParaRPr lang="pl-PL" sz="1500" dirty="0" smtClean="0"/>
          </a:p>
          <a:p>
            <a:endParaRPr lang="pl-PL" sz="1500" dirty="0" smtClean="0"/>
          </a:p>
          <a:p>
            <a:pPr algn="r"/>
            <a:endParaRPr lang="pl-PL" sz="2200" dirty="0" smtClean="0"/>
          </a:p>
          <a:p>
            <a:pPr algn="r"/>
            <a:endParaRPr lang="pl-PL" sz="2200" dirty="0" smtClean="0"/>
          </a:p>
        </p:txBody>
      </p:sp>
      <p:sp>
        <p:nvSpPr>
          <p:cNvPr id="7" name="Prostokąt 6"/>
          <p:cNvSpPr/>
          <p:nvPr/>
        </p:nvSpPr>
        <p:spPr>
          <a:xfrm>
            <a:off x="179512" y="1124744"/>
            <a:ext cx="8784976" cy="5324535"/>
          </a:xfrm>
          <a:prstGeom prst="rect">
            <a:avLst/>
          </a:prstGeom>
        </p:spPr>
        <p:txBody>
          <a:bodyPr wrap="square">
            <a:spAutoFit/>
          </a:bodyPr>
          <a:lstStyle/>
          <a:p>
            <a:pPr algn="just"/>
            <a:r>
              <a:rPr lang="pl-PL" sz="2000" dirty="0" smtClean="0"/>
              <a:t>Zwięzła charakterystyka rozwiązań stosowanych w procesie decyzyjnym bez powielania informacji zawartych w statucie i innych dokumentach </a:t>
            </a:r>
            <a:r>
              <a:rPr lang="pl-PL" sz="2000" dirty="0" err="1" smtClean="0"/>
              <a:t>wewn</a:t>
            </a:r>
            <a:r>
              <a:rPr lang="pl-PL" sz="2000" dirty="0" smtClean="0"/>
              <a:t>. </a:t>
            </a:r>
          </a:p>
          <a:p>
            <a:pPr algn="just"/>
            <a:endParaRPr lang="pl-PL" sz="2000" dirty="0" smtClean="0"/>
          </a:p>
          <a:p>
            <a:pPr algn="just"/>
            <a:r>
              <a:rPr lang="pl-PL" sz="2000" dirty="0" smtClean="0"/>
              <a:t>Wskazanie dokumentów regulujących funkcjonowanie LGD z podaniem sposobu ich uchwalania i aktualizacji oraz opisem głównych kwestii, które będą w nich zawarte. </a:t>
            </a:r>
          </a:p>
          <a:p>
            <a:pPr marL="173038" indent="-173038" algn="just">
              <a:buFont typeface="Arial" pitchFamily="34" charset="0"/>
              <a:buChar char="•"/>
            </a:pPr>
            <a:endParaRPr lang="pl-PL" sz="2000" dirty="0" smtClean="0"/>
          </a:p>
          <a:p>
            <a:pPr marL="173038" indent="-173038" algn="just"/>
            <a:r>
              <a:rPr lang="pl-PL" sz="2000" dirty="0" smtClean="0"/>
              <a:t>Dokumenty wewnętrzne (również sposób uchwalania i aktualizacji).</a:t>
            </a:r>
          </a:p>
          <a:p>
            <a:pPr marL="514350" indent="-336550">
              <a:buFont typeface="+mj-lt"/>
              <a:buAutoNum type="romanLcPeriod"/>
              <a:tabLst>
                <a:tab pos="450850" algn="l"/>
              </a:tabLst>
            </a:pPr>
            <a:r>
              <a:rPr lang="pl-PL" sz="2000" dirty="0" smtClean="0"/>
              <a:t>Statut,</a:t>
            </a:r>
          </a:p>
          <a:p>
            <a:pPr marL="514350" indent="-336550">
              <a:buFont typeface="+mj-lt"/>
              <a:buAutoNum type="romanLcPeriod"/>
              <a:tabLst>
                <a:tab pos="450850" algn="l"/>
              </a:tabLst>
            </a:pPr>
            <a:r>
              <a:rPr lang="pl-PL" sz="2000" dirty="0" smtClean="0"/>
              <a:t>Regulamin Walnego Zebrania Członków LGD,</a:t>
            </a:r>
          </a:p>
          <a:p>
            <a:pPr marL="514350" indent="-336550">
              <a:buFont typeface="+mj-lt"/>
              <a:buAutoNum type="romanLcPeriod"/>
              <a:tabLst>
                <a:tab pos="450850" algn="l"/>
              </a:tabLst>
            </a:pPr>
            <a:r>
              <a:rPr lang="pl-PL" sz="2000" dirty="0" smtClean="0"/>
              <a:t>Regulamin organu/ów decyzyjnego/</a:t>
            </a:r>
            <a:r>
              <a:rPr lang="pl-PL" sz="2000" dirty="0" err="1" smtClean="0"/>
              <a:t>ych</a:t>
            </a:r>
            <a:r>
              <a:rPr lang="pl-PL" sz="2000" dirty="0" smtClean="0"/>
              <a:t> LGD,</a:t>
            </a:r>
          </a:p>
          <a:p>
            <a:pPr marL="514350" indent="-336550">
              <a:buFont typeface="+mj-lt"/>
              <a:buAutoNum type="romanLcPeriod"/>
              <a:tabLst>
                <a:tab pos="450850" algn="l"/>
              </a:tabLst>
            </a:pPr>
            <a:r>
              <a:rPr lang="pl-PL" sz="2000" dirty="0" smtClean="0"/>
              <a:t>Regulamin Komisji Rewizyjnej,</a:t>
            </a:r>
          </a:p>
          <a:p>
            <a:pPr marL="514350" indent="-336550">
              <a:buFont typeface="+mj-lt"/>
              <a:buAutoNum type="romanLcPeriod"/>
              <a:tabLst>
                <a:tab pos="450850" algn="l"/>
              </a:tabLst>
            </a:pPr>
            <a:r>
              <a:rPr lang="pl-PL" sz="2000" dirty="0" smtClean="0"/>
              <a:t>Regulamin zarządu LGD,</a:t>
            </a:r>
          </a:p>
          <a:p>
            <a:pPr marL="514350" indent="-336550">
              <a:buFont typeface="+mj-lt"/>
              <a:buAutoNum type="romanLcPeriod"/>
              <a:tabLst>
                <a:tab pos="450850" algn="l"/>
              </a:tabLst>
            </a:pPr>
            <a:r>
              <a:rPr lang="pl-PL" sz="2000" dirty="0" smtClean="0"/>
              <a:t>Regulamin biura LGD,</a:t>
            </a:r>
          </a:p>
          <a:p>
            <a:pPr marL="514350" indent="-336550">
              <a:buFont typeface="+mj-lt"/>
              <a:buAutoNum type="romanLcPeriod"/>
              <a:tabLst>
                <a:tab pos="450850" algn="l"/>
              </a:tabLst>
            </a:pPr>
            <a:r>
              <a:rPr lang="pl-PL" sz="2000" dirty="0" smtClean="0"/>
              <a:t>Regulamin … (w zależności od potrzeb LGD).</a:t>
            </a:r>
          </a:p>
          <a:p>
            <a:pPr algn="just"/>
            <a:r>
              <a:rPr lang="pl-PL" sz="2000" dirty="0" smtClean="0"/>
              <a:t>Potencjał ludzki - opis kompetencji wymaganych na poszczególnych stanowiskach w biurze, zarządzie i organie decyzyjnym LGD.</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Rectangle 4"/>
          <p:cNvSpPr>
            <a:spLocks noGrp="1" noChangeArrowheads="1"/>
          </p:cNvSpPr>
          <p:nvPr>
            <p:ph type="title"/>
          </p:nvPr>
        </p:nvSpPr>
        <p:spPr>
          <a:xfrm>
            <a:off x="395536" y="116632"/>
            <a:ext cx="8229600" cy="1143000"/>
          </a:xfrm>
        </p:spPr>
        <p:txBody>
          <a:bodyPr>
            <a:normAutofit/>
          </a:bodyPr>
          <a:lstStyle/>
          <a:p>
            <a:r>
              <a:rPr lang="pl-PL" sz="2800" b="1" dirty="0" smtClean="0">
                <a:solidFill>
                  <a:srgbClr val="C00000"/>
                </a:solidFill>
              </a:rPr>
              <a:t>Rozdział I:</a:t>
            </a:r>
            <a:r>
              <a:rPr lang="pl-PL" sz="2800" b="1" dirty="0" smtClean="0"/>
              <a:t> charakterystyka LGD</a:t>
            </a:r>
            <a:br>
              <a:rPr lang="pl-PL" sz="2800" b="1" dirty="0" smtClean="0"/>
            </a:br>
            <a:r>
              <a:rPr lang="pl-PL" sz="2800" b="1" dirty="0" smtClean="0"/>
              <a:t>- funkcjonowanie LGD - </a:t>
            </a:r>
            <a:endParaRPr lang="en-US" sz="2800" b="1" dirty="0" smtClean="0"/>
          </a:p>
        </p:txBody>
      </p:sp>
      <p:sp>
        <p:nvSpPr>
          <p:cNvPr id="6" name="Rectangle 3"/>
          <p:cNvSpPr txBox="1">
            <a:spLocks noChangeArrowheads="1"/>
          </p:cNvSpPr>
          <p:nvPr/>
        </p:nvSpPr>
        <p:spPr>
          <a:xfrm>
            <a:off x="251520" y="1052736"/>
            <a:ext cx="8640960" cy="5616624"/>
          </a:xfrm>
          <a:prstGeom prst="rect">
            <a:avLst/>
          </a:prstGeom>
        </p:spPr>
        <p:txBody>
          <a:bodyPr vert="horz" lIns="91440" tIns="45720" rIns="91440" bIns="45720" rtlCol="0">
            <a:normAutofit/>
          </a:bodyPr>
          <a:lstStyle/>
          <a:p>
            <a:pPr marL="268288" indent="-268288">
              <a:lnSpc>
                <a:spcPct val="170000"/>
              </a:lnSpc>
            </a:pPr>
            <a:endParaRPr lang="pl-PL" sz="3300" dirty="0" smtClean="0"/>
          </a:p>
          <a:p>
            <a:endParaRPr lang="pl-PL" sz="1500" dirty="0" smtClean="0"/>
          </a:p>
          <a:p>
            <a:endParaRPr lang="pl-PL" sz="1500" dirty="0" smtClean="0"/>
          </a:p>
          <a:p>
            <a:endParaRPr lang="pl-PL" sz="1500" dirty="0" smtClean="0"/>
          </a:p>
          <a:p>
            <a:pPr algn="r"/>
            <a:endParaRPr lang="pl-PL" sz="2200" dirty="0" smtClean="0"/>
          </a:p>
          <a:p>
            <a:pPr algn="r"/>
            <a:endParaRPr lang="pl-PL" sz="2200" dirty="0" smtClean="0"/>
          </a:p>
        </p:txBody>
      </p:sp>
      <p:sp>
        <p:nvSpPr>
          <p:cNvPr id="7" name="Prostokąt 6"/>
          <p:cNvSpPr/>
          <p:nvPr/>
        </p:nvSpPr>
        <p:spPr>
          <a:xfrm>
            <a:off x="179512" y="1124744"/>
            <a:ext cx="8784976" cy="5324535"/>
          </a:xfrm>
          <a:prstGeom prst="rect">
            <a:avLst/>
          </a:prstGeom>
        </p:spPr>
        <p:txBody>
          <a:bodyPr wrap="square">
            <a:spAutoFit/>
          </a:bodyPr>
          <a:lstStyle/>
          <a:p>
            <a:pPr marL="173038" indent="-173038" algn="just">
              <a:lnSpc>
                <a:spcPct val="150000"/>
              </a:lnSpc>
            </a:pPr>
            <a:r>
              <a:rPr lang="pl-PL" sz="2000" b="1" dirty="0" smtClean="0"/>
              <a:t>Zasady funkcjonowania LGD</a:t>
            </a:r>
            <a:endParaRPr lang="pl-PL" sz="2000" dirty="0" smtClean="0"/>
          </a:p>
          <a:p>
            <a:pPr marL="173038" indent="-173038" algn="just">
              <a:lnSpc>
                <a:spcPct val="150000"/>
              </a:lnSpc>
              <a:buFont typeface="Arial" pitchFamily="34" charset="0"/>
              <a:buChar char="•"/>
            </a:pPr>
            <a:r>
              <a:rPr lang="pl-PL" sz="2000" dirty="0" smtClean="0"/>
              <a:t>Dokumenty wewnętrzne.</a:t>
            </a:r>
          </a:p>
          <a:p>
            <a:pPr marL="514350" indent="-336550">
              <a:buFont typeface="+mj-lt"/>
              <a:buAutoNum type="romanLcPeriod"/>
              <a:tabLst>
                <a:tab pos="450850" algn="l"/>
              </a:tabLst>
            </a:pPr>
            <a:r>
              <a:rPr lang="pl-PL" sz="2000" dirty="0" smtClean="0"/>
              <a:t>LSR nie powinna zawierać szczegółowych zapisów wynikających ze stosowanych dokumentów wewnętrznych, dokumenty te nie powinny być załącznikami do LSR, aby w przyszłości nie istniała konieczność aktualizacji LSR w przypadku zmian dokumentów niższego rzędu;</a:t>
            </a:r>
          </a:p>
          <a:p>
            <a:pPr marL="514350" indent="-336550">
              <a:buFont typeface="+mj-lt"/>
              <a:buAutoNum type="romanLcPeriod"/>
              <a:tabLst>
                <a:tab pos="450850" algn="l"/>
              </a:tabLst>
            </a:pPr>
            <a:endParaRPr lang="pl-PL" sz="2000" dirty="0" smtClean="0"/>
          </a:p>
          <a:p>
            <a:pPr marL="514350" indent="-336550">
              <a:buFont typeface="+mj-lt"/>
              <a:buAutoNum type="romanLcPeriod"/>
              <a:tabLst>
                <a:tab pos="450850" algn="l"/>
              </a:tabLst>
            </a:pPr>
            <a:r>
              <a:rPr lang="pl-PL" sz="2000" dirty="0" smtClean="0"/>
              <a:t>rodzaje dokumentów wewnętrznych, proponowane kwestie regulowane w tych dokumentach oraz sposób ich uchwalania zależeć będą od potrzeb danej LGD </a:t>
            </a:r>
          </a:p>
          <a:p>
            <a:pPr marL="514350" indent="-336550">
              <a:buFont typeface="+mj-lt"/>
              <a:buAutoNum type="romanLcPeriod"/>
              <a:tabLst>
                <a:tab pos="450850" algn="l"/>
              </a:tabLst>
            </a:pPr>
            <a:endParaRPr lang="pl-PL" sz="2000" dirty="0" smtClean="0"/>
          </a:p>
          <a:p>
            <a:pPr marL="514350" indent="-336550">
              <a:buFont typeface="+mj-lt"/>
              <a:buAutoNum type="romanLcPeriod"/>
              <a:tabLst>
                <a:tab pos="450850" algn="l"/>
              </a:tabLst>
            </a:pPr>
            <a:r>
              <a:rPr lang="pl-PL" sz="2000" dirty="0" smtClean="0"/>
              <a:t>szczegółowość Statutu decydować będzie o konieczności prowadzania dokumentów niższego rzędu</a:t>
            </a:r>
          </a:p>
          <a:p>
            <a:pPr marL="514350" indent="-336550">
              <a:buFont typeface="+mj-lt"/>
              <a:buAutoNum type="romanLcPeriod"/>
              <a:tabLst>
                <a:tab pos="450850" algn="l"/>
              </a:tabLst>
            </a:pPr>
            <a:endParaRPr lang="pl-PL" sz="2000" dirty="0" smtClean="0"/>
          </a:p>
          <a:p>
            <a:pPr marL="514350" indent="-336550">
              <a:buFont typeface="+mj-lt"/>
              <a:buAutoNum type="romanLcPeriod"/>
              <a:tabLst>
                <a:tab pos="450850" algn="l"/>
              </a:tabLst>
            </a:pPr>
            <a:r>
              <a:rPr lang="pl-PL" sz="2000" dirty="0" smtClean="0"/>
              <a:t>w przypadku sprzeczności zapisów w Statucie i dokumentach wewnętrznych ważne są zapisy określone w statucie.</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0417" name="Tytuł 1"/>
          <p:cNvSpPr>
            <a:spLocks noGrp="1"/>
          </p:cNvSpPr>
          <p:nvPr>
            <p:ph type="title"/>
          </p:nvPr>
        </p:nvSpPr>
        <p:spPr/>
        <p:txBody>
          <a:bodyPr rtlCol="0">
            <a:normAutofit/>
          </a:bodyPr>
          <a:lstStyle/>
          <a:p>
            <a:pPr eaLnBrk="1" fontAlgn="auto" hangingPunct="1">
              <a:lnSpc>
                <a:spcPct val="150000"/>
              </a:lnSpc>
              <a:spcAft>
                <a:spcPts val="0"/>
              </a:spcAft>
              <a:defRPr/>
            </a:pPr>
            <a:r>
              <a:rPr lang="pl-PL" sz="2800" b="1" dirty="0" smtClean="0">
                <a:ea typeface="+mn-ea"/>
                <a:cs typeface="Arial" charset="0"/>
              </a:rPr>
              <a:t>Procedury LGD wg PROW</a:t>
            </a:r>
          </a:p>
        </p:txBody>
      </p:sp>
      <p:sp>
        <p:nvSpPr>
          <p:cNvPr id="32771" name="Symbol zastępczy zawartości 2"/>
          <p:cNvSpPr>
            <a:spLocks noGrp="1"/>
          </p:cNvSpPr>
          <p:nvPr>
            <p:ph sz="quarter" idx="1"/>
          </p:nvPr>
        </p:nvSpPr>
        <p:spPr>
          <a:xfrm>
            <a:off x="395536" y="1340768"/>
            <a:ext cx="8496944" cy="4741986"/>
          </a:xfrm>
        </p:spPr>
        <p:txBody>
          <a:bodyPr>
            <a:normAutofit fontScale="85000" lnSpcReduction="10000"/>
          </a:bodyPr>
          <a:lstStyle/>
          <a:p>
            <a:pPr algn="just">
              <a:lnSpc>
                <a:spcPct val="150000"/>
              </a:lnSpc>
            </a:pPr>
            <a:r>
              <a:rPr lang="pl-PL" sz="2400" dirty="0" smtClean="0">
                <a:latin typeface="Arial" panose="020B0604020202020204" pitchFamily="34" charset="0"/>
                <a:cs typeface="Arial" panose="020B0604020202020204" pitchFamily="34" charset="0"/>
              </a:rPr>
              <a:t>LGD zobowiązana będzie do przedstawienia przejrzystej </a:t>
            </a:r>
            <a:r>
              <a:rPr lang="pl-PL" sz="2400" b="1" dirty="0" smtClean="0">
                <a:latin typeface="Arial" panose="020B0604020202020204" pitchFamily="34" charset="0"/>
                <a:cs typeface="Arial" panose="020B0604020202020204" pitchFamily="34" charset="0"/>
              </a:rPr>
              <a:t>procedury</a:t>
            </a:r>
            <a:r>
              <a:rPr lang="pl-PL" sz="2400" dirty="0" smtClean="0">
                <a:latin typeface="Arial" panose="020B0604020202020204" pitchFamily="34" charset="0"/>
                <a:cs typeface="Arial" panose="020B0604020202020204" pitchFamily="34" charset="0"/>
              </a:rPr>
              <a:t> postępowania w przypadku wystąpienia </a:t>
            </a:r>
            <a:r>
              <a:rPr lang="pl-PL" sz="2400" b="1" dirty="0" smtClean="0">
                <a:latin typeface="Arial" panose="020B0604020202020204" pitchFamily="34" charset="0"/>
                <a:cs typeface="Arial" panose="020B0604020202020204" pitchFamily="34" charset="0"/>
              </a:rPr>
              <a:t>konfliktu interesów</a:t>
            </a:r>
            <a:r>
              <a:rPr lang="pl-PL" sz="2400" dirty="0" smtClean="0">
                <a:latin typeface="Arial" panose="020B0604020202020204" pitchFamily="34" charset="0"/>
                <a:cs typeface="Arial" panose="020B0604020202020204" pitchFamily="34" charset="0"/>
              </a:rPr>
              <a:t>. </a:t>
            </a:r>
          </a:p>
          <a:p>
            <a:pPr algn="just">
              <a:lnSpc>
                <a:spcPct val="150000"/>
              </a:lnSpc>
            </a:pPr>
            <a:r>
              <a:rPr lang="pl-PL" sz="2400" dirty="0" smtClean="0">
                <a:latin typeface="Arial" panose="020B0604020202020204" pitchFamily="34" charset="0"/>
                <a:cs typeface="Arial" panose="020B0604020202020204" pitchFamily="34" charset="0"/>
              </a:rPr>
              <a:t>Zostanie sformułowany obowiązek publikowania </a:t>
            </a:r>
            <a:r>
              <a:rPr lang="pl-PL" sz="2400" b="1" dirty="0" smtClean="0">
                <a:latin typeface="Arial" panose="020B0604020202020204" pitchFamily="34" charset="0"/>
                <a:cs typeface="Arial" panose="020B0604020202020204" pitchFamily="34" charset="0"/>
              </a:rPr>
              <a:t>deklaracji o bezstronności i protokołów z posiedzeń</a:t>
            </a:r>
            <a:r>
              <a:rPr lang="pl-PL" sz="2400" dirty="0" smtClean="0">
                <a:latin typeface="Arial" panose="020B0604020202020204" pitchFamily="34" charset="0"/>
                <a:cs typeface="Arial" panose="020B0604020202020204" pitchFamily="34" charset="0"/>
              </a:rPr>
              <a:t> dotyczących wyboru operacji.</a:t>
            </a:r>
          </a:p>
          <a:p>
            <a:pPr algn="just">
              <a:lnSpc>
                <a:spcPct val="150000"/>
              </a:lnSpc>
            </a:pPr>
            <a:r>
              <a:rPr lang="pl-PL" sz="2400" dirty="0" smtClean="0">
                <a:latin typeface="Arial" panose="020B0604020202020204" pitchFamily="34" charset="0"/>
                <a:cs typeface="Arial" panose="020B0604020202020204" pitchFamily="34" charset="0"/>
              </a:rPr>
              <a:t>LGD zobowiązana będzie do zawarcia w LSR przejrzystej </a:t>
            </a:r>
            <a:r>
              <a:rPr lang="pl-PL" sz="2400" b="1" dirty="0" smtClean="0">
                <a:latin typeface="Arial" panose="020B0604020202020204" pitchFamily="34" charset="0"/>
                <a:cs typeface="Arial" panose="020B0604020202020204" pitchFamily="34" charset="0"/>
              </a:rPr>
              <a:t>procedury aktualizacji LSR</a:t>
            </a:r>
            <a:r>
              <a:rPr lang="pl-PL" sz="2400" dirty="0" smtClean="0">
                <a:latin typeface="Arial" panose="020B0604020202020204" pitchFamily="34" charset="0"/>
                <a:cs typeface="Arial" panose="020B0604020202020204" pitchFamily="34" charset="0"/>
              </a:rPr>
              <a:t>. Każda zmiana LSR wymagać będzie uzasadnienia i zatwierdzenia przez podmiot wdrażający. Zmiana celów szczegółowych LSR powinna wynikać z konsultacji ze społecznością lokalną.</a:t>
            </a:r>
            <a:endParaRPr lang="pl-PL" sz="2400"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Rectangle 4"/>
          <p:cNvSpPr>
            <a:spLocks noGrp="1" noChangeArrowheads="1"/>
          </p:cNvSpPr>
          <p:nvPr>
            <p:ph type="title"/>
          </p:nvPr>
        </p:nvSpPr>
        <p:spPr>
          <a:xfrm>
            <a:off x="395536" y="116632"/>
            <a:ext cx="8229600" cy="1143000"/>
          </a:xfrm>
        </p:spPr>
        <p:txBody>
          <a:bodyPr>
            <a:normAutofit/>
          </a:bodyPr>
          <a:lstStyle/>
          <a:p>
            <a:r>
              <a:rPr lang="pl-PL" sz="2800" b="1" dirty="0" smtClean="0">
                <a:solidFill>
                  <a:srgbClr val="C00000"/>
                </a:solidFill>
              </a:rPr>
              <a:t>LSR:</a:t>
            </a:r>
            <a:r>
              <a:rPr lang="pl-PL" sz="2800" b="1" dirty="0" smtClean="0"/>
              <a:t> krok po kroku</a:t>
            </a:r>
            <a:endParaRPr lang="en-US" sz="2800" b="1" dirty="0" smtClean="0"/>
          </a:p>
        </p:txBody>
      </p:sp>
      <p:sp>
        <p:nvSpPr>
          <p:cNvPr id="6" name="Rectangle 3"/>
          <p:cNvSpPr txBox="1">
            <a:spLocks noChangeArrowheads="1"/>
          </p:cNvSpPr>
          <p:nvPr/>
        </p:nvSpPr>
        <p:spPr>
          <a:xfrm>
            <a:off x="251520" y="1052736"/>
            <a:ext cx="8640960" cy="5616624"/>
          </a:xfrm>
          <a:prstGeom prst="rect">
            <a:avLst/>
          </a:prstGeom>
        </p:spPr>
        <p:txBody>
          <a:bodyPr vert="horz" lIns="91440" tIns="45720" rIns="91440" bIns="45720" rtlCol="0">
            <a:normAutofit/>
          </a:bodyPr>
          <a:lstStyle/>
          <a:p>
            <a:pPr marL="268288" indent="-268288">
              <a:lnSpc>
                <a:spcPct val="170000"/>
              </a:lnSpc>
            </a:pPr>
            <a:endParaRPr lang="pl-PL" sz="3300" dirty="0" smtClean="0"/>
          </a:p>
          <a:p>
            <a:endParaRPr lang="pl-PL" sz="1500" dirty="0" smtClean="0"/>
          </a:p>
          <a:p>
            <a:endParaRPr lang="pl-PL" sz="1500" dirty="0" smtClean="0"/>
          </a:p>
          <a:p>
            <a:endParaRPr lang="pl-PL" sz="1500" dirty="0" smtClean="0"/>
          </a:p>
          <a:p>
            <a:pPr algn="r"/>
            <a:endParaRPr lang="pl-PL" sz="2200" dirty="0" smtClean="0"/>
          </a:p>
          <a:p>
            <a:pPr algn="r"/>
            <a:endParaRPr lang="pl-PL" sz="2200" dirty="0" smtClean="0"/>
          </a:p>
        </p:txBody>
      </p:sp>
      <p:sp>
        <p:nvSpPr>
          <p:cNvPr id="7" name="Prostokąt 6"/>
          <p:cNvSpPr/>
          <p:nvPr/>
        </p:nvSpPr>
        <p:spPr>
          <a:xfrm>
            <a:off x="179512" y="1124744"/>
            <a:ext cx="8784976" cy="5413020"/>
          </a:xfrm>
          <a:prstGeom prst="rect">
            <a:avLst/>
          </a:prstGeom>
        </p:spPr>
        <p:txBody>
          <a:bodyPr wrap="square">
            <a:spAutoFit/>
          </a:bodyPr>
          <a:lstStyle/>
          <a:p>
            <a:pPr algn="just">
              <a:lnSpc>
                <a:spcPct val="150000"/>
              </a:lnSpc>
            </a:pPr>
            <a:r>
              <a:rPr lang="pl-PL" sz="2000" b="1" dirty="0" smtClean="0"/>
              <a:t>Krok I –</a:t>
            </a:r>
            <a:r>
              <a:rPr lang="pl-PL" sz="2000" dirty="0" smtClean="0"/>
              <a:t> zebranie informacji o potrzebach (problemach) mieszkańców obszaru. </a:t>
            </a:r>
          </a:p>
          <a:p>
            <a:pPr lvl="0" algn="just">
              <a:lnSpc>
                <a:spcPct val="150000"/>
              </a:lnSpc>
            </a:pPr>
            <a:endParaRPr lang="pl-PL" sz="1050" b="1" dirty="0" smtClean="0"/>
          </a:p>
          <a:p>
            <a:pPr lvl="0" algn="just">
              <a:lnSpc>
                <a:spcPct val="150000"/>
              </a:lnSpc>
            </a:pPr>
            <a:r>
              <a:rPr lang="pl-PL" sz="2000" b="1" dirty="0" smtClean="0"/>
              <a:t>Krok II – </a:t>
            </a:r>
            <a:r>
              <a:rPr lang="pl-PL" sz="2000" dirty="0" smtClean="0"/>
              <a:t>analiza zebranego w trybie konsultacji materiału, konfrontacja z diagnozą obszaru oraz analizą SWOT, a także uwzględnienie przy definiowaniu celów ogólnych, celów szczegółowych </a:t>
            </a:r>
            <a:br>
              <a:rPr lang="pl-PL" sz="2000" dirty="0" smtClean="0"/>
            </a:br>
            <a:r>
              <a:rPr lang="pl-PL" sz="2000" dirty="0" smtClean="0"/>
              <a:t>i przedsięwzięć.</a:t>
            </a:r>
          </a:p>
          <a:p>
            <a:pPr algn="just">
              <a:lnSpc>
                <a:spcPct val="150000"/>
              </a:lnSpc>
            </a:pPr>
            <a:endParaRPr lang="pl-PL" sz="1000" dirty="0" smtClean="0"/>
          </a:p>
          <a:p>
            <a:pPr algn="just">
              <a:lnSpc>
                <a:spcPct val="150000"/>
              </a:lnSpc>
            </a:pPr>
            <a:r>
              <a:rPr lang="pl-PL" sz="2000" b="1" dirty="0" smtClean="0"/>
              <a:t>Krok III – </a:t>
            </a:r>
            <a:r>
              <a:rPr lang="pl-PL" sz="2000" dirty="0" smtClean="0"/>
              <a:t>uzupełnienie diagnozy obszaru i analizy SWOT po konsultacjach ze społecznością lokalną.</a:t>
            </a:r>
          </a:p>
          <a:p>
            <a:pPr lvl="0" algn="just">
              <a:lnSpc>
                <a:spcPct val="150000"/>
              </a:lnSpc>
            </a:pPr>
            <a:endParaRPr lang="pl-PL" sz="1000" dirty="0" smtClean="0"/>
          </a:p>
          <a:p>
            <a:pPr lvl="0" algn="just">
              <a:lnSpc>
                <a:spcPct val="150000"/>
              </a:lnSpc>
            </a:pPr>
            <a:r>
              <a:rPr lang="pl-PL" sz="2000" b="1" dirty="0" smtClean="0"/>
              <a:t>Krok IV – </a:t>
            </a:r>
            <a:r>
              <a:rPr lang="pl-PL" sz="2000" dirty="0" smtClean="0"/>
              <a:t>sformułowanie celów ogólnych, celów szczegółowych i przedsięwzięć oraz wskaźników produktu, rezultatu i oddziaływania.</a:t>
            </a:r>
            <a:endParaRPr lang="pl-PL" sz="2000" dirty="0"/>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05" name="Prostokąt 1"/>
          <p:cNvSpPr>
            <a:spLocks noChangeArrowheads="1"/>
          </p:cNvSpPr>
          <p:nvPr/>
        </p:nvSpPr>
        <p:spPr bwMode="auto">
          <a:xfrm>
            <a:off x="1774825" y="1989138"/>
            <a:ext cx="7091363" cy="4329112"/>
          </a:xfrm>
          <a:prstGeom prst="rect">
            <a:avLst/>
          </a:prstGeom>
          <a:noFill/>
          <a:ln w="9525">
            <a:noFill/>
            <a:miter lim="800000"/>
            <a:headEnd/>
            <a:tailEnd/>
          </a:ln>
        </p:spPr>
        <p:txBody>
          <a:bodyPr>
            <a:spAutoFit/>
          </a:bodyPr>
          <a:lstStyle/>
          <a:p>
            <a:pPr algn="just" defTabSz="914400"/>
            <a:endParaRPr lang="pl-PL"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p:txBody>
      </p:sp>
      <p:sp>
        <p:nvSpPr>
          <p:cNvPr id="11" name="Rectangle 2"/>
          <p:cNvSpPr>
            <a:spLocks noChangeArrowheads="1"/>
          </p:cNvSpPr>
          <p:nvPr/>
        </p:nvSpPr>
        <p:spPr bwMode="auto">
          <a:xfrm>
            <a:off x="590550" y="1445712"/>
            <a:ext cx="92075" cy="192088"/>
          </a:xfrm>
          <a:prstGeom prst="rect">
            <a:avLst/>
          </a:prstGeom>
          <a:noFill/>
          <a:ln w="9525">
            <a:noFill/>
            <a:miter lim="800000"/>
            <a:headEnd/>
            <a:tailEnd/>
          </a:ln>
        </p:spPr>
        <p:txBody>
          <a:bodyPr wrap="none" lIns="0" tIns="0" rIns="0" bIns="0">
            <a:spAutoFit/>
          </a:bodyPr>
          <a:lstStyle/>
          <a:p>
            <a:pPr eaLnBrk="0" hangingPunct="0"/>
            <a:r>
              <a:rPr lang="pl-PL" sz="1100">
                <a:solidFill>
                  <a:srgbClr val="000000"/>
                </a:solidFill>
                <a:latin typeface="Times New Roman" pitchFamily="18" charset="0"/>
              </a:rPr>
              <a:t> </a:t>
            </a:r>
            <a:endParaRPr lang="pl-PL" sz="2400">
              <a:latin typeface="Comic Sans MS" pitchFamily="66" charset="0"/>
            </a:endParaRPr>
          </a:p>
        </p:txBody>
      </p:sp>
      <p:sp>
        <p:nvSpPr>
          <p:cNvPr id="12" name="Rectangle 3"/>
          <p:cNvSpPr>
            <a:spLocks noChangeArrowheads="1"/>
          </p:cNvSpPr>
          <p:nvPr/>
        </p:nvSpPr>
        <p:spPr bwMode="auto">
          <a:xfrm>
            <a:off x="1144588" y="5425575"/>
            <a:ext cx="34925" cy="168275"/>
          </a:xfrm>
          <a:prstGeom prst="rect">
            <a:avLst/>
          </a:prstGeom>
          <a:noFill/>
          <a:ln w="9525">
            <a:noFill/>
            <a:miter lim="800000"/>
            <a:headEnd/>
            <a:tailEnd/>
          </a:ln>
        </p:spPr>
        <p:txBody>
          <a:bodyPr wrap="none" lIns="0" tIns="0" rIns="0" bIns="0">
            <a:spAutoFit/>
          </a:bodyPr>
          <a:lstStyle/>
          <a:p>
            <a:pPr eaLnBrk="0" hangingPunct="0"/>
            <a:r>
              <a:rPr lang="pl-PL" sz="1100" b="1">
                <a:solidFill>
                  <a:srgbClr val="000000"/>
                </a:solidFill>
                <a:latin typeface="Times New Roman" pitchFamily="18" charset="0"/>
              </a:rPr>
              <a:t> </a:t>
            </a:r>
            <a:endParaRPr lang="pl-PL" sz="2400">
              <a:latin typeface="Comic Sans MS" pitchFamily="66" charset="0"/>
            </a:endParaRPr>
          </a:p>
        </p:txBody>
      </p:sp>
      <p:sp>
        <p:nvSpPr>
          <p:cNvPr id="13" name="Rectangle 4"/>
          <p:cNvSpPr>
            <a:spLocks noChangeArrowheads="1"/>
          </p:cNvSpPr>
          <p:nvPr/>
        </p:nvSpPr>
        <p:spPr bwMode="auto">
          <a:xfrm>
            <a:off x="3376613" y="5422400"/>
            <a:ext cx="34925" cy="168275"/>
          </a:xfrm>
          <a:prstGeom prst="rect">
            <a:avLst/>
          </a:prstGeom>
          <a:noFill/>
          <a:ln w="9525">
            <a:noFill/>
            <a:miter lim="800000"/>
            <a:headEnd/>
            <a:tailEnd/>
          </a:ln>
        </p:spPr>
        <p:txBody>
          <a:bodyPr wrap="none" lIns="0" tIns="0" rIns="0" bIns="0">
            <a:spAutoFit/>
          </a:bodyPr>
          <a:lstStyle/>
          <a:p>
            <a:pPr eaLnBrk="0" hangingPunct="0"/>
            <a:r>
              <a:rPr lang="pl-PL" sz="1100">
                <a:solidFill>
                  <a:srgbClr val="000000"/>
                </a:solidFill>
                <a:latin typeface="Times New Roman" pitchFamily="18" charset="0"/>
              </a:rPr>
              <a:t> </a:t>
            </a:r>
            <a:endParaRPr lang="pl-PL" sz="2400">
              <a:latin typeface="Comic Sans MS" pitchFamily="66" charset="0"/>
            </a:endParaRPr>
          </a:p>
        </p:txBody>
      </p:sp>
      <p:sp>
        <p:nvSpPr>
          <p:cNvPr id="14" name="Rectangle 5"/>
          <p:cNvSpPr>
            <a:spLocks noChangeArrowheads="1"/>
          </p:cNvSpPr>
          <p:nvPr/>
        </p:nvSpPr>
        <p:spPr bwMode="auto">
          <a:xfrm>
            <a:off x="4352925" y="5423987"/>
            <a:ext cx="34925" cy="168275"/>
          </a:xfrm>
          <a:prstGeom prst="rect">
            <a:avLst/>
          </a:prstGeom>
          <a:noFill/>
          <a:ln w="9525">
            <a:noFill/>
            <a:miter lim="800000"/>
            <a:headEnd/>
            <a:tailEnd/>
          </a:ln>
        </p:spPr>
        <p:txBody>
          <a:bodyPr wrap="none" lIns="0" tIns="0" rIns="0" bIns="0">
            <a:spAutoFit/>
          </a:bodyPr>
          <a:lstStyle/>
          <a:p>
            <a:pPr eaLnBrk="0" hangingPunct="0"/>
            <a:r>
              <a:rPr lang="pl-PL" sz="1100" b="1">
                <a:solidFill>
                  <a:srgbClr val="000000"/>
                </a:solidFill>
                <a:latin typeface="Times New Roman" pitchFamily="18" charset="0"/>
              </a:rPr>
              <a:t> </a:t>
            </a:r>
            <a:endParaRPr lang="pl-PL" sz="2400">
              <a:latin typeface="Comic Sans MS" pitchFamily="66" charset="0"/>
            </a:endParaRPr>
          </a:p>
        </p:txBody>
      </p:sp>
      <p:sp>
        <p:nvSpPr>
          <p:cNvPr id="15" name="Rectangle 6"/>
          <p:cNvSpPr>
            <a:spLocks noChangeArrowheads="1"/>
          </p:cNvSpPr>
          <p:nvPr/>
        </p:nvSpPr>
        <p:spPr bwMode="auto">
          <a:xfrm>
            <a:off x="5111750" y="5422400"/>
            <a:ext cx="34925" cy="168275"/>
          </a:xfrm>
          <a:prstGeom prst="rect">
            <a:avLst/>
          </a:prstGeom>
          <a:noFill/>
          <a:ln w="9525">
            <a:noFill/>
            <a:miter lim="800000"/>
            <a:headEnd/>
            <a:tailEnd/>
          </a:ln>
        </p:spPr>
        <p:txBody>
          <a:bodyPr wrap="none" lIns="0" tIns="0" rIns="0" bIns="0">
            <a:spAutoFit/>
          </a:bodyPr>
          <a:lstStyle/>
          <a:p>
            <a:pPr eaLnBrk="0" hangingPunct="0"/>
            <a:r>
              <a:rPr lang="pl-PL" sz="1100" b="1">
                <a:solidFill>
                  <a:srgbClr val="000000"/>
                </a:solidFill>
                <a:latin typeface="Times New Roman" pitchFamily="18" charset="0"/>
              </a:rPr>
              <a:t> </a:t>
            </a:r>
            <a:endParaRPr lang="pl-PL" sz="2400">
              <a:latin typeface="Comic Sans MS" pitchFamily="66" charset="0"/>
            </a:endParaRPr>
          </a:p>
        </p:txBody>
      </p:sp>
      <p:sp>
        <p:nvSpPr>
          <p:cNvPr id="16" name="Rectangle 7"/>
          <p:cNvSpPr>
            <a:spLocks noChangeArrowheads="1"/>
          </p:cNvSpPr>
          <p:nvPr/>
        </p:nvSpPr>
        <p:spPr bwMode="auto">
          <a:xfrm>
            <a:off x="8335963" y="5422400"/>
            <a:ext cx="34925" cy="168275"/>
          </a:xfrm>
          <a:prstGeom prst="rect">
            <a:avLst/>
          </a:prstGeom>
          <a:noFill/>
          <a:ln w="9525">
            <a:noFill/>
            <a:miter lim="800000"/>
            <a:headEnd/>
            <a:tailEnd/>
          </a:ln>
        </p:spPr>
        <p:txBody>
          <a:bodyPr wrap="none" lIns="0" tIns="0" rIns="0" bIns="0">
            <a:spAutoFit/>
          </a:bodyPr>
          <a:lstStyle/>
          <a:p>
            <a:pPr eaLnBrk="0" hangingPunct="0"/>
            <a:r>
              <a:rPr lang="pl-PL" sz="1100" b="1">
                <a:solidFill>
                  <a:srgbClr val="000000"/>
                </a:solidFill>
                <a:latin typeface="Times New Roman" pitchFamily="18" charset="0"/>
              </a:rPr>
              <a:t> </a:t>
            </a:r>
            <a:endParaRPr lang="pl-PL" sz="2400">
              <a:latin typeface="Comic Sans MS" pitchFamily="66" charset="0"/>
            </a:endParaRPr>
          </a:p>
        </p:txBody>
      </p:sp>
      <p:sp>
        <p:nvSpPr>
          <p:cNvPr id="17" name="Rectangle 8"/>
          <p:cNvSpPr>
            <a:spLocks noChangeArrowheads="1"/>
          </p:cNvSpPr>
          <p:nvPr/>
        </p:nvSpPr>
        <p:spPr bwMode="auto">
          <a:xfrm>
            <a:off x="7350125" y="5423987"/>
            <a:ext cx="34925" cy="168275"/>
          </a:xfrm>
          <a:prstGeom prst="rect">
            <a:avLst/>
          </a:prstGeom>
          <a:noFill/>
          <a:ln w="9525">
            <a:noFill/>
            <a:miter lim="800000"/>
            <a:headEnd/>
            <a:tailEnd/>
          </a:ln>
        </p:spPr>
        <p:txBody>
          <a:bodyPr wrap="none" lIns="0" tIns="0" rIns="0" bIns="0">
            <a:spAutoFit/>
          </a:bodyPr>
          <a:lstStyle/>
          <a:p>
            <a:pPr eaLnBrk="0" hangingPunct="0"/>
            <a:r>
              <a:rPr lang="pl-PL" sz="1100">
                <a:solidFill>
                  <a:srgbClr val="000000"/>
                </a:solidFill>
                <a:latin typeface="Times New Roman" pitchFamily="18" charset="0"/>
              </a:rPr>
              <a:t> </a:t>
            </a:r>
            <a:endParaRPr lang="pl-PL" sz="2400">
              <a:latin typeface="Comic Sans MS" pitchFamily="66" charset="0"/>
            </a:endParaRPr>
          </a:p>
        </p:txBody>
      </p:sp>
      <p:sp>
        <p:nvSpPr>
          <p:cNvPr id="18" name="Rectangle 9"/>
          <p:cNvSpPr>
            <a:spLocks noChangeArrowheads="1"/>
          </p:cNvSpPr>
          <p:nvPr/>
        </p:nvSpPr>
        <p:spPr bwMode="auto">
          <a:xfrm>
            <a:off x="5800725" y="5423987"/>
            <a:ext cx="34925" cy="168275"/>
          </a:xfrm>
          <a:prstGeom prst="rect">
            <a:avLst/>
          </a:prstGeom>
          <a:noFill/>
          <a:ln w="9525">
            <a:noFill/>
            <a:miter lim="800000"/>
            <a:headEnd/>
            <a:tailEnd/>
          </a:ln>
        </p:spPr>
        <p:txBody>
          <a:bodyPr wrap="none" lIns="0" tIns="0" rIns="0" bIns="0">
            <a:spAutoFit/>
          </a:bodyPr>
          <a:lstStyle/>
          <a:p>
            <a:pPr eaLnBrk="0" hangingPunct="0"/>
            <a:r>
              <a:rPr lang="pl-PL" sz="1100" b="1">
                <a:solidFill>
                  <a:srgbClr val="000000"/>
                </a:solidFill>
                <a:latin typeface="Times New Roman" pitchFamily="18" charset="0"/>
              </a:rPr>
              <a:t> </a:t>
            </a:r>
            <a:endParaRPr lang="pl-PL" sz="2400">
              <a:latin typeface="Comic Sans MS" pitchFamily="66" charset="0"/>
            </a:endParaRPr>
          </a:p>
        </p:txBody>
      </p:sp>
      <p:sp>
        <p:nvSpPr>
          <p:cNvPr id="19" name="Rectangle 10"/>
          <p:cNvSpPr>
            <a:spLocks noChangeArrowheads="1"/>
          </p:cNvSpPr>
          <p:nvPr/>
        </p:nvSpPr>
        <p:spPr bwMode="auto">
          <a:xfrm>
            <a:off x="2714625" y="5422400"/>
            <a:ext cx="34925" cy="168275"/>
          </a:xfrm>
          <a:prstGeom prst="rect">
            <a:avLst/>
          </a:prstGeom>
          <a:noFill/>
          <a:ln w="9525">
            <a:noFill/>
            <a:miter lim="800000"/>
            <a:headEnd/>
            <a:tailEnd/>
          </a:ln>
        </p:spPr>
        <p:txBody>
          <a:bodyPr wrap="none" lIns="0" tIns="0" rIns="0" bIns="0">
            <a:spAutoFit/>
          </a:bodyPr>
          <a:lstStyle/>
          <a:p>
            <a:pPr eaLnBrk="0" hangingPunct="0"/>
            <a:r>
              <a:rPr lang="pl-PL" sz="1100" b="1">
                <a:solidFill>
                  <a:srgbClr val="000000"/>
                </a:solidFill>
                <a:latin typeface="Times New Roman" pitchFamily="18" charset="0"/>
              </a:rPr>
              <a:t> </a:t>
            </a:r>
            <a:endParaRPr lang="pl-PL" sz="2400">
              <a:latin typeface="Comic Sans MS" pitchFamily="66" charset="0"/>
            </a:endParaRPr>
          </a:p>
        </p:txBody>
      </p:sp>
      <p:grpSp>
        <p:nvGrpSpPr>
          <p:cNvPr id="2" name="Group 12"/>
          <p:cNvGrpSpPr>
            <a:grpSpLocks/>
          </p:cNvGrpSpPr>
          <p:nvPr/>
        </p:nvGrpSpPr>
        <p:grpSpPr bwMode="auto">
          <a:xfrm>
            <a:off x="471487" y="1678859"/>
            <a:ext cx="8276977" cy="4846485"/>
            <a:chOff x="432" y="845"/>
            <a:chExt cx="4896" cy="3081"/>
          </a:xfrm>
        </p:grpSpPr>
        <p:sp>
          <p:nvSpPr>
            <p:cNvPr id="22" name="Rectangle 13"/>
            <p:cNvSpPr>
              <a:spLocks noChangeArrowheads="1"/>
            </p:cNvSpPr>
            <p:nvPr/>
          </p:nvSpPr>
          <p:spPr bwMode="auto">
            <a:xfrm>
              <a:off x="432" y="3239"/>
              <a:ext cx="4896" cy="687"/>
            </a:xfrm>
            <a:prstGeom prst="rect">
              <a:avLst/>
            </a:prstGeom>
            <a:noFill/>
            <a:ln w="9525">
              <a:noFill/>
              <a:miter lim="800000"/>
              <a:headEnd/>
              <a:tailEnd/>
            </a:ln>
          </p:spPr>
          <p:txBody>
            <a:bodyPr/>
            <a:lstStyle/>
            <a:p>
              <a:pPr algn="ctr">
                <a:spcBef>
                  <a:spcPct val="20000"/>
                </a:spcBef>
                <a:buClr>
                  <a:schemeClr val="accent1"/>
                </a:buClr>
                <a:buSzPct val="65000"/>
                <a:buFont typeface="Wingdings" pitchFamily="2" charset="2"/>
                <a:buNone/>
              </a:pPr>
              <a:endParaRPr lang="pl-PL" sz="1100" b="1" dirty="0"/>
            </a:p>
            <a:p>
              <a:pPr algn="ctr">
                <a:spcBef>
                  <a:spcPct val="20000"/>
                </a:spcBef>
                <a:buClr>
                  <a:schemeClr val="accent1"/>
                </a:buClr>
                <a:buSzPct val="65000"/>
                <a:buFont typeface="Wingdings" pitchFamily="2" charset="2"/>
                <a:buNone/>
              </a:pPr>
              <a:r>
                <a:rPr lang="pl-PL" sz="2600" b="1" dirty="0"/>
                <a:t>cele </a:t>
              </a:r>
              <a:r>
                <a:rPr lang="pl-PL" sz="2600" b="1" dirty="0" smtClean="0"/>
                <a:t>ogólne – cele szczegółowe </a:t>
              </a:r>
              <a:r>
                <a:rPr lang="pl-PL" sz="2600" b="1" dirty="0"/>
                <a:t>– </a:t>
              </a:r>
              <a:r>
                <a:rPr lang="pl-PL" sz="2600" b="1" dirty="0" smtClean="0"/>
                <a:t>przedsięwzięcia – wskaźniki </a:t>
              </a:r>
              <a:endParaRPr lang="pl-PL" sz="2600" b="1" dirty="0"/>
            </a:p>
          </p:txBody>
        </p:sp>
        <p:sp>
          <p:nvSpPr>
            <p:cNvPr id="23" name="Rectangle 14"/>
            <p:cNvSpPr>
              <a:spLocks noChangeArrowheads="1"/>
            </p:cNvSpPr>
            <p:nvPr/>
          </p:nvSpPr>
          <p:spPr bwMode="auto">
            <a:xfrm>
              <a:off x="432" y="2220"/>
              <a:ext cx="4896" cy="1019"/>
            </a:xfrm>
            <a:prstGeom prst="rect">
              <a:avLst/>
            </a:prstGeom>
            <a:noFill/>
            <a:ln w="9525">
              <a:noFill/>
              <a:miter lim="800000"/>
              <a:headEnd/>
              <a:tailEnd/>
            </a:ln>
          </p:spPr>
          <p:txBody>
            <a:bodyPr/>
            <a:lstStyle/>
            <a:p>
              <a:pPr algn="ctr">
                <a:spcBef>
                  <a:spcPct val="20000"/>
                </a:spcBef>
                <a:buClr>
                  <a:schemeClr val="accent1"/>
                </a:buClr>
                <a:buSzPct val="65000"/>
                <a:buFont typeface="Wingdings" pitchFamily="2" charset="2"/>
                <a:buNone/>
              </a:pPr>
              <a:endParaRPr lang="pl-PL" sz="2000" dirty="0"/>
            </a:p>
            <a:p>
              <a:pPr algn="ctr">
                <a:spcBef>
                  <a:spcPct val="20000"/>
                </a:spcBef>
                <a:buClr>
                  <a:schemeClr val="accent1"/>
                </a:buClr>
                <a:buSzPct val="65000"/>
                <a:buFont typeface="Wingdings" pitchFamily="2" charset="2"/>
                <a:buNone/>
              </a:pPr>
              <a:r>
                <a:rPr lang="pl-PL" sz="2000" b="1" dirty="0"/>
                <a:t>MATRYCA LOGICZNA PROJEKTU</a:t>
              </a:r>
            </a:p>
            <a:p>
              <a:pPr algn="ctr">
                <a:spcBef>
                  <a:spcPct val="20000"/>
                </a:spcBef>
                <a:buClr>
                  <a:schemeClr val="accent1"/>
                </a:buClr>
                <a:buSzPct val="65000"/>
                <a:buFont typeface="Wingdings" pitchFamily="2" charset="2"/>
                <a:buNone/>
              </a:pPr>
              <a:r>
                <a:rPr lang="pl-PL" sz="2000" dirty="0"/>
                <a:t>(LOGICAL FRAMEWORK)</a:t>
              </a:r>
              <a:endParaRPr lang="pl-PL" sz="3500" dirty="0"/>
            </a:p>
            <a:p>
              <a:pPr>
                <a:spcBef>
                  <a:spcPct val="20000"/>
                </a:spcBef>
                <a:buClr>
                  <a:schemeClr val="accent1"/>
                </a:buClr>
                <a:buSzPct val="65000"/>
                <a:buFont typeface="Wingdings" pitchFamily="2" charset="2"/>
                <a:buNone/>
              </a:pPr>
              <a:endParaRPr lang="pl-PL" sz="3500" dirty="0"/>
            </a:p>
          </p:txBody>
        </p:sp>
        <p:sp>
          <p:nvSpPr>
            <p:cNvPr id="24" name="Rectangle 15"/>
            <p:cNvSpPr>
              <a:spLocks noChangeArrowheads="1"/>
            </p:cNvSpPr>
            <p:nvPr/>
          </p:nvSpPr>
          <p:spPr bwMode="auto">
            <a:xfrm>
              <a:off x="2880" y="1532"/>
              <a:ext cx="2448" cy="688"/>
            </a:xfrm>
            <a:prstGeom prst="rect">
              <a:avLst/>
            </a:prstGeom>
            <a:noFill/>
            <a:ln w="9525">
              <a:noFill/>
              <a:miter lim="800000"/>
              <a:headEnd/>
              <a:tailEnd/>
            </a:ln>
          </p:spPr>
          <p:txBody>
            <a:bodyPr/>
            <a:lstStyle/>
            <a:p>
              <a:pPr algn="r">
                <a:spcBef>
                  <a:spcPct val="20000"/>
                </a:spcBef>
                <a:buClr>
                  <a:schemeClr val="accent1"/>
                </a:buClr>
                <a:buSzPct val="65000"/>
                <a:buFont typeface="Wingdings" pitchFamily="2" charset="2"/>
                <a:buNone/>
              </a:pPr>
              <a:r>
                <a:rPr lang="pl-PL" sz="2000"/>
                <a:t>drzewo problemów</a:t>
              </a:r>
            </a:p>
            <a:p>
              <a:pPr algn="r">
                <a:spcBef>
                  <a:spcPct val="20000"/>
                </a:spcBef>
                <a:buClr>
                  <a:schemeClr val="accent1"/>
                </a:buClr>
                <a:buSzPct val="65000"/>
                <a:buFont typeface="Wingdings" pitchFamily="2" charset="2"/>
                <a:buNone/>
              </a:pPr>
              <a:r>
                <a:rPr lang="pl-PL" sz="2000"/>
                <a:t>drzewo celów</a:t>
              </a:r>
            </a:p>
          </p:txBody>
        </p:sp>
        <p:sp>
          <p:nvSpPr>
            <p:cNvPr id="25" name="Rectangle 16"/>
            <p:cNvSpPr>
              <a:spLocks noChangeArrowheads="1"/>
            </p:cNvSpPr>
            <p:nvPr/>
          </p:nvSpPr>
          <p:spPr bwMode="auto">
            <a:xfrm>
              <a:off x="432" y="1532"/>
              <a:ext cx="2448" cy="688"/>
            </a:xfrm>
            <a:prstGeom prst="rect">
              <a:avLst/>
            </a:prstGeom>
            <a:noFill/>
            <a:ln w="9525">
              <a:noFill/>
              <a:miter lim="800000"/>
              <a:headEnd/>
              <a:tailEnd/>
            </a:ln>
          </p:spPr>
          <p:txBody>
            <a:bodyPr/>
            <a:lstStyle/>
            <a:p>
              <a:pPr>
                <a:spcBef>
                  <a:spcPct val="20000"/>
                </a:spcBef>
                <a:buClr>
                  <a:schemeClr val="accent1"/>
                </a:buClr>
                <a:buSzPct val="65000"/>
                <a:buFont typeface="Wingdings" pitchFamily="2" charset="2"/>
                <a:buNone/>
              </a:pPr>
              <a:r>
                <a:rPr lang="pl-PL" sz="2000"/>
                <a:t>Analiza SWOT </a:t>
              </a:r>
            </a:p>
            <a:p>
              <a:pPr>
                <a:spcBef>
                  <a:spcPct val="20000"/>
                </a:spcBef>
                <a:buClr>
                  <a:schemeClr val="accent1"/>
                </a:buClr>
                <a:buSzPct val="65000"/>
                <a:buFont typeface="Wingdings" pitchFamily="2" charset="2"/>
                <a:buNone/>
              </a:pPr>
              <a:endParaRPr lang="pl-PL" sz="2000"/>
            </a:p>
          </p:txBody>
        </p:sp>
        <p:sp>
          <p:nvSpPr>
            <p:cNvPr id="26" name="Rectangle 17"/>
            <p:cNvSpPr>
              <a:spLocks noChangeArrowheads="1"/>
            </p:cNvSpPr>
            <p:nvPr/>
          </p:nvSpPr>
          <p:spPr bwMode="auto">
            <a:xfrm>
              <a:off x="432" y="845"/>
              <a:ext cx="4896" cy="687"/>
            </a:xfrm>
            <a:prstGeom prst="rect">
              <a:avLst/>
            </a:prstGeom>
            <a:noFill/>
            <a:ln w="9525">
              <a:noFill/>
              <a:miter lim="800000"/>
              <a:headEnd/>
              <a:tailEnd/>
            </a:ln>
          </p:spPr>
          <p:txBody>
            <a:bodyPr/>
            <a:lstStyle/>
            <a:p>
              <a:pPr algn="ctr">
                <a:spcBef>
                  <a:spcPct val="20000"/>
                </a:spcBef>
                <a:buClr>
                  <a:schemeClr val="accent1"/>
                </a:buClr>
                <a:buSzPct val="65000"/>
                <a:buFont typeface="Wingdings" pitchFamily="2" charset="2"/>
                <a:buNone/>
              </a:pPr>
              <a:r>
                <a:rPr lang="pl-PL" sz="2200" b="1"/>
                <a:t>ANALIZA SYTUACJI WYJŚCIOWEJ</a:t>
              </a:r>
            </a:p>
          </p:txBody>
        </p:sp>
        <p:sp>
          <p:nvSpPr>
            <p:cNvPr id="27" name="Line 18"/>
            <p:cNvSpPr>
              <a:spLocks noChangeShapeType="1"/>
            </p:cNvSpPr>
            <p:nvPr/>
          </p:nvSpPr>
          <p:spPr bwMode="auto">
            <a:xfrm>
              <a:off x="432" y="845"/>
              <a:ext cx="4896" cy="0"/>
            </a:xfrm>
            <a:prstGeom prst="line">
              <a:avLst/>
            </a:prstGeom>
            <a:noFill/>
            <a:ln w="28575" cap="sq">
              <a:solidFill>
                <a:schemeClr val="tx1"/>
              </a:solidFill>
              <a:round/>
              <a:headEnd/>
              <a:tailEnd/>
            </a:ln>
          </p:spPr>
          <p:txBody>
            <a:bodyPr wrap="none"/>
            <a:lstStyle/>
            <a:p>
              <a:endParaRPr lang="pl-PL"/>
            </a:p>
          </p:txBody>
        </p:sp>
        <p:sp>
          <p:nvSpPr>
            <p:cNvPr id="28" name="Line 19"/>
            <p:cNvSpPr>
              <a:spLocks noChangeShapeType="1"/>
            </p:cNvSpPr>
            <p:nvPr/>
          </p:nvSpPr>
          <p:spPr bwMode="auto">
            <a:xfrm>
              <a:off x="432" y="1532"/>
              <a:ext cx="4896" cy="0"/>
            </a:xfrm>
            <a:prstGeom prst="line">
              <a:avLst/>
            </a:prstGeom>
            <a:noFill/>
            <a:ln w="12700">
              <a:solidFill>
                <a:schemeClr val="tx1"/>
              </a:solidFill>
              <a:round/>
              <a:headEnd/>
              <a:tailEnd/>
            </a:ln>
          </p:spPr>
          <p:txBody>
            <a:bodyPr wrap="none"/>
            <a:lstStyle/>
            <a:p>
              <a:endParaRPr lang="pl-PL"/>
            </a:p>
          </p:txBody>
        </p:sp>
        <p:sp>
          <p:nvSpPr>
            <p:cNvPr id="29" name="Line 20"/>
            <p:cNvSpPr>
              <a:spLocks noChangeShapeType="1"/>
            </p:cNvSpPr>
            <p:nvPr/>
          </p:nvSpPr>
          <p:spPr bwMode="auto">
            <a:xfrm>
              <a:off x="432" y="2220"/>
              <a:ext cx="4896" cy="0"/>
            </a:xfrm>
            <a:prstGeom prst="line">
              <a:avLst/>
            </a:prstGeom>
            <a:noFill/>
            <a:ln w="12700">
              <a:solidFill>
                <a:schemeClr val="tx1"/>
              </a:solidFill>
              <a:round/>
              <a:headEnd/>
              <a:tailEnd/>
            </a:ln>
          </p:spPr>
          <p:txBody>
            <a:bodyPr wrap="none"/>
            <a:lstStyle/>
            <a:p>
              <a:endParaRPr lang="pl-PL"/>
            </a:p>
          </p:txBody>
        </p:sp>
        <p:sp>
          <p:nvSpPr>
            <p:cNvPr id="30" name="Line 21"/>
            <p:cNvSpPr>
              <a:spLocks noChangeShapeType="1"/>
            </p:cNvSpPr>
            <p:nvPr/>
          </p:nvSpPr>
          <p:spPr bwMode="auto">
            <a:xfrm>
              <a:off x="432" y="3239"/>
              <a:ext cx="4896" cy="0"/>
            </a:xfrm>
            <a:prstGeom prst="line">
              <a:avLst/>
            </a:prstGeom>
            <a:noFill/>
            <a:ln w="12700">
              <a:solidFill>
                <a:schemeClr val="tx1"/>
              </a:solidFill>
              <a:prstDash val="lgDash"/>
              <a:round/>
              <a:headEnd/>
              <a:tailEnd/>
            </a:ln>
          </p:spPr>
          <p:txBody>
            <a:bodyPr wrap="none"/>
            <a:lstStyle/>
            <a:p>
              <a:endParaRPr lang="pl-PL"/>
            </a:p>
          </p:txBody>
        </p:sp>
        <p:sp>
          <p:nvSpPr>
            <p:cNvPr id="31" name="Line 22"/>
            <p:cNvSpPr>
              <a:spLocks noChangeShapeType="1"/>
            </p:cNvSpPr>
            <p:nvPr/>
          </p:nvSpPr>
          <p:spPr bwMode="auto">
            <a:xfrm>
              <a:off x="432" y="3926"/>
              <a:ext cx="4896" cy="0"/>
            </a:xfrm>
            <a:prstGeom prst="line">
              <a:avLst/>
            </a:prstGeom>
            <a:noFill/>
            <a:ln w="28575" cap="sq">
              <a:solidFill>
                <a:schemeClr val="tx1"/>
              </a:solidFill>
              <a:round/>
              <a:headEnd/>
              <a:tailEnd/>
            </a:ln>
          </p:spPr>
          <p:txBody>
            <a:bodyPr wrap="none"/>
            <a:lstStyle/>
            <a:p>
              <a:endParaRPr lang="pl-PL"/>
            </a:p>
          </p:txBody>
        </p:sp>
        <p:sp>
          <p:nvSpPr>
            <p:cNvPr id="32" name="Line 23"/>
            <p:cNvSpPr>
              <a:spLocks noChangeShapeType="1"/>
            </p:cNvSpPr>
            <p:nvPr/>
          </p:nvSpPr>
          <p:spPr bwMode="auto">
            <a:xfrm>
              <a:off x="432" y="845"/>
              <a:ext cx="0" cy="3081"/>
            </a:xfrm>
            <a:prstGeom prst="line">
              <a:avLst/>
            </a:prstGeom>
            <a:noFill/>
            <a:ln w="28575" cap="sq">
              <a:solidFill>
                <a:schemeClr val="tx1"/>
              </a:solidFill>
              <a:round/>
              <a:headEnd/>
              <a:tailEnd/>
            </a:ln>
          </p:spPr>
          <p:txBody>
            <a:bodyPr wrap="none"/>
            <a:lstStyle/>
            <a:p>
              <a:endParaRPr lang="pl-PL"/>
            </a:p>
          </p:txBody>
        </p:sp>
        <p:sp>
          <p:nvSpPr>
            <p:cNvPr id="33" name="Line 24"/>
            <p:cNvSpPr>
              <a:spLocks noChangeShapeType="1"/>
            </p:cNvSpPr>
            <p:nvPr/>
          </p:nvSpPr>
          <p:spPr bwMode="auto">
            <a:xfrm>
              <a:off x="5328" y="845"/>
              <a:ext cx="0" cy="3081"/>
            </a:xfrm>
            <a:prstGeom prst="line">
              <a:avLst/>
            </a:prstGeom>
            <a:noFill/>
            <a:ln w="28575" cap="sq">
              <a:solidFill>
                <a:schemeClr val="tx1"/>
              </a:solidFill>
              <a:round/>
              <a:headEnd/>
              <a:tailEnd/>
            </a:ln>
          </p:spPr>
          <p:txBody>
            <a:bodyPr wrap="none"/>
            <a:lstStyle/>
            <a:p>
              <a:endParaRPr lang="pl-PL"/>
            </a:p>
          </p:txBody>
        </p:sp>
        <p:sp>
          <p:nvSpPr>
            <p:cNvPr id="34" name="Line 25"/>
            <p:cNvSpPr>
              <a:spLocks noChangeShapeType="1"/>
            </p:cNvSpPr>
            <p:nvPr/>
          </p:nvSpPr>
          <p:spPr bwMode="auto">
            <a:xfrm>
              <a:off x="2880" y="1532"/>
              <a:ext cx="0" cy="688"/>
            </a:xfrm>
            <a:prstGeom prst="line">
              <a:avLst/>
            </a:prstGeom>
            <a:noFill/>
            <a:ln w="12700">
              <a:solidFill>
                <a:schemeClr val="tx1"/>
              </a:solidFill>
              <a:round/>
              <a:headEnd/>
              <a:tailEnd/>
            </a:ln>
          </p:spPr>
          <p:txBody>
            <a:bodyPr wrap="none"/>
            <a:lstStyle/>
            <a:p>
              <a:endParaRPr lang="pl-PL"/>
            </a:p>
          </p:txBody>
        </p:sp>
      </p:grpSp>
      <p:grpSp>
        <p:nvGrpSpPr>
          <p:cNvPr id="3" name="Group 26"/>
          <p:cNvGrpSpPr>
            <a:grpSpLocks/>
          </p:cNvGrpSpPr>
          <p:nvPr/>
        </p:nvGrpSpPr>
        <p:grpSpPr bwMode="auto">
          <a:xfrm>
            <a:off x="3635375" y="2105843"/>
            <a:ext cx="2087563" cy="1827213"/>
            <a:chOff x="2200" y="1327"/>
            <a:chExt cx="1315" cy="1151"/>
          </a:xfrm>
        </p:grpSpPr>
        <p:sp>
          <p:nvSpPr>
            <p:cNvPr id="36" name="AutoShape 27"/>
            <p:cNvSpPr>
              <a:spLocks noChangeArrowheads="1"/>
            </p:cNvSpPr>
            <p:nvPr/>
          </p:nvSpPr>
          <p:spPr bwMode="auto">
            <a:xfrm>
              <a:off x="2699" y="1389"/>
              <a:ext cx="362" cy="1089"/>
            </a:xfrm>
            <a:prstGeom prst="downArrow">
              <a:avLst>
                <a:gd name="adj1" fmla="val 50000"/>
                <a:gd name="adj2" fmla="val 75207"/>
              </a:avLst>
            </a:prstGeom>
            <a:solidFill>
              <a:schemeClr val="hlink"/>
            </a:solidFill>
            <a:ln w="9525">
              <a:solidFill>
                <a:schemeClr val="tx1"/>
              </a:solidFill>
              <a:miter lim="800000"/>
              <a:headEnd/>
              <a:tailEnd/>
            </a:ln>
          </p:spPr>
          <p:txBody>
            <a:bodyPr wrap="none" anchor="ctr"/>
            <a:lstStyle/>
            <a:p>
              <a:endParaRPr lang="pl-PL"/>
            </a:p>
          </p:txBody>
        </p:sp>
        <p:sp>
          <p:nvSpPr>
            <p:cNvPr id="37" name="Line 28"/>
            <p:cNvSpPr>
              <a:spLocks noChangeShapeType="1"/>
            </p:cNvSpPr>
            <p:nvPr/>
          </p:nvSpPr>
          <p:spPr bwMode="auto">
            <a:xfrm flipH="1">
              <a:off x="2200" y="1335"/>
              <a:ext cx="503" cy="326"/>
            </a:xfrm>
            <a:prstGeom prst="line">
              <a:avLst/>
            </a:prstGeom>
            <a:noFill/>
            <a:ln w="9525">
              <a:solidFill>
                <a:schemeClr val="tx1"/>
              </a:solidFill>
              <a:prstDash val="dash"/>
              <a:round/>
              <a:headEnd/>
              <a:tailEnd type="triangle" w="lg" len="lg"/>
            </a:ln>
          </p:spPr>
          <p:txBody>
            <a:bodyPr wrap="none"/>
            <a:lstStyle/>
            <a:p>
              <a:endParaRPr lang="pl-PL"/>
            </a:p>
          </p:txBody>
        </p:sp>
        <p:sp>
          <p:nvSpPr>
            <p:cNvPr id="38" name="Line 29"/>
            <p:cNvSpPr>
              <a:spLocks noChangeShapeType="1"/>
            </p:cNvSpPr>
            <p:nvPr/>
          </p:nvSpPr>
          <p:spPr bwMode="auto">
            <a:xfrm>
              <a:off x="3017" y="1327"/>
              <a:ext cx="498" cy="334"/>
            </a:xfrm>
            <a:prstGeom prst="line">
              <a:avLst/>
            </a:prstGeom>
            <a:noFill/>
            <a:ln w="9525">
              <a:solidFill>
                <a:schemeClr val="tx1"/>
              </a:solidFill>
              <a:prstDash val="dash"/>
              <a:round/>
              <a:headEnd/>
              <a:tailEnd type="triangle" w="lg" len="lg"/>
            </a:ln>
          </p:spPr>
          <p:txBody>
            <a:bodyPr wrap="none"/>
            <a:lstStyle/>
            <a:p>
              <a:endParaRPr lang="pl-PL"/>
            </a:p>
          </p:txBody>
        </p:sp>
      </p:grpSp>
      <p:sp>
        <p:nvSpPr>
          <p:cNvPr id="35" name="Rectangle 4"/>
          <p:cNvSpPr txBox="1">
            <a:spLocks noChangeArrowheads="1"/>
          </p:cNvSpPr>
          <p:nvPr/>
        </p:nvSpPr>
        <p:spPr>
          <a:xfrm>
            <a:off x="395536" y="269776"/>
            <a:ext cx="8229600" cy="1143000"/>
          </a:xfrm>
          <a:prstGeom prst="rect">
            <a:avLst/>
          </a:prstGeom>
        </p:spPr>
        <p:txBody>
          <a:bodyP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l-PL" sz="2800" b="1" i="0" u="none" strike="noStrike" kern="1200" cap="none" spc="0" normalizeH="0" baseline="0" noProof="0" dirty="0" smtClean="0">
                <a:ln>
                  <a:noFill/>
                </a:ln>
                <a:solidFill>
                  <a:srgbClr val="C00000"/>
                </a:solidFill>
                <a:effectLst/>
                <a:uLnTx/>
                <a:uFillTx/>
                <a:latin typeface="+mj-lt"/>
                <a:ea typeface="+mj-ea"/>
                <a:cs typeface="+mj-cs"/>
              </a:rPr>
              <a:t>LSR:</a:t>
            </a:r>
            <a:r>
              <a:rPr kumimoji="0" lang="pl-PL" sz="2800" b="1" i="0" u="none" strike="noStrike" kern="1200" cap="none" spc="0" normalizeH="0" baseline="0" noProof="0" dirty="0" smtClean="0">
                <a:ln>
                  <a:noFill/>
                </a:ln>
                <a:solidFill>
                  <a:schemeClr val="tx1"/>
                </a:solidFill>
                <a:effectLst/>
                <a:uLnTx/>
                <a:uFillTx/>
                <a:latin typeface="+mj-lt"/>
                <a:ea typeface="+mj-ea"/>
                <a:cs typeface="+mj-cs"/>
              </a:rPr>
              <a:t> Od problemu do celu</a:t>
            </a:r>
            <a:endParaRPr kumimoji="0" lang="en-US" sz="2800" b="1" i="0" u="none" strike="noStrike" kern="1200" cap="none" spc="0" normalizeH="0" baseline="0" noProof="0" dirty="0" smtClean="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Rectangle 4"/>
          <p:cNvSpPr>
            <a:spLocks noGrp="1" noChangeArrowheads="1"/>
          </p:cNvSpPr>
          <p:nvPr>
            <p:ph type="title"/>
          </p:nvPr>
        </p:nvSpPr>
        <p:spPr>
          <a:xfrm>
            <a:off x="395536" y="116632"/>
            <a:ext cx="8229600" cy="1143000"/>
          </a:xfrm>
        </p:spPr>
        <p:txBody>
          <a:bodyPr>
            <a:normAutofit/>
          </a:bodyPr>
          <a:lstStyle/>
          <a:p>
            <a:r>
              <a:rPr lang="pl-PL" sz="2800" b="1" dirty="0" smtClean="0">
                <a:solidFill>
                  <a:srgbClr val="C00000"/>
                </a:solidFill>
              </a:rPr>
              <a:t>Rozdział II:</a:t>
            </a:r>
            <a:r>
              <a:rPr lang="pl-PL" sz="2800" b="1" dirty="0" smtClean="0"/>
              <a:t> partycypacyjny charakter LSR </a:t>
            </a:r>
            <a:endParaRPr lang="en-US" sz="2800" b="1" dirty="0" smtClean="0"/>
          </a:p>
        </p:txBody>
      </p:sp>
      <p:sp>
        <p:nvSpPr>
          <p:cNvPr id="6" name="Rectangle 3"/>
          <p:cNvSpPr txBox="1">
            <a:spLocks noChangeArrowheads="1"/>
          </p:cNvSpPr>
          <p:nvPr/>
        </p:nvSpPr>
        <p:spPr>
          <a:xfrm>
            <a:off x="251520" y="1052736"/>
            <a:ext cx="8640960" cy="5616624"/>
          </a:xfrm>
          <a:prstGeom prst="rect">
            <a:avLst/>
          </a:prstGeom>
        </p:spPr>
        <p:txBody>
          <a:bodyPr vert="horz" lIns="91440" tIns="45720" rIns="91440" bIns="45720" rtlCol="0">
            <a:normAutofit/>
          </a:bodyPr>
          <a:lstStyle/>
          <a:p>
            <a:pPr marL="268288" indent="-268288">
              <a:lnSpc>
                <a:spcPct val="170000"/>
              </a:lnSpc>
            </a:pPr>
            <a:endParaRPr lang="pl-PL" sz="3300" dirty="0" smtClean="0"/>
          </a:p>
          <a:p>
            <a:endParaRPr lang="pl-PL" sz="1500" dirty="0" smtClean="0"/>
          </a:p>
          <a:p>
            <a:endParaRPr lang="pl-PL" sz="1500" dirty="0" smtClean="0"/>
          </a:p>
          <a:p>
            <a:endParaRPr lang="pl-PL" sz="1500" dirty="0" smtClean="0"/>
          </a:p>
          <a:p>
            <a:pPr algn="r"/>
            <a:endParaRPr lang="pl-PL" sz="2200" dirty="0" smtClean="0"/>
          </a:p>
          <a:p>
            <a:pPr algn="r"/>
            <a:endParaRPr lang="pl-PL" sz="2200" dirty="0" smtClean="0"/>
          </a:p>
        </p:txBody>
      </p:sp>
      <p:sp>
        <p:nvSpPr>
          <p:cNvPr id="7" name="Prostokąt 6"/>
          <p:cNvSpPr/>
          <p:nvPr/>
        </p:nvSpPr>
        <p:spPr>
          <a:xfrm>
            <a:off x="179512" y="1124744"/>
            <a:ext cx="8784976" cy="5401479"/>
          </a:xfrm>
          <a:prstGeom prst="rect">
            <a:avLst/>
          </a:prstGeom>
        </p:spPr>
        <p:txBody>
          <a:bodyPr wrap="square">
            <a:spAutoFit/>
          </a:bodyPr>
          <a:lstStyle/>
          <a:p>
            <a:pPr marL="173038" indent="-173038" algn="just">
              <a:lnSpc>
                <a:spcPct val="150000"/>
              </a:lnSpc>
            </a:pPr>
            <a:r>
              <a:rPr lang="pl-PL" sz="2000" b="1" dirty="0" smtClean="0"/>
              <a:t>Opis metod wykorzystanych w trakcie budowania LSR</a:t>
            </a:r>
          </a:p>
          <a:p>
            <a:endParaRPr lang="pl-PL" dirty="0" smtClean="0"/>
          </a:p>
          <a:p>
            <a:pPr marL="342900" indent="-342900">
              <a:lnSpc>
                <a:spcPct val="150000"/>
              </a:lnSpc>
              <a:buFont typeface="+mj-lt"/>
              <a:buAutoNum type="alphaLcParenR"/>
            </a:pPr>
            <a:r>
              <a:rPr lang="pl-PL" dirty="0" smtClean="0"/>
              <a:t>dane z konsultacji społecznych przeprowadzonych na obszarze objętym LSR, które wykorzystane zostały do opracowania LSR </a:t>
            </a:r>
          </a:p>
          <a:p>
            <a:pPr marL="342900" indent="-342900">
              <a:lnSpc>
                <a:spcPct val="150000"/>
              </a:lnSpc>
              <a:buFont typeface="+mj-lt"/>
              <a:buAutoNum type="alphaLcParenR"/>
            </a:pPr>
            <a:r>
              <a:rPr lang="pl-PL" dirty="0" smtClean="0"/>
              <a:t>partycypacyjne metody konsultacji wykorzystane na każdym kluczowym etapie prac nad opracowaniem LSR, </a:t>
            </a:r>
          </a:p>
          <a:p>
            <a:pPr marL="342900" indent="-342900">
              <a:lnSpc>
                <a:spcPct val="150000"/>
              </a:lnSpc>
              <a:buFont typeface="+mj-lt"/>
              <a:buAutoNum type="alphaLcParenR"/>
            </a:pPr>
            <a:r>
              <a:rPr lang="pl-PL" dirty="0" smtClean="0"/>
              <a:t>wyniki przeprowadzonej analizy wniosków z konsultacji, </a:t>
            </a:r>
          </a:p>
          <a:p>
            <a:pPr marL="342900" indent="-342900">
              <a:lnSpc>
                <a:spcPct val="150000"/>
              </a:lnSpc>
              <a:buFont typeface="+mj-lt"/>
              <a:buAutoNum type="alphaLcParenR"/>
            </a:pPr>
            <a:r>
              <a:rPr lang="pl-PL" dirty="0" smtClean="0"/>
              <a:t>podstawowe informacje dotyczące przeprowadzonych konsultacji LSR ze społecznością lokalną tj. daty spotkań, ilość uczestników. </a:t>
            </a:r>
          </a:p>
          <a:p>
            <a:pPr marL="342900" indent="-342900">
              <a:lnSpc>
                <a:spcPct val="150000"/>
              </a:lnSpc>
              <a:buFont typeface="+mj-lt"/>
              <a:buAutoNum type="alphaLcParenR"/>
            </a:pPr>
            <a:endParaRPr lang="pl-PL" dirty="0" smtClean="0"/>
          </a:p>
          <a:p>
            <a:pPr>
              <a:lnSpc>
                <a:spcPct val="150000"/>
              </a:lnSpc>
            </a:pPr>
            <a:r>
              <a:rPr lang="pl-PL" i="1" dirty="0" smtClean="0"/>
              <a:t>Rozwiązania przyjęte w poszczególnych częściach strategii należy każdorazowo w odpowiednim rozdziale LSR przedstawiać skutki i wyniki zastosowanych przez LGD partycypacyjnych metod tworzenia strategii, które wykorzystano do ich opracowania.</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Rectangle 4"/>
          <p:cNvSpPr>
            <a:spLocks noGrp="1" noChangeArrowheads="1"/>
          </p:cNvSpPr>
          <p:nvPr>
            <p:ph type="title"/>
          </p:nvPr>
        </p:nvSpPr>
        <p:spPr/>
        <p:txBody>
          <a:bodyPr/>
          <a:lstStyle/>
          <a:p>
            <a:pPr algn="ctr" eaLnBrk="1" hangingPunct="1"/>
            <a:r>
              <a:rPr lang="pl-PL" sz="2800" b="1" dirty="0" smtClean="0"/>
              <a:t>Program</a:t>
            </a:r>
            <a:endParaRPr lang="en-US" sz="2800" b="1" dirty="0" smtClean="0"/>
          </a:p>
        </p:txBody>
      </p:sp>
      <p:sp>
        <p:nvSpPr>
          <p:cNvPr id="6" name="Rectangle 3"/>
          <p:cNvSpPr txBox="1">
            <a:spLocks noChangeArrowheads="1"/>
          </p:cNvSpPr>
          <p:nvPr/>
        </p:nvSpPr>
        <p:spPr>
          <a:xfrm>
            <a:off x="395288" y="1124744"/>
            <a:ext cx="8177212" cy="5184576"/>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50000"/>
              </a:lnSpc>
              <a:spcBef>
                <a:spcPct val="20000"/>
              </a:spcBef>
              <a:spcAft>
                <a:spcPts val="0"/>
              </a:spcAft>
              <a:buClrTx/>
              <a:buSzTx/>
              <a:buFont typeface="Arial" pitchFamily="34" charset="0"/>
              <a:buChar char="•"/>
              <a:tabLst/>
              <a:defRPr/>
            </a:pPr>
            <a:r>
              <a:rPr lang="pl-PL" dirty="0" smtClean="0">
                <a:latin typeface="+mn-lt"/>
              </a:rPr>
              <a:t>Nowe LSR – wskazówki </a:t>
            </a:r>
            <a:r>
              <a:rPr lang="pl-PL" dirty="0" err="1" smtClean="0">
                <a:latin typeface="+mn-lt"/>
              </a:rPr>
              <a:t>MRiRW</a:t>
            </a:r>
            <a:r>
              <a:rPr lang="pl-PL" dirty="0" smtClean="0">
                <a:latin typeface="+mn-lt"/>
              </a:rPr>
              <a:t>,</a:t>
            </a:r>
          </a:p>
          <a:p>
            <a:pPr marL="342900" lvl="0" indent="-342900" fontAlgn="auto">
              <a:lnSpc>
                <a:spcPct val="150000"/>
              </a:lnSpc>
              <a:spcBef>
                <a:spcPct val="20000"/>
              </a:spcBef>
              <a:spcAft>
                <a:spcPts val="0"/>
              </a:spcAft>
              <a:buFont typeface="Arial" pitchFamily="34" charset="0"/>
              <a:buChar char="•"/>
              <a:defRPr/>
            </a:pPr>
            <a:r>
              <a:rPr lang="pl-PL" dirty="0" smtClean="0">
                <a:latin typeface="+mn-lt"/>
              </a:rPr>
              <a:t>Charakterystyka LGD,</a:t>
            </a:r>
          </a:p>
          <a:p>
            <a:pPr marL="342900" lvl="0" indent="-342900" fontAlgn="auto">
              <a:lnSpc>
                <a:spcPct val="150000"/>
              </a:lnSpc>
              <a:spcBef>
                <a:spcPct val="20000"/>
              </a:spcBef>
              <a:spcAft>
                <a:spcPts val="0"/>
              </a:spcAft>
              <a:buFont typeface="Arial" pitchFamily="34" charset="0"/>
              <a:buChar char="•"/>
              <a:defRPr/>
            </a:pPr>
            <a:r>
              <a:rPr lang="pl-PL" dirty="0" smtClean="0">
                <a:latin typeface="+mn-lt"/>
              </a:rPr>
              <a:t>Analiza obszaru LSR,</a:t>
            </a:r>
          </a:p>
          <a:p>
            <a:pPr marL="342900" lvl="0" indent="-342900" fontAlgn="auto">
              <a:lnSpc>
                <a:spcPct val="150000"/>
              </a:lnSpc>
              <a:spcBef>
                <a:spcPct val="20000"/>
              </a:spcBef>
              <a:spcAft>
                <a:spcPts val="0"/>
              </a:spcAft>
              <a:buFont typeface="Arial" pitchFamily="34" charset="0"/>
              <a:buChar char="•"/>
              <a:defRPr/>
            </a:pPr>
            <a:r>
              <a:rPr lang="pl-PL" dirty="0" smtClean="0">
                <a:latin typeface="+mn-lt"/>
              </a:rPr>
              <a:t>Identyfikacja celów i wskaźników,</a:t>
            </a:r>
          </a:p>
          <a:p>
            <a:pPr marL="342900" marR="0" lvl="0" indent="-342900" algn="l" defTabSz="914400" rtl="0" eaLnBrk="1" fontAlgn="auto" latinLnBrk="0" hangingPunct="1">
              <a:lnSpc>
                <a:spcPct val="150000"/>
              </a:lnSpc>
              <a:spcBef>
                <a:spcPct val="20000"/>
              </a:spcBef>
              <a:spcAft>
                <a:spcPts val="0"/>
              </a:spcAft>
              <a:buClrTx/>
              <a:buSzTx/>
              <a:buFont typeface="Arial" pitchFamily="34" charset="0"/>
              <a:buChar char="•"/>
              <a:tabLst/>
              <a:defRPr/>
            </a:pPr>
            <a:r>
              <a:rPr kumimoji="0" lang="pl-PL" b="0" i="0" u="none" strike="noStrike" kern="1200" cap="none" spc="0" normalizeH="0" baseline="0" noProof="0" dirty="0" smtClean="0">
                <a:ln>
                  <a:noFill/>
                </a:ln>
                <a:solidFill>
                  <a:schemeClr val="tx1"/>
                </a:solidFill>
                <a:effectLst/>
                <a:uLnTx/>
                <a:uFillTx/>
                <a:latin typeface="+mn-lt"/>
                <a:ea typeface="+mn-ea"/>
                <a:cs typeface="+mn-cs"/>
              </a:rPr>
              <a:t>Wybór i ocena operacji,</a:t>
            </a:r>
          </a:p>
          <a:p>
            <a:pPr marL="342900" marR="0" lvl="0" indent="-342900" algn="l" defTabSz="914400" rtl="0" eaLnBrk="1" fontAlgn="auto" latinLnBrk="0" hangingPunct="1">
              <a:lnSpc>
                <a:spcPct val="150000"/>
              </a:lnSpc>
              <a:spcBef>
                <a:spcPct val="20000"/>
              </a:spcBef>
              <a:spcAft>
                <a:spcPts val="0"/>
              </a:spcAft>
              <a:buClrTx/>
              <a:buSzTx/>
              <a:buFont typeface="Arial" pitchFamily="34" charset="0"/>
              <a:buChar char="•"/>
              <a:tabLst/>
              <a:defRPr/>
            </a:pPr>
            <a:r>
              <a:rPr kumimoji="0" lang="pl-PL" b="0" i="0" u="none" strike="noStrike" kern="1200" cap="none" spc="0" normalizeH="0" baseline="0" noProof="0" dirty="0" smtClean="0">
                <a:ln>
                  <a:noFill/>
                </a:ln>
                <a:solidFill>
                  <a:schemeClr val="tx1"/>
                </a:solidFill>
                <a:effectLst/>
                <a:uLnTx/>
                <a:uFillTx/>
                <a:latin typeface="+mn-lt"/>
                <a:ea typeface="+mn-ea"/>
                <a:cs typeface="+mn-cs"/>
              </a:rPr>
              <a:t>Organizacja wewnętrzna LGD,</a:t>
            </a:r>
          </a:p>
          <a:p>
            <a:pPr marL="342900" marR="0" lvl="0" indent="-342900" algn="l" defTabSz="914400" rtl="0" eaLnBrk="1" fontAlgn="auto" latinLnBrk="0" hangingPunct="1">
              <a:lnSpc>
                <a:spcPct val="150000"/>
              </a:lnSpc>
              <a:spcBef>
                <a:spcPct val="20000"/>
              </a:spcBef>
              <a:spcAft>
                <a:spcPts val="0"/>
              </a:spcAft>
              <a:buClrTx/>
              <a:buSzTx/>
              <a:buFont typeface="Arial" pitchFamily="34" charset="0"/>
              <a:buChar char="•"/>
              <a:tabLst/>
              <a:defRPr/>
            </a:pPr>
            <a:r>
              <a:rPr kumimoji="0" lang="pl-PL" b="0" i="0" u="none" strike="noStrike" kern="1200" cap="none" spc="0" normalizeH="0" baseline="0" noProof="0" dirty="0" smtClean="0">
                <a:ln>
                  <a:noFill/>
                </a:ln>
                <a:solidFill>
                  <a:schemeClr val="tx1"/>
                </a:solidFill>
                <a:effectLst/>
                <a:uLnTx/>
                <a:uFillTx/>
                <a:latin typeface="+mn-lt"/>
                <a:ea typeface="+mn-ea"/>
                <a:cs typeface="+mn-cs"/>
              </a:rPr>
              <a:t>Budżet LSR,</a:t>
            </a:r>
          </a:p>
          <a:p>
            <a:pPr marL="342900" marR="0" lvl="0" indent="-342900" algn="l" defTabSz="914400" rtl="0" eaLnBrk="1" fontAlgn="auto" latinLnBrk="0" hangingPunct="1">
              <a:lnSpc>
                <a:spcPct val="150000"/>
              </a:lnSpc>
              <a:spcBef>
                <a:spcPct val="20000"/>
              </a:spcBef>
              <a:spcAft>
                <a:spcPts val="0"/>
              </a:spcAft>
              <a:buClrTx/>
              <a:buSzTx/>
              <a:buFont typeface="Arial" pitchFamily="34" charset="0"/>
              <a:buChar char="•"/>
              <a:tabLst/>
              <a:defRPr/>
            </a:pPr>
            <a:r>
              <a:rPr kumimoji="0" lang="pl-PL" b="0" i="0" u="none" strike="noStrike" kern="1200" cap="none" spc="0" normalizeH="0" baseline="0" noProof="0" dirty="0" smtClean="0">
                <a:ln>
                  <a:noFill/>
                </a:ln>
                <a:solidFill>
                  <a:schemeClr val="tx1"/>
                </a:solidFill>
                <a:effectLst/>
                <a:uLnTx/>
                <a:uFillTx/>
                <a:latin typeface="+mn-lt"/>
                <a:ea typeface="+mn-ea"/>
                <a:cs typeface="+mn-cs"/>
              </a:rPr>
              <a:t>Plan działania,</a:t>
            </a:r>
          </a:p>
          <a:p>
            <a:pPr marL="342900" marR="0" lvl="0" indent="-342900" algn="l" defTabSz="914400" rtl="0" eaLnBrk="1" fontAlgn="auto" latinLnBrk="0" hangingPunct="1">
              <a:lnSpc>
                <a:spcPct val="150000"/>
              </a:lnSpc>
              <a:spcBef>
                <a:spcPct val="20000"/>
              </a:spcBef>
              <a:spcAft>
                <a:spcPts val="0"/>
              </a:spcAft>
              <a:buClrTx/>
              <a:buSzTx/>
              <a:buFont typeface="Arial" pitchFamily="34" charset="0"/>
              <a:buChar char="•"/>
              <a:tabLst/>
              <a:defRPr/>
            </a:pPr>
            <a:r>
              <a:rPr lang="pl-PL" dirty="0" smtClean="0">
                <a:latin typeface="+mn-lt"/>
              </a:rPr>
              <a:t>Plan komunikacji,</a:t>
            </a:r>
          </a:p>
          <a:p>
            <a:pPr marL="342900" marR="0" lvl="0" indent="-342900" algn="l" defTabSz="914400" rtl="0" eaLnBrk="1" fontAlgn="auto" latinLnBrk="0" hangingPunct="1">
              <a:lnSpc>
                <a:spcPct val="150000"/>
              </a:lnSpc>
              <a:spcBef>
                <a:spcPct val="20000"/>
              </a:spcBef>
              <a:spcAft>
                <a:spcPts val="0"/>
              </a:spcAft>
              <a:buClrTx/>
              <a:buSzTx/>
              <a:buFont typeface="Arial" pitchFamily="34" charset="0"/>
              <a:buChar char="•"/>
              <a:tabLst/>
              <a:defRPr/>
            </a:pPr>
            <a:r>
              <a:rPr lang="pl-PL" dirty="0" smtClean="0">
                <a:latin typeface="+mn-lt"/>
              </a:rPr>
              <a:t>Innowacyjność, zintegrowanie,</a:t>
            </a:r>
          </a:p>
          <a:p>
            <a:pPr marL="342900" marR="0" lvl="0" indent="-342900" algn="l" defTabSz="914400" rtl="0" eaLnBrk="1" fontAlgn="auto" latinLnBrk="0" hangingPunct="1">
              <a:lnSpc>
                <a:spcPct val="150000"/>
              </a:lnSpc>
              <a:spcBef>
                <a:spcPct val="20000"/>
              </a:spcBef>
              <a:spcAft>
                <a:spcPts val="0"/>
              </a:spcAft>
              <a:buClrTx/>
              <a:buSzTx/>
              <a:buFont typeface="Arial" pitchFamily="34" charset="0"/>
              <a:buChar char="•"/>
              <a:tabLst/>
              <a:defRPr/>
            </a:pPr>
            <a:r>
              <a:rPr lang="pl-PL" dirty="0" smtClean="0">
                <a:latin typeface="+mn-lt"/>
              </a:rPr>
              <a:t>Monitoring i ewaluacja.</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Rectangle 4"/>
          <p:cNvSpPr>
            <a:spLocks noGrp="1" noChangeArrowheads="1"/>
          </p:cNvSpPr>
          <p:nvPr>
            <p:ph type="title"/>
          </p:nvPr>
        </p:nvSpPr>
        <p:spPr>
          <a:xfrm>
            <a:off x="395536" y="116632"/>
            <a:ext cx="8229600" cy="1143000"/>
          </a:xfrm>
        </p:spPr>
        <p:txBody>
          <a:bodyPr>
            <a:normAutofit/>
          </a:bodyPr>
          <a:lstStyle/>
          <a:p>
            <a:r>
              <a:rPr lang="pl-PL" sz="2800" b="1" dirty="0" smtClean="0">
                <a:solidFill>
                  <a:srgbClr val="C00000"/>
                </a:solidFill>
              </a:rPr>
              <a:t>Rozdział II:</a:t>
            </a:r>
            <a:r>
              <a:rPr lang="pl-PL" sz="2800" b="1" dirty="0" smtClean="0"/>
              <a:t> partycypacyjny charakter LSR </a:t>
            </a:r>
            <a:endParaRPr lang="en-US" sz="2800" b="1" dirty="0" smtClean="0"/>
          </a:p>
        </p:txBody>
      </p:sp>
      <p:sp>
        <p:nvSpPr>
          <p:cNvPr id="6" name="Rectangle 3"/>
          <p:cNvSpPr txBox="1">
            <a:spLocks noChangeArrowheads="1"/>
          </p:cNvSpPr>
          <p:nvPr/>
        </p:nvSpPr>
        <p:spPr>
          <a:xfrm>
            <a:off x="251520" y="1052736"/>
            <a:ext cx="8640960" cy="5616624"/>
          </a:xfrm>
          <a:prstGeom prst="rect">
            <a:avLst/>
          </a:prstGeom>
        </p:spPr>
        <p:txBody>
          <a:bodyPr vert="horz" lIns="91440" tIns="45720" rIns="91440" bIns="45720" rtlCol="0">
            <a:normAutofit/>
          </a:bodyPr>
          <a:lstStyle/>
          <a:p>
            <a:pPr marL="268288" indent="-268288">
              <a:lnSpc>
                <a:spcPct val="170000"/>
              </a:lnSpc>
            </a:pPr>
            <a:endParaRPr lang="pl-PL" sz="3300" dirty="0" smtClean="0"/>
          </a:p>
          <a:p>
            <a:endParaRPr lang="pl-PL" sz="1500" dirty="0" smtClean="0"/>
          </a:p>
          <a:p>
            <a:endParaRPr lang="pl-PL" sz="1500" dirty="0" smtClean="0"/>
          </a:p>
          <a:p>
            <a:endParaRPr lang="pl-PL" sz="1500" dirty="0" smtClean="0"/>
          </a:p>
          <a:p>
            <a:pPr algn="r"/>
            <a:endParaRPr lang="pl-PL" sz="2200" dirty="0" smtClean="0"/>
          </a:p>
          <a:p>
            <a:pPr algn="r"/>
            <a:endParaRPr lang="pl-PL" sz="2200" dirty="0" smtClean="0"/>
          </a:p>
        </p:txBody>
      </p:sp>
      <p:sp>
        <p:nvSpPr>
          <p:cNvPr id="7" name="Prostokąt 6"/>
          <p:cNvSpPr/>
          <p:nvPr/>
        </p:nvSpPr>
        <p:spPr>
          <a:xfrm>
            <a:off x="179512" y="1124744"/>
            <a:ext cx="8784976" cy="4708981"/>
          </a:xfrm>
          <a:prstGeom prst="rect">
            <a:avLst/>
          </a:prstGeom>
        </p:spPr>
        <p:txBody>
          <a:bodyPr wrap="square">
            <a:spAutoFit/>
          </a:bodyPr>
          <a:lstStyle/>
          <a:p>
            <a:pPr marL="173038" indent="-173038" algn="just">
              <a:lnSpc>
                <a:spcPct val="150000"/>
              </a:lnSpc>
            </a:pPr>
            <a:r>
              <a:rPr lang="pl-PL" sz="2000" b="1" dirty="0" smtClean="0"/>
              <a:t>Rola społeczności w tworzeniu LSR </a:t>
            </a:r>
            <a:r>
              <a:rPr lang="pl-PL" sz="2000" dirty="0" smtClean="0"/>
              <a:t>(tutaj tylko główne wnioski)</a:t>
            </a:r>
          </a:p>
          <a:p>
            <a:pPr marL="273050" lvl="1" indent="-273050">
              <a:lnSpc>
                <a:spcPct val="150000"/>
              </a:lnSpc>
              <a:buFont typeface="Arial" pitchFamily="34" charset="0"/>
              <a:buChar char="•"/>
            </a:pPr>
            <a:r>
              <a:rPr lang="pl-PL" dirty="0" smtClean="0"/>
              <a:t>na etapie definiowania problemów i potrzeb (tzw. partycypacyjna diagnoza),</a:t>
            </a:r>
          </a:p>
          <a:p>
            <a:pPr marL="273050" lvl="1" indent="-273050">
              <a:lnSpc>
                <a:spcPct val="150000"/>
              </a:lnSpc>
              <a:buFont typeface="Arial" pitchFamily="34" charset="0"/>
              <a:buChar char="•"/>
            </a:pPr>
            <a:r>
              <a:rPr lang="pl-PL" dirty="0" smtClean="0"/>
              <a:t>na etapie określania celów i ustalania ich hierarchii,</a:t>
            </a:r>
          </a:p>
          <a:p>
            <a:pPr marL="273050" lvl="1" indent="-273050">
              <a:lnSpc>
                <a:spcPct val="150000"/>
              </a:lnSpc>
              <a:buFont typeface="Arial" pitchFamily="34" charset="0"/>
              <a:buChar char="•"/>
            </a:pPr>
            <a:r>
              <a:rPr lang="pl-PL" dirty="0" smtClean="0"/>
              <a:t>na etapie poszukiwania rozwiązań, stanowiących sposoby realizacji strategii,</a:t>
            </a:r>
          </a:p>
          <a:p>
            <a:pPr marL="273050" lvl="1" indent="-273050">
              <a:lnSpc>
                <a:spcPct val="150000"/>
              </a:lnSpc>
              <a:buFont typeface="Arial" pitchFamily="34" charset="0"/>
              <a:buChar char="•"/>
            </a:pPr>
            <a:r>
              <a:rPr lang="pl-PL" dirty="0" smtClean="0"/>
              <a:t>na etapie formułowania wskaźników realizacji LSR,</a:t>
            </a:r>
          </a:p>
          <a:p>
            <a:pPr marL="273050" lvl="1" indent="-273050">
              <a:lnSpc>
                <a:spcPct val="150000"/>
              </a:lnSpc>
              <a:buFont typeface="Arial" pitchFamily="34" charset="0"/>
              <a:buChar char="•"/>
            </a:pPr>
            <a:r>
              <a:rPr lang="pl-PL" dirty="0" smtClean="0"/>
              <a:t>na etapie identyfikacji grup docelowych strategii.</a:t>
            </a:r>
          </a:p>
          <a:p>
            <a:pPr marL="173038" indent="-173038" algn="just">
              <a:lnSpc>
                <a:spcPct val="150000"/>
              </a:lnSpc>
              <a:buFont typeface="Arial" pitchFamily="34" charset="0"/>
              <a:buChar char="•"/>
            </a:pPr>
            <a:endParaRPr lang="pl-PL" dirty="0" smtClean="0"/>
          </a:p>
          <a:p>
            <a:pPr marL="173038" indent="-173038" algn="just">
              <a:lnSpc>
                <a:spcPct val="150000"/>
              </a:lnSpc>
            </a:pPr>
            <a:r>
              <a:rPr lang="pl-PL" b="1" dirty="0" smtClean="0"/>
              <a:t>Rola społeczności w realizacji LSR</a:t>
            </a:r>
          </a:p>
          <a:p>
            <a:pPr marL="273050" lvl="0" indent="-273050">
              <a:lnSpc>
                <a:spcPct val="150000"/>
              </a:lnSpc>
              <a:buFont typeface="Arial" pitchFamily="34" charset="0"/>
              <a:buChar char="•"/>
            </a:pPr>
            <a:r>
              <a:rPr lang="pl-PL" dirty="0" smtClean="0"/>
              <a:t>zaangażowanie społeczności w monitorowanie i ocenę realizacji strategii,</a:t>
            </a:r>
          </a:p>
          <a:p>
            <a:pPr marL="273050" lvl="0" indent="-273050">
              <a:lnSpc>
                <a:spcPct val="150000"/>
              </a:lnSpc>
              <a:buFont typeface="Arial" pitchFamily="34" charset="0"/>
              <a:buChar char="•"/>
            </a:pPr>
            <a:r>
              <a:rPr lang="pl-PL" dirty="0" smtClean="0"/>
              <a:t>udział społeczności w procesie aktualizacji strategii,</a:t>
            </a:r>
          </a:p>
          <a:p>
            <a:pPr marL="273050" lvl="0" indent="-273050">
              <a:lnSpc>
                <a:spcPct val="150000"/>
              </a:lnSpc>
              <a:buFont typeface="Arial" pitchFamily="34" charset="0"/>
              <a:buChar char="•"/>
            </a:pPr>
            <a:r>
              <a:rPr lang="pl-PL" dirty="0" smtClean="0"/>
              <a:t>udział społeczności w opracowaniu i zmianie lokalnych kryteriów wyboru.</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2"/>
          <p:cNvSpPr txBox="1">
            <a:spLocks noChangeArrowheads="1"/>
          </p:cNvSpPr>
          <p:nvPr/>
        </p:nvSpPr>
        <p:spPr bwMode="auto">
          <a:xfrm>
            <a:off x="869206" y="620688"/>
            <a:ext cx="7015162" cy="838200"/>
          </a:xfrm>
          <a:prstGeom prst="rect">
            <a:avLst/>
          </a:prstGeom>
          <a:noFill/>
          <a:ln>
            <a:miter lim="800000"/>
            <a:headEnd/>
            <a:tailEnd/>
          </a:ln>
        </p:spPr>
        <p: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lang="pl-PL" sz="2800" b="1" dirty="0" smtClean="0">
                <a:latin typeface="+mj-lt"/>
                <a:ea typeface="+mj-ea"/>
                <a:cs typeface="+mj-cs"/>
              </a:rPr>
              <a:t>Planowanie partycypacji, krok po kroku…</a:t>
            </a:r>
            <a:endParaRPr lang="en-GB" sz="2800" b="1" dirty="0">
              <a:latin typeface="+mj-lt"/>
              <a:ea typeface="+mj-ea"/>
              <a:cs typeface="+mj-cs"/>
            </a:endParaRPr>
          </a:p>
        </p:txBody>
      </p:sp>
      <p:sp>
        <p:nvSpPr>
          <p:cNvPr id="9" name="Prostokąt 8"/>
          <p:cNvSpPr/>
          <p:nvPr/>
        </p:nvSpPr>
        <p:spPr>
          <a:xfrm>
            <a:off x="341784" y="1700808"/>
            <a:ext cx="7398568" cy="3074624"/>
          </a:xfrm>
          <a:prstGeom prst="rect">
            <a:avLst/>
          </a:prstGeom>
        </p:spPr>
        <p:txBody>
          <a:bodyPr wrap="square">
            <a:spAutoFit/>
          </a:bodyPr>
          <a:lstStyle/>
          <a:p>
            <a:pPr marL="457200" indent="-457200">
              <a:lnSpc>
                <a:spcPct val="200000"/>
              </a:lnSpc>
              <a:buFont typeface="+mj-lt"/>
              <a:buAutoNum type="arabicPeriod"/>
            </a:pPr>
            <a:r>
              <a:rPr lang="pl-PL" sz="2000" dirty="0" smtClean="0"/>
              <a:t>Cel,</a:t>
            </a:r>
          </a:p>
          <a:p>
            <a:pPr marL="457200" indent="-457200">
              <a:lnSpc>
                <a:spcPct val="200000"/>
              </a:lnSpc>
              <a:buFont typeface="+mj-lt"/>
              <a:buAutoNum type="arabicPeriod"/>
            </a:pPr>
            <a:r>
              <a:rPr lang="pl-PL" sz="2000" dirty="0" smtClean="0"/>
              <a:t>Kontekst,</a:t>
            </a:r>
          </a:p>
          <a:p>
            <a:pPr marL="457200" indent="-457200">
              <a:lnSpc>
                <a:spcPct val="200000"/>
              </a:lnSpc>
              <a:buFont typeface="+mj-lt"/>
              <a:buAutoNum type="arabicPeriod"/>
            </a:pPr>
            <a:r>
              <a:rPr lang="pl-PL" sz="2000" dirty="0" smtClean="0"/>
              <a:t>Ludzie,</a:t>
            </a:r>
          </a:p>
          <a:p>
            <a:pPr marL="457200" indent="-457200">
              <a:lnSpc>
                <a:spcPct val="200000"/>
              </a:lnSpc>
              <a:buFont typeface="+mj-lt"/>
              <a:buAutoNum type="arabicPeriod"/>
            </a:pPr>
            <a:r>
              <a:rPr lang="pl-PL" sz="2000" dirty="0" smtClean="0"/>
              <a:t>Proces,</a:t>
            </a:r>
          </a:p>
          <a:p>
            <a:pPr marL="457200" indent="-457200">
              <a:lnSpc>
                <a:spcPct val="200000"/>
              </a:lnSpc>
              <a:buFont typeface="+mj-lt"/>
              <a:buAutoNum type="arabicPeriod"/>
            </a:pPr>
            <a:r>
              <a:rPr lang="pl-PL" sz="2000" dirty="0" smtClean="0"/>
              <a:t>Wynik.</a:t>
            </a:r>
            <a:endParaRPr lang="en-GB" sz="2000" dirty="0" smtClean="0"/>
          </a:p>
        </p:txBody>
      </p:sp>
      <p:pic>
        <p:nvPicPr>
          <p:cNvPr id="303106" name="Picture 2" descr="http://partycypacjaobywatelska.pl/wp-content/themes/partycypacja-theme/images/partycypacjaobywatelska.png">
            <a:hlinkClick r:id="rId3"/>
          </p:cNvPr>
          <p:cNvPicPr>
            <a:picLocks noChangeAspect="1" noChangeArrowheads="1"/>
          </p:cNvPicPr>
          <p:nvPr/>
        </p:nvPicPr>
        <p:blipFill>
          <a:blip r:embed="rId4" cstate="print"/>
          <a:srcRect/>
          <a:stretch>
            <a:fillRect/>
          </a:stretch>
        </p:blipFill>
        <p:spPr bwMode="auto">
          <a:xfrm>
            <a:off x="72008" y="5085184"/>
            <a:ext cx="8892480" cy="870723"/>
          </a:xfrm>
          <a:prstGeom prst="rect">
            <a:avLst/>
          </a:prstGeom>
          <a:noFill/>
        </p:spPr>
      </p:pic>
      <p:pic>
        <p:nvPicPr>
          <p:cNvPr id="303107" name="Picture 3" descr="C:\Users\PERA 2015\Pictures\citizenship.jpg"/>
          <p:cNvPicPr>
            <a:picLocks noChangeAspect="1" noChangeArrowheads="1"/>
          </p:cNvPicPr>
          <p:nvPr/>
        </p:nvPicPr>
        <p:blipFill>
          <a:blip r:embed="rId5" cstate="print"/>
          <a:srcRect/>
          <a:stretch>
            <a:fillRect/>
          </a:stretch>
        </p:blipFill>
        <p:spPr bwMode="auto">
          <a:xfrm>
            <a:off x="2533009" y="1977024"/>
            <a:ext cx="6143447" cy="2532096"/>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69634" name="Symbol zastępczy numeru slajdu 5"/>
          <p:cNvSpPr>
            <a:spLocks noGrp="1"/>
          </p:cNvSpPr>
          <p:nvPr>
            <p:ph type="sldNum" sz="quarter" idx="11"/>
          </p:nvPr>
        </p:nvSpPr>
        <p:spPr>
          <a:noFill/>
        </p:spPr>
        <p:txBody>
          <a:bodyPr/>
          <a:lstStyle/>
          <a:p>
            <a:fld id="{B8368FA3-366C-4ADA-8A0D-773540DCF8D1}" type="slidenum">
              <a:rPr lang="pl-PL" smtClean="0"/>
              <a:pPr/>
              <a:t>22</a:t>
            </a:fld>
            <a:endParaRPr lang="pl-PL" smtClean="0"/>
          </a:p>
        </p:txBody>
      </p:sp>
      <p:sp>
        <p:nvSpPr>
          <p:cNvPr id="69635" name="Rectangle 2"/>
          <p:cNvSpPr>
            <a:spLocks noGrp="1" noChangeArrowheads="1"/>
          </p:cNvSpPr>
          <p:nvPr>
            <p:ph type="title"/>
          </p:nvPr>
        </p:nvSpPr>
        <p:spPr>
          <a:xfrm>
            <a:off x="152400" y="0"/>
            <a:ext cx="8915400" cy="914400"/>
          </a:xfrm>
        </p:spPr>
        <p:txBody>
          <a:bodyPr>
            <a:normAutofit/>
          </a:bodyPr>
          <a:lstStyle/>
          <a:p>
            <a:pPr eaLnBrk="1" hangingPunct="1"/>
            <a:r>
              <a:rPr lang="pl-PL" sz="2800" b="1" dirty="0" smtClean="0"/>
              <a:t>Analiza udziałowców (</a:t>
            </a:r>
            <a:r>
              <a:rPr lang="pl-PL" sz="2800" b="1" dirty="0" err="1" smtClean="0"/>
              <a:t>interesariuszy</a:t>
            </a:r>
            <a:r>
              <a:rPr lang="pl-PL" sz="2800" b="1" dirty="0" smtClean="0"/>
              <a:t>)</a:t>
            </a:r>
            <a:endParaRPr lang="en-GB" sz="2800" b="1" dirty="0" smtClean="0"/>
          </a:p>
        </p:txBody>
      </p:sp>
      <p:sp>
        <p:nvSpPr>
          <p:cNvPr id="163843" name="Rectangle 3"/>
          <p:cNvSpPr>
            <a:spLocks noGrp="1" noChangeArrowheads="1"/>
          </p:cNvSpPr>
          <p:nvPr>
            <p:ph type="body" sz="half" idx="1"/>
          </p:nvPr>
        </p:nvSpPr>
        <p:spPr>
          <a:xfrm>
            <a:off x="76200" y="1143000"/>
            <a:ext cx="4343400" cy="5257800"/>
          </a:xfrm>
        </p:spPr>
        <p:txBody>
          <a:bodyPr>
            <a:normAutofit/>
          </a:bodyPr>
          <a:lstStyle/>
          <a:p>
            <a:pPr eaLnBrk="1" hangingPunct="1">
              <a:buFontTx/>
              <a:buNone/>
            </a:pPr>
            <a:r>
              <a:rPr lang="pl-PL" sz="2400" b="1" dirty="0" smtClean="0">
                <a:solidFill>
                  <a:srgbClr val="A50021"/>
                </a:solidFill>
              </a:rPr>
              <a:t>Udziałowiec</a:t>
            </a:r>
            <a:r>
              <a:rPr lang="pl-PL" sz="2400" dirty="0" smtClean="0"/>
              <a:t> – jednostka lub grupa, która może mieć jakiś związek z projektem:</a:t>
            </a:r>
          </a:p>
          <a:p>
            <a:pPr eaLnBrk="1" hangingPunct="1">
              <a:buFontTx/>
              <a:buChar char="-"/>
            </a:pPr>
            <a:r>
              <a:rPr lang="pl-PL" sz="2400" dirty="0" smtClean="0"/>
              <a:t>Pozytywny / negatywny</a:t>
            </a:r>
          </a:p>
          <a:p>
            <a:pPr eaLnBrk="1" hangingPunct="1">
              <a:buFontTx/>
              <a:buChar char="-"/>
            </a:pPr>
            <a:r>
              <a:rPr lang="pl-PL" sz="2400" dirty="0" smtClean="0"/>
              <a:t>Pośredni / bezpośredni</a:t>
            </a:r>
          </a:p>
          <a:p>
            <a:pPr eaLnBrk="1" hangingPunct="1">
              <a:buFontTx/>
              <a:buChar char="-"/>
            </a:pPr>
            <a:r>
              <a:rPr lang="pl-PL" sz="2400" dirty="0" smtClean="0"/>
              <a:t>Czynny / bierny</a:t>
            </a:r>
            <a:endParaRPr lang="en-GB" sz="2400" dirty="0" smtClean="0"/>
          </a:p>
        </p:txBody>
      </p:sp>
      <p:sp>
        <p:nvSpPr>
          <p:cNvPr id="163844" name="Rectangle 4"/>
          <p:cNvSpPr>
            <a:spLocks noChangeArrowheads="1"/>
          </p:cNvSpPr>
          <p:nvPr/>
        </p:nvSpPr>
        <p:spPr bwMode="auto">
          <a:xfrm>
            <a:off x="4387850" y="1200150"/>
            <a:ext cx="4648200" cy="5181600"/>
          </a:xfrm>
          <a:prstGeom prst="rect">
            <a:avLst/>
          </a:prstGeom>
          <a:noFill/>
          <a:ln w="9525">
            <a:noFill/>
            <a:miter lim="800000"/>
            <a:headEnd/>
            <a:tailEnd/>
          </a:ln>
        </p:spPr>
        <p:txBody>
          <a:bodyPr/>
          <a:lstStyle/>
          <a:p>
            <a:pPr marL="457200" indent="-457200">
              <a:lnSpc>
                <a:spcPct val="140000"/>
              </a:lnSpc>
              <a:spcBef>
                <a:spcPct val="20000"/>
              </a:spcBef>
              <a:buFontTx/>
              <a:buAutoNum type="arabicPeriod"/>
            </a:pPr>
            <a:r>
              <a:rPr lang="pl-PL" sz="2000"/>
              <a:t>Określ potencjalnych udziałowców;</a:t>
            </a:r>
          </a:p>
          <a:p>
            <a:pPr marL="457200" indent="-457200">
              <a:lnSpc>
                <a:spcPct val="140000"/>
              </a:lnSpc>
              <a:spcBef>
                <a:spcPct val="20000"/>
              </a:spcBef>
              <a:buFontTx/>
              <a:buAutoNum type="arabicPeriod"/>
            </a:pPr>
            <a:r>
              <a:rPr lang="pl-PL" sz="2000"/>
              <a:t>Podziel ich według pełnionych ról;</a:t>
            </a:r>
          </a:p>
          <a:p>
            <a:pPr marL="457200" indent="-457200">
              <a:lnSpc>
                <a:spcPct val="140000"/>
              </a:lnSpc>
              <a:spcBef>
                <a:spcPct val="20000"/>
              </a:spcBef>
              <a:buFontTx/>
              <a:buAutoNum type="arabicPeriod"/>
            </a:pPr>
            <a:r>
              <a:rPr lang="pl-PL" sz="2000"/>
              <a:t>Podziel ich pod względem organizacyjnym i społeczno-ekonomicznym;</a:t>
            </a:r>
          </a:p>
          <a:p>
            <a:pPr marL="457200" indent="-457200">
              <a:lnSpc>
                <a:spcPct val="140000"/>
              </a:lnSpc>
              <a:spcBef>
                <a:spcPct val="20000"/>
              </a:spcBef>
              <a:buFontTx/>
              <a:buAutoNum type="arabicPeriod"/>
            </a:pPr>
            <a:r>
              <a:rPr lang="pl-PL" sz="2000"/>
              <a:t>Analizuj ich oczekiwania, obawy, wzajemne relacje;</a:t>
            </a:r>
          </a:p>
          <a:p>
            <a:pPr marL="457200" indent="-457200">
              <a:lnSpc>
                <a:spcPct val="140000"/>
              </a:lnSpc>
              <a:spcBef>
                <a:spcPct val="20000"/>
              </a:spcBef>
              <a:buFontTx/>
              <a:buAutoNum type="arabicPeriod"/>
            </a:pPr>
            <a:r>
              <a:rPr lang="pl-PL" sz="2000"/>
              <a:t>Oceń ich potencjał; </a:t>
            </a:r>
          </a:p>
          <a:p>
            <a:pPr marL="457200" indent="-457200">
              <a:lnSpc>
                <a:spcPct val="140000"/>
              </a:lnSpc>
              <a:spcBef>
                <a:spcPct val="20000"/>
              </a:spcBef>
              <a:buFontTx/>
              <a:buAutoNum type="arabicPeriod"/>
            </a:pPr>
            <a:r>
              <a:rPr lang="pl-PL" sz="2000"/>
              <a:t>Wyciągnij wnioski!</a:t>
            </a:r>
            <a:endParaRPr lang="en-GB" sz="2000"/>
          </a:p>
        </p:txBody>
      </p:sp>
      <p:pic>
        <p:nvPicPr>
          <p:cNvPr id="69638" name="Picture 5" descr="BD04966_"/>
          <p:cNvPicPr>
            <a:picLocks noChangeAspect="1" noChangeArrowheads="1"/>
          </p:cNvPicPr>
          <p:nvPr/>
        </p:nvPicPr>
        <p:blipFill>
          <a:blip r:embed="rId4" cstate="print"/>
          <a:srcRect/>
          <a:stretch>
            <a:fillRect/>
          </a:stretch>
        </p:blipFill>
        <p:spPr bwMode="auto">
          <a:xfrm>
            <a:off x="685800" y="4292600"/>
            <a:ext cx="2895600" cy="2290763"/>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63843">
                                            <p:txEl>
                                              <p:pRg st="0" end="0"/>
                                            </p:txEl>
                                          </p:spTgt>
                                        </p:tgtEl>
                                        <p:attrNameLst>
                                          <p:attrName>style.visibility</p:attrName>
                                        </p:attrNameLst>
                                      </p:cBhvr>
                                      <p:to>
                                        <p:strVal val="visible"/>
                                      </p:to>
                                    </p:set>
                                    <p:anim calcmode="lin" valueType="num">
                                      <p:cBhvr additive="base">
                                        <p:cTn id="7" dur="500" fill="hold"/>
                                        <p:tgtEl>
                                          <p:spTgt spid="16384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6384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63843">
                                            <p:txEl>
                                              <p:pRg st="1" end="1"/>
                                            </p:txEl>
                                          </p:spTgt>
                                        </p:tgtEl>
                                        <p:attrNameLst>
                                          <p:attrName>style.visibility</p:attrName>
                                        </p:attrNameLst>
                                      </p:cBhvr>
                                      <p:to>
                                        <p:strVal val="visible"/>
                                      </p:to>
                                    </p:set>
                                    <p:anim calcmode="lin" valueType="num">
                                      <p:cBhvr additive="base">
                                        <p:cTn id="13" dur="500" fill="hold"/>
                                        <p:tgtEl>
                                          <p:spTgt spid="16384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6384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63843">
                                            <p:txEl>
                                              <p:pRg st="2" end="2"/>
                                            </p:txEl>
                                          </p:spTgt>
                                        </p:tgtEl>
                                        <p:attrNameLst>
                                          <p:attrName>style.visibility</p:attrName>
                                        </p:attrNameLst>
                                      </p:cBhvr>
                                      <p:to>
                                        <p:strVal val="visible"/>
                                      </p:to>
                                    </p:set>
                                    <p:anim calcmode="lin" valueType="num">
                                      <p:cBhvr additive="base">
                                        <p:cTn id="19" dur="500" fill="hold"/>
                                        <p:tgtEl>
                                          <p:spTgt spid="16384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6384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63843">
                                            <p:txEl>
                                              <p:pRg st="3" end="3"/>
                                            </p:txEl>
                                          </p:spTgt>
                                        </p:tgtEl>
                                        <p:attrNameLst>
                                          <p:attrName>style.visibility</p:attrName>
                                        </p:attrNameLst>
                                      </p:cBhvr>
                                      <p:to>
                                        <p:strVal val="visible"/>
                                      </p:to>
                                    </p:set>
                                    <p:anim calcmode="lin" valueType="num">
                                      <p:cBhvr additive="base">
                                        <p:cTn id="25" dur="500" fill="hold"/>
                                        <p:tgtEl>
                                          <p:spTgt spid="16384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6384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163844">
                                            <p:txEl>
                                              <p:pRg st="0" end="0"/>
                                            </p:txEl>
                                          </p:spTgt>
                                        </p:tgtEl>
                                        <p:attrNameLst>
                                          <p:attrName>style.visibility</p:attrName>
                                        </p:attrNameLst>
                                      </p:cBhvr>
                                      <p:to>
                                        <p:strVal val="visible"/>
                                      </p:to>
                                    </p:set>
                                    <p:anim calcmode="lin" valueType="num">
                                      <p:cBhvr additive="base">
                                        <p:cTn id="31" dur="500" fill="hold"/>
                                        <p:tgtEl>
                                          <p:spTgt spid="163844">
                                            <p:txEl>
                                              <p:pRg st="0" end="0"/>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163844">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3" name="carbrake.wav"/>
                                        </p:tgtEl>
                                      </p:cMediaNode>
                                    </p:audio>
                                  </p:sub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63844">
                                            <p:txEl>
                                              <p:pRg st="1" end="1"/>
                                            </p:txEl>
                                          </p:spTgt>
                                        </p:tgtEl>
                                        <p:attrNameLst>
                                          <p:attrName>style.visibility</p:attrName>
                                        </p:attrNameLst>
                                      </p:cBhvr>
                                      <p:to>
                                        <p:strVal val="visible"/>
                                      </p:to>
                                    </p:set>
                                    <p:anim calcmode="lin" valueType="num">
                                      <p:cBhvr additive="base">
                                        <p:cTn id="37" dur="500" fill="hold"/>
                                        <p:tgtEl>
                                          <p:spTgt spid="163844">
                                            <p:txEl>
                                              <p:pRg st="1" end="1"/>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163844">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3" name="carbrake.wav"/>
                                        </p:tgtEl>
                                      </p:cMediaNode>
                                    </p:audio>
                                  </p:sub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163844">
                                            <p:txEl>
                                              <p:pRg st="2" end="2"/>
                                            </p:txEl>
                                          </p:spTgt>
                                        </p:tgtEl>
                                        <p:attrNameLst>
                                          <p:attrName>style.visibility</p:attrName>
                                        </p:attrNameLst>
                                      </p:cBhvr>
                                      <p:to>
                                        <p:strVal val="visible"/>
                                      </p:to>
                                    </p:set>
                                    <p:anim calcmode="lin" valueType="num">
                                      <p:cBhvr additive="base">
                                        <p:cTn id="43" dur="500" fill="hold"/>
                                        <p:tgtEl>
                                          <p:spTgt spid="163844">
                                            <p:txEl>
                                              <p:pRg st="2" end="2"/>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163844">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3" name="carbrake.wav"/>
                                        </p:tgtEl>
                                      </p:cMediaNode>
                                    </p:audio>
                                  </p:sub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163844">
                                            <p:txEl>
                                              <p:pRg st="3" end="3"/>
                                            </p:txEl>
                                          </p:spTgt>
                                        </p:tgtEl>
                                        <p:attrNameLst>
                                          <p:attrName>style.visibility</p:attrName>
                                        </p:attrNameLst>
                                      </p:cBhvr>
                                      <p:to>
                                        <p:strVal val="visible"/>
                                      </p:to>
                                    </p:set>
                                    <p:anim calcmode="lin" valueType="num">
                                      <p:cBhvr additive="base">
                                        <p:cTn id="49" dur="500" fill="hold"/>
                                        <p:tgtEl>
                                          <p:spTgt spid="163844">
                                            <p:txEl>
                                              <p:pRg st="3" end="3"/>
                                            </p:txEl>
                                          </p:spTgt>
                                        </p:tgtEl>
                                        <p:attrNameLst>
                                          <p:attrName>ppt_x</p:attrName>
                                        </p:attrNameLst>
                                      </p:cBhvr>
                                      <p:tavLst>
                                        <p:tav tm="0">
                                          <p:val>
                                            <p:strVal val="1+#ppt_w/2"/>
                                          </p:val>
                                        </p:tav>
                                        <p:tav tm="100000">
                                          <p:val>
                                            <p:strVal val="#ppt_x"/>
                                          </p:val>
                                        </p:tav>
                                      </p:tavLst>
                                    </p:anim>
                                    <p:anim calcmode="lin" valueType="num">
                                      <p:cBhvr additive="base">
                                        <p:cTn id="50" dur="500" fill="hold"/>
                                        <p:tgtEl>
                                          <p:spTgt spid="163844">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7"/>
                                            </p:cond>
                                          </p:stCondLst>
                                          <p:endCondLst>
                                            <p:cond evt="onStopAudio" delay="0">
                                              <p:tgtEl>
                                                <p:sldTgt/>
                                              </p:tgtEl>
                                            </p:cond>
                                          </p:endCondLst>
                                        </p:cTn>
                                        <p:tgtEl>
                                          <p:sndTgt r:embed="rId3" name="carbrake.wav"/>
                                        </p:tgtEl>
                                      </p:cMediaNode>
                                    </p:audio>
                                  </p:subTnLst>
                                </p:cTn>
                              </p:par>
                            </p:childTnLst>
                          </p:cTn>
                        </p:par>
                      </p:childTnLst>
                    </p:cTn>
                  </p:par>
                  <p:par>
                    <p:cTn id="51" fill="hold">
                      <p:stCondLst>
                        <p:cond delay="indefinite"/>
                      </p:stCondLst>
                      <p:childTnLst>
                        <p:par>
                          <p:cTn id="52" fill="hold">
                            <p:stCondLst>
                              <p:cond delay="0"/>
                            </p:stCondLst>
                            <p:childTnLst>
                              <p:par>
                                <p:cTn id="53" presetID="2" presetClass="entr" presetSubtype="2" fill="hold" grpId="0" nodeType="clickEffect">
                                  <p:stCondLst>
                                    <p:cond delay="0"/>
                                  </p:stCondLst>
                                  <p:childTnLst>
                                    <p:set>
                                      <p:cBhvr>
                                        <p:cTn id="54" dur="1" fill="hold">
                                          <p:stCondLst>
                                            <p:cond delay="0"/>
                                          </p:stCondLst>
                                        </p:cTn>
                                        <p:tgtEl>
                                          <p:spTgt spid="163844">
                                            <p:txEl>
                                              <p:pRg st="4" end="4"/>
                                            </p:txEl>
                                          </p:spTgt>
                                        </p:tgtEl>
                                        <p:attrNameLst>
                                          <p:attrName>style.visibility</p:attrName>
                                        </p:attrNameLst>
                                      </p:cBhvr>
                                      <p:to>
                                        <p:strVal val="visible"/>
                                      </p:to>
                                    </p:set>
                                    <p:anim calcmode="lin" valueType="num">
                                      <p:cBhvr additive="base">
                                        <p:cTn id="55" dur="500" fill="hold"/>
                                        <p:tgtEl>
                                          <p:spTgt spid="163844">
                                            <p:txEl>
                                              <p:pRg st="4" end="4"/>
                                            </p:txEl>
                                          </p:spTgt>
                                        </p:tgtEl>
                                        <p:attrNameLst>
                                          <p:attrName>ppt_x</p:attrName>
                                        </p:attrNameLst>
                                      </p:cBhvr>
                                      <p:tavLst>
                                        <p:tav tm="0">
                                          <p:val>
                                            <p:strVal val="1+#ppt_w/2"/>
                                          </p:val>
                                        </p:tav>
                                        <p:tav tm="100000">
                                          <p:val>
                                            <p:strVal val="#ppt_x"/>
                                          </p:val>
                                        </p:tav>
                                      </p:tavLst>
                                    </p:anim>
                                    <p:anim calcmode="lin" valueType="num">
                                      <p:cBhvr additive="base">
                                        <p:cTn id="56" dur="500" fill="hold"/>
                                        <p:tgtEl>
                                          <p:spTgt spid="163844">
                                            <p:txEl>
                                              <p:pRg st="4" end="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3"/>
                                            </p:cond>
                                          </p:stCondLst>
                                          <p:endCondLst>
                                            <p:cond evt="onStopAudio" delay="0">
                                              <p:tgtEl>
                                                <p:sldTgt/>
                                              </p:tgtEl>
                                            </p:cond>
                                          </p:endCondLst>
                                        </p:cTn>
                                        <p:tgtEl>
                                          <p:sndTgt r:embed="rId3" name="carbrake.wav"/>
                                        </p:tgtEl>
                                      </p:cMediaNode>
                                    </p:audio>
                                  </p:subTnLst>
                                </p:cTn>
                              </p:par>
                            </p:childTnLst>
                          </p:cTn>
                        </p:par>
                      </p:childTnLst>
                    </p:cTn>
                  </p:par>
                  <p:par>
                    <p:cTn id="57" fill="hold">
                      <p:stCondLst>
                        <p:cond delay="indefinite"/>
                      </p:stCondLst>
                      <p:childTnLst>
                        <p:par>
                          <p:cTn id="58" fill="hold">
                            <p:stCondLst>
                              <p:cond delay="0"/>
                            </p:stCondLst>
                            <p:childTnLst>
                              <p:par>
                                <p:cTn id="59" presetID="2" presetClass="entr" presetSubtype="2" fill="hold" grpId="0" nodeType="clickEffect">
                                  <p:stCondLst>
                                    <p:cond delay="0"/>
                                  </p:stCondLst>
                                  <p:childTnLst>
                                    <p:set>
                                      <p:cBhvr>
                                        <p:cTn id="60" dur="1" fill="hold">
                                          <p:stCondLst>
                                            <p:cond delay="0"/>
                                          </p:stCondLst>
                                        </p:cTn>
                                        <p:tgtEl>
                                          <p:spTgt spid="163844">
                                            <p:txEl>
                                              <p:pRg st="5" end="5"/>
                                            </p:txEl>
                                          </p:spTgt>
                                        </p:tgtEl>
                                        <p:attrNameLst>
                                          <p:attrName>style.visibility</p:attrName>
                                        </p:attrNameLst>
                                      </p:cBhvr>
                                      <p:to>
                                        <p:strVal val="visible"/>
                                      </p:to>
                                    </p:set>
                                    <p:anim calcmode="lin" valueType="num">
                                      <p:cBhvr additive="base">
                                        <p:cTn id="61" dur="500" fill="hold"/>
                                        <p:tgtEl>
                                          <p:spTgt spid="163844">
                                            <p:txEl>
                                              <p:pRg st="5" end="5"/>
                                            </p:txEl>
                                          </p:spTgt>
                                        </p:tgtEl>
                                        <p:attrNameLst>
                                          <p:attrName>ppt_x</p:attrName>
                                        </p:attrNameLst>
                                      </p:cBhvr>
                                      <p:tavLst>
                                        <p:tav tm="0">
                                          <p:val>
                                            <p:strVal val="1+#ppt_w/2"/>
                                          </p:val>
                                        </p:tav>
                                        <p:tav tm="100000">
                                          <p:val>
                                            <p:strVal val="#ppt_x"/>
                                          </p:val>
                                        </p:tav>
                                      </p:tavLst>
                                    </p:anim>
                                    <p:anim calcmode="lin" valueType="num">
                                      <p:cBhvr additive="base">
                                        <p:cTn id="62" dur="500" fill="hold"/>
                                        <p:tgtEl>
                                          <p:spTgt spid="163844">
                                            <p:txEl>
                                              <p:pRg st="5" end="5"/>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9"/>
                                            </p:cond>
                                          </p:stCondLst>
                                          <p:endCondLst>
                                            <p:cond evt="onStopAudio" delay="0">
                                              <p:tgtEl>
                                                <p:sldTgt/>
                                              </p:tgtEl>
                                            </p:cond>
                                          </p:endCondLst>
                                        </p:cTn>
                                        <p:tgtEl>
                                          <p:sndTgt r:embed="rId3" name="carbrak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43" grpId="0" build="p" autoUpdateAnimBg="0"/>
      <p:bldP spid="163844" grpId="0" build="p"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7874" name="Symbol zastępczy numeru slajdu 5"/>
          <p:cNvSpPr>
            <a:spLocks noGrp="1"/>
          </p:cNvSpPr>
          <p:nvPr>
            <p:ph type="sldNum" sz="quarter" idx="11"/>
          </p:nvPr>
        </p:nvSpPr>
        <p:spPr>
          <a:noFill/>
        </p:spPr>
        <p:txBody>
          <a:bodyPr/>
          <a:lstStyle/>
          <a:p>
            <a:fld id="{BF5F07D4-95BD-4074-A0E6-90415CE81E7F}" type="slidenum">
              <a:rPr lang="pl-PL" smtClean="0"/>
              <a:pPr/>
              <a:t>23</a:t>
            </a:fld>
            <a:endParaRPr lang="pl-PL" smtClean="0"/>
          </a:p>
        </p:txBody>
      </p:sp>
      <p:sp>
        <p:nvSpPr>
          <p:cNvPr id="207875" name="Rectangle 2"/>
          <p:cNvSpPr>
            <a:spLocks noGrp="1" noChangeArrowheads="1"/>
          </p:cNvSpPr>
          <p:nvPr>
            <p:ph type="body" sz="half" idx="1"/>
          </p:nvPr>
        </p:nvSpPr>
        <p:spPr>
          <a:xfrm>
            <a:off x="323528" y="980182"/>
            <a:ext cx="8459787" cy="5617170"/>
          </a:xfrm>
        </p:spPr>
        <p:txBody>
          <a:bodyPr>
            <a:normAutofit fontScale="85000" lnSpcReduction="20000"/>
          </a:bodyPr>
          <a:lstStyle/>
          <a:p>
            <a:pPr marL="0" indent="0">
              <a:buNone/>
            </a:pPr>
            <a:r>
              <a:rPr lang="pl-PL" sz="2000" dirty="0" smtClean="0">
                <a:latin typeface="Arial" pitchFamily="34" charset="0"/>
                <a:cs typeface="Arial" pitchFamily="34" charset="0"/>
              </a:rPr>
              <a:t>Nieformalne spotkanie, gdzie ok. 8-10 uczestników dyskutuje między sobą.</a:t>
            </a:r>
          </a:p>
          <a:p>
            <a:pPr marL="0" indent="0">
              <a:buNone/>
            </a:pPr>
            <a:endParaRPr lang="pl-PL" sz="2000" dirty="0" smtClean="0">
              <a:latin typeface="Arial" pitchFamily="34" charset="0"/>
              <a:cs typeface="Arial" pitchFamily="34" charset="0"/>
            </a:endParaRPr>
          </a:p>
          <a:p>
            <a:pPr marL="0" indent="0">
              <a:buNone/>
            </a:pPr>
            <a:r>
              <a:rPr lang="pl-PL" sz="2000" dirty="0" smtClean="0">
                <a:latin typeface="Arial" pitchFamily="34" charset="0"/>
                <a:cs typeface="Arial" pitchFamily="34" charset="0"/>
              </a:rPr>
              <a:t>W czasie dyskusji obowiązuje 6 podstawowych zasad, których powinni przestrzegać uczestnicy:</a:t>
            </a:r>
          </a:p>
          <a:p>
            <a:r>
              <a:rPr lang="pl-PL" sz="2000" dirty="0" smtClean="0">
                <a:latin typeface="Arial" pitchFamily="34" charset="0"/>
                <a:cs typeface="Arial" pitchFamily="34" charset="0"/>
              </a:rPr>
              <a:t>otwartość – słuchaj i szanuj inne punkty widzenia</a:t>
            </a:r>
          </a:p>
          <a:p>
            <a:r>
              <a:rPr lang="pl-PL" sz="2000" dirty="0" smtClean="0">
                <a:latin typeface="Arial" pitchFamily="34" charset="0"/>
                <a:cs typeface="Arial" pitchFamily="34" charset="0"/>
              </a:rPr>
              <a:t>akceptacja – powstrzymuj się od oceny</a:t>
            </a:r>
          </a:p>
          <a:p>
            <a:r>
              <a:rPr lang="pl-PL" sz="2000" dirty="0" smtClean="0">
                <a:latin typeface="Arial" pitchFamily="34" charset="0"/>
                <a:cs typeface="Arial" pitchFamily="34" charset="0"/>
              </a:rPr>
              <a:t>ciekawość – próbuj zrozumieć racje innych, a nie przekonywać ich do swoich racji</a:t>
            </a:r>
          </a:p>
          <a:p>
            <a:r>
              <a:rPr lang="pl-PL" sz="2000" dirty="0" smtClean="0">
                <a:latin typeface="Arial" pitchFamily="34" charset="0"/>
                <a:cs typeface="Arial" pitchFamily="34" charset="0"/>
              </a:rPr>
              <a:t>odkrycia – kwestionuj przyjętą wiedzę i szukaj nowych informacji</a:t>
            </a:r>
          </a:p>
          <a:p>
            <a:r>
              <a:rPr lang="pl-PL" sz="2000" dirty="0" smtClean="0">
                <a:latin typeface="Arial" pitchFamily="34" charset="0"/>
                <a:cs typeface="Arial" pitchFamily="34" charset="0"/>
              </a:rPr>
              <a:t>szczerość – mów o tym, co jest dla ciebie osobiście ważne</a:t>
            </a:r>
          </a:p>
          <a:p>
            <a:r>
              <a:rPr lang="pl-PL" sz="2000" dirty="0" smtClean="0">
                <a:latin typeface="Arial" pitchFamily="34" charset="0"/>
                <a:cs typeface="Arial" pitchFamily="34" charset="0"/>
              </a:rPr>
              <a:t>zwięzłość – mów szczerze i z głębi serca, ale nie przedłużaj bez potrzeby</a:t>
            </a:r>
          </a:p>
          <a:p>
            <a:pPr marL="0" indent="0">
              <a:buNone/>
            </a:pPr>
            <a:endParaRPr lang="pl-PL" sz="2000" dirty="0" smtClean="0">
              <a:latin typeface="Arial" pitchFamily="34" charset="0"/>
              <a:cs typeface="Arial" pitchFamily="34" charset="0"/>
            </a:endParaRPr>
          </a:p>
          <a:p>
            <a:pPr marL="0" indent="0">
              <a:buNone/>
            </a:pPr>
            <a:r>
              <a:rPr lang="pl-PL" sz="2000" dirty="0" smtClean="0">
                <a:latin typeface="Arial" pitchFamily="34" charset="0"/>
                <a:cs typeface="Arial" pitchFamily="34" charset="0"/>
              </a:rPr>
              <a:t>Należy przygotować odpowiednie miejsce (spory stół w kawiarni, bibliotece lub innym dostępnym miejscu), plakietki z imionami uczestników, żeby mogli się do siebie zwracać po imieniu oraz ewentualnie napoje i przekąski. </a:t>
            </a:r>
          </a:p>
          <a:p>
            <a:pPr marL="0" indent="0">
              <a:buNone/>
            </a:pPr>
            <a:r>
              <a:rPr lang="pl-PL" sz="2000" dirty="0" smtClean="0">
                <a:latin typeface="Arial" pitchFamily="34" charset="0"/>
                <a:cs typeface="Arial" pitchFamily="34" charset="0"/>
              </a:rPr>
              <a:t>Na początku spotkania prowadzący wita uczestników i przedstawia im sześć zasad dyskusji, ustala temat spotkania i godzinę zakończenia. </a:t>
            </a:r>
          </a:p>
          <a:p>
            <a:pPr marL="0" indent="0">
              <a:buNone/>
            </a:pPr>
            <a:r>
              <a:rPr lang="pl-PL" sz="2000" dirty="0" smtClean="0">
                <a:latin typeface="Arial" pitchFamily="34" charset="0"/>
                <a:cs typeface="Arial" pitchFamily="34" charset="0"/>
              </a:rPr>
              <a:t>W pierwszej rundzie każda osoba po kolei się przedstawia krótko siebie oraz to, co myśli o temacie spotkania. Na tym etapie nie ma możliwości na odpowiedzi i komentarze pozostałych uczestników. </a:t>
            </a:r>
          </a:p>
          <a:p>
            <a:pPr marL="0" indent="0">
              <a:buNone/>
            </a:pPr>
            <a:r>
              <a:rPr lang="pl-PL" sz="2000" dirty="0" smtClean="0">
                <a:latin typeface="Arial" pitchFamily="34" charset="0"/>
                <a:cs typeface="Arial" pitchFamily="34" charset="0"/>
              </a:rPr>
              <a:t>W następnej rundzie, gdy wszyscy się już poznali, każdy może odnieść się do tego, co zostało powiedziane wcześniej. Po zakończeniu tej rundy, rozpoczyna się właściwa dyskusja, w której osoby mogą mówić bez ustalonego porządku. </a:t>
            </a:r>
            <a:endParaRPr lang="pl-PL" sz="2000" dirty="0">
              <a:latin typeface="Arial" pitchFamily="34" charset="0"/>
              <a:cs typeface="Arial" pitchFamily="34" charset="0"/>
            </a:endParaRPr>
          </a:p>
        </p:txBody>
      </p:sp>
      <p:sp>
        <p:nvSpPr>
          <p:cNvPr id="6" name="Prostokąt 5"/>
          <p:cNvSpPr/>
          <p:nvPr/>
        </p:nvSpPr>
        <p:spPr>
          <a:xfrm>
            <a:off x="3238263" y="188640"/>
            <a:ext cx="3554178" cy="461665"/>
          </a:xfrm>
          <a:prstGeom prst="rect">
            <a:avLst/>
          </a:prstGeom>
        </p:spPr>
        <p:txBody>
          <a:bodyPr wrap="none">
            <a:spAutoFit/>
          </a:bodyPr>
          <a:lstStyle/>
          <a:p>
            <a:r>
              <a:rPr lang="pl-PL" sz="2400" b="1" dirty="0" smtClean="0">
                <a:latin typeface="Arial" pitchFamily="34" charset="0"/>
                <a:cs typeface="Arial" pitchFamily="34" charset="0"/>
              </a:rPr>
              <a:t>Kawiarnia obywatelska</a:t>
            </a:r>
            <a:endParaRPr lang="pl-PL" sz="2400" b="1"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7874" name="Symbol zastępczy numeru slajdu 5"/>
          <p:cNvSpPr>
            <a:spLocks noGrp="1"/>
          </p:cNvSpPr>
          <p:nvPr>
            <p:ph type="sldNum" sz="quarter" idx="11"/>
          </p:nvPr>
        </p:nvSpPr>
        <p:spPr>
          <a:noFill/>
        </p:spPr>
        <p:txBody>
          <a:bodyPr/>
          <a:lstStyle/>
          <a:p>
            <a:fld id="{BF5F07D4-95BD-4074-A0E6-90415CE81E7F}" type="slidenum">
              <a:rPr lang="pl-PL" smtClean="0"/>
              <a:pPr/>
              <a:t>24</a:t>
            </a:fld>
            <a:endParaRPr lang="pl-PL" smtClean="0"/>
          </a:p>
        </p:txBody>
      </p:sp>
      <p:sp>
        <p:nvSpPr>
          <p:cNvPr id="207875" name="Rectangle 2"/>
          <p:cNvSpPr>
            <a:spLocks noGrp="1" noChangeArrowheads="1"/>
          </p:cNvSpPr>
          <p:nvPr>
            <p:ph type="body" sz="half" idx="1"/>
          </p:nvPr>
        </p:nvSpPr>
        <p:spPr>
          <a:xfrm>
            <a:off x="323528" y="980182"/>
            <a:ext cx="8459787" cy="5617170"/>
          </a:xfrm>
        </p:spPr>
        <p:txBody>
          <a:bodyPr>
            <a:normAutofit/>
          </a:bodyPr>
          <a:lstStyle/>
          <a:p>
            <a:pPr marL="0" indent="0" algn="just">
              <a:lnSpc>
                <a:spcPct val="150000"/>
              </a:lnSpc>
              <a:buNone/>
            </a:pPr>
            <a:r>
              <a:rPr lang="pl-PL" sz="1800" dirty="0" smtClean="0">
                <a:latin typeface="Arial" pitchFamily="34" charset="0"/>
                <a:cs typeface="Arial" pitchFamily="34" charset="0"/>
              </a:rPr>
              <a:t>Mieszkańcy wybrani do roli „sędziów” (zazwyczaj jest to ok. 10 – 20 osób), po zapoznaniu się z materiałami prezentującymi daną problematykę oraz krótkimi prezentacjami zaangażowanych w proces ekspertów, sami decydują, kogo spośród nich będą dogłębniej przesłuchiwać. W części trwającego procesu (który zajmuje około 3 - 4 dni) szersze grono mieszkańców oraz media mogą zabierać głos i proponować dodatkowe pytania i kwestie warte poruszenia.</a:t>
            </a:r>
          </a:p>
          <a:p>
            <a:pPr marL="0" indent="0" algn="just">
              <a:buNone/>
            </a:pPr>
            <a:endParaRPr lang="pl-PL" sz="1800" dirty="0" smtClean="0">
              <a:latin typeface="Arial" pitchFamily="34" charset="0"/>
              <a:cs typeface="Arial" pitchFamily="34" charset="0"/>
            </a:endParaRPr>
          </a:p>
          <a:p>
            <a:pPr marL="0" indent="0" algn="just">
              <a:lnSpc>
                <a:spcPct val="150000"/>
              </a:lnSpc>
              <a:buNone/>
            </a:pPr>
            <a:r>
              <a:rPr lang="pl-PL" sz="1800" dirty="0" smtClean="0">
                <a:latin typeface="Arial" pitchFamily="34" charset="0"/>
                <a:cs typeface="Arial" pitchFamily="34" charset="0"/>
              </a:rPr>
              <a:t>Całość procesu kończy się sformułowaniem przez „sędziów” rekomendacji dotyczących poruszanej kwestii, które następnie zostają ogłoszone publicznie, tak by każdy z publiczności mógł zadać do nich pytania i zgłosić wątpliwości, na które sędziowie są zobowiązani odpowiedzieć. Następnie dokument zawierający ustalenia końcowe przekazywany jest odpowiednim decydentom, którzy w obecności wszystkich odnoszą się do ich treści.</a:t>
            </a:r>
            <a:endParaRPr lang="pl-PL" sz="2000" dirty="0">
              <a:latin typeface="Arial" pitchFamily="34" charset="0"/>
              <a:cs typeface="Arial" pitchFamily="34" charset="0"/>
            </a:endParaRPr>
          </a:p>
        </p:txBody>
      </p:sp>
      <p:sp>
        <p:nvSpPr>
          <p:cNvPr id="6" name="Prostokąt 5"/>
          <p:cNvSpPr/>
          <p:nvPr/>
        </p:nvSpPr>
        <p:spPr>
          <a:xfrm>
            <a:off x="3238263" y="188640"/>
            <a:ext cx="3145413" cy="461665"/>
          </a:xfrm>
          <a:prstGeom prst="rect">
            <a:avLst/>
          </a:prstGeom>
        </p:spPr>
        <p:txBody>
          <a:bodyPr wrap="none">
            <a:spAutoFit/>
          </a:bodyPr>
          <a:lstStyle/>
          <a:p>
            <a:r>
              <a:rPr lang="pl-PL" sz="2400" b="1" dirty="0" smtClean="0">
                <a:latin typeface="Arial" pitchFamily="34" charset="0"/>
                <a:cs typeface="Arial" pitchFamily="34" charset="0"/>
              </a:rPr>
              <a:t>Narada obywatelska</a:t>
            </a:r>
            <a:endParaRPr lang="pl-PL" sz="2400" b="1"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7874" name="Symbol zastępczy numeru slajdu 5"/>
          <p:cNvSpPr>
            <a:spLocks noGrp="1"/>
          </p:cNvSpPr>
          <p:nvPr>
            <p:ph type="sldNum" sz="quarter" idx="11"/>
          </p:nvPr>
        </p:nvSpPr>
        <p:spPr>
          <a:noFill/>
        </p:spPr>
        <p:txBody>
          <a:bodyPr/>
          <a:lstStyle/>
          <a:p>
            <a:fld id="{BF5F07D4-95BD-4074-A0E6-90415CE81E7F}" type="slidenum">
              <a:rPr lang="pl-PL" smtClean="0"/>
              <a:pPr/>
              <a:t>25</a:t>
            </a:fld>
            <a:endParaRPr lang="pl-PL" smtClean="0"/>
          </a:p>
        </p:txBody>
      </p:sp>
      <p:sp>
        <p:nvSpPr>
          <p:cNvPr id="207875" name="Rectangle 2"/>
          <p:cNvSpPr>
            <a:spLocks noGrp="1" noChangeArrowheads="1"/>
          </p:cNvSpPr>
          <p:nvPr>
            <p:ph type="body" sz="half" idx="1"/>
          </p:nvPr>
        </p:nvSpPr>
        <p:spPr>
          <a:xfrm>
            <a:off x="323528" y="980182"/>
            <a:ext cx="8640960" cy="5617170"/>
          </a:xfrm>
        </p:spPr>
        <p:txBody>
          <a:bodyPr>
            <a:normAutofit fontScale="92500"/>
          </a:bodyPr>
          <a:lstStyle/>
          <a:p>
            <a:pPr>
              <a:buNone/>
            </a:pPr>
            <a:r>
              <a:rPr lang="pl-PL" sz="1800" b="1" dirty="0" smtClean="0">
                <a:latin typeface="Arial" pitchFamily="34" charset="0"/>
                <a:cs typeface="Arial" pitchFamily="34" charset="0"/>
              </a:rPr>
              <a:t>Faza przygotowawcza</a:t>
            </a:r>
          </a:p>
          <a:p>
            <a:r>
              <a:rPr lang="pl-PL" sz="1800" dirty="0" smtClean="0">
                <a:latin typeface="Arial" pitchFamily="34" charset="0"/>
                <a:cs typeface="Arial" pitchFamily="34" charset="0"/>
              </a:rPr>
              <a:t>W jej trakcie grupa zapoznaje się ze sobą (to bardzo ważne ze względu na wspólną intensywną pracę podczas kolejnych faz) oraz zaznajamia się z regułami spotkania.</a:t>
            </a:r>
          </a:p>
          <a:p>
            <a:pPr>
              <a:buNone/>
            </a:pPr>
            <a:endParaRPr lang="pl-PL" sz="1800" b="1" dirty="0" smtClean="0">
              <a:latin typeface="Arial" pitchFamily="34" charset="0"/>
              <a:cs typeface="Arial" pitchFamily="34" charset="0"/>
            </a:endParaRPr>
          </a:p>
          <a:p>
            <a:pPr>
              <a:buNone/>
            </a:pPr>
            <a:r>
              <a:rPr lang="pl-PL" sz="1800" b="1" dirty="0" smtClean="0">
                <a:latin typeface="Arial" pitchFamily="34" charset="0"/>
                <a:cs typeface="Arial" pitchFamily="34" charset="0"/>
              </a:rPr>
              <a:t>Faza krytyki</a:t>
            </a:r>
          </a:p>
          <a:p>
            <a:r>
              <a:rPr lang="pl-PL" sz="1800" dirty="0" smtClean="0">
                <a:latin typeface="Arial" pitchFamily="34" charset="0"/>
                <a:cs typeface="Arial" pitchFamily="34" charset="0"/>
              </a:rPr>
              <a:t>Podczas tej części warsztatu uczestnicy wspólnie poszukują negatywnych aspektów opracowywanej sprawy, określają słabe strony, problemy i niedoskonałości, które należy rozwiązać. Efekty tej pracy są szczegółowo zapisywane i omawiane. </a:t>
            </a:r>
          </a:p>
          <a:p>
            <a:pPr>
              <a:buNone/>
            </a:pPr>
            <a:endParaRPr lang="pl-PL" sz="1800" b="1" dirty="0" smtClean="0">
              <a:latin typeface="Arial" pitchFamily="34" charset="0"/>
              <a:cs typeface="Arial" pitchFamily="34" charset="0"/>
            </a:endParaRPr>
          </a:p>
          <a:p>
            <a:pPr>
              <a:buNone/>
            </a:pPr>
            <a:r>
              <a:rPr lang="pl-PL" sz="1800" b="1" dirty="0" smtClean="0">
                <a:latin typeface="Arial" pitchFamily="34" charset="0"/>
                <a:cs typeface="Arial" pitchFamily="34" charset="0"/>
              </a:rPr>
              <a:t>Faza utopii</a:t>
            </a:r>
          </a:p>
          <a:p>
            <a:r>
              <a:rPr lang="pl-PL" sz="1800" dirty="0" smtClean="0">
                <a:latin typeface="Arial" pitchFamily="34" charset="0"/>
                <a:cs typeface="Arial" pitchFamily="34" charset="0"/>
              </a:rPr>
              <a:t>W trakcie tej fazy zadaniem uczestników jest zbudowanie wspólnej, utopijnej wizji, która odpowiadałaby na wszystkie potrzeby, rozwiązywałaby zidentyfikowane wcześniej problemy, była „światem idealnym”. </a:t>
            </a:r>
          </a:p>
          <a:p>
            <a:pPr>
              <a:buNone/>
            </a:pPr>
            <a:endParaRPr lang="pl-PL" sz="1800" b="1" dirty="0" smtClean="0">
              <a:latin typeface="Arial" pitchFamily="34" charset="0"/>
              <a:cs typeface="Arial" pitchFamily="34" charset="0"/>
            </a:endParaRPr>
          </a:p>
          <a:p>
            <a:pPr>
              <a:buNone/>
            </a:pPr>
            <a:r>
              <a:rPr lang="pl-PL" sz="1800" b="1" dirty="0" smtClean="0">
                <a:latin typeface="Arial" pitchFamily="34" charset="0"/>
                <a:cs typeface="Arial" pitchFamily="34" charset="0"/>
              </a:rPr>
              <a:t>Faza realizacji</a:t>
            </a:r>
          </a:p>
          <a:p>
            <a:r>
              <a:rPr lang="pl-PL" sz="1800" dirty="0" smtClean="0">
                <a:latin typeface="Arial" pitchFamily="34" charset="0"/>
                <a:cs typeface="Arial" pitchFamily="34" charset="0"/>
              </a:rPr>
              <a:t>Jej celem jest „rozpisanie” stworzonych wizji na konkretne działania. Planowane przedsięwzięcia i kroki powinny bazować na dostępnych zasobach (lub wskazywać na źródło umożliwiające zdobycie nowych), określać kto i jak powinien dane działanie zrealizować (czyich kompetencji i możliwości ono wymaga).</a:t>
            </a:r>
          </a:p>
        </p:txBody>
      </p:sp>
      <p:sp>
        <p:nvSpPr>
          <p:cNvPr id="6" name="Prostokąt 5"/>
          <p:cNvSpPr/>
          <p:nvPr/>
        </p:nvSpPr>
        <p:spPr>
          <a:xfrm>
            <a:off x="3238263" y="188640"/>
            <a:ext cx="3970767" cy="461665"/>
          </a:xfrm>
          <a:prstGeom prst="rect">
            <a:avLst/>
          </a:prstGeom>
        </p:spPr>
        <p:txBody>
          <a:bodyPr wrap="none">
            <a:spAutoFit/>
          </a:bodyPr>
          <a:lstStyle/>
          <a:p>
            <a:r>
              <a:rPr lang="pl-PL" sz="2400" b="1" dirty="0" smtClean="0"/>
              <a:t>Warsztaty przyszłościowe</a:t>
            </a:r>
            <a:endParaRPr lang="pl-PL" sz="2400" b="1"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7874" name="Symbol zastępczy numeru slajdu 5"/>
          <p:cNvSpPr>
            <a:spLocks noGrp="1"/>
          </p:cNvSpPr>
          <p:nvPr>
            <p:ph type="sldNum" sz="quarter" idx="11"/>
          </p:nvPr>
        </p:nvSpPr>
        <p:spPr>
          <a:noFill/>
        </p:spPr>
        <p:txBody>
          <a:bodyPr/>
          <a:lstStyle/>
          <a:p>
            <a:fld id="{BF5F07D4-95BD-4074-A0E6-90415CE81E7F}" type="slidenum">
              <a:rPr lang="pl-PL" smtClean="0"/>
              <a:pPr/>
              <a:t>26</a:t>
            </a:fld>
            <a:endParaRPr lang="pl-PL" smtClean="0"/>
          </a:p>
        </p:txBody>
      </p:sp>
      <p:sp>
        <p:nvSpPr>
          <p:cNvPr id="207875" name="Rectangle 2"/>
          <p:cNvSpPr>
            <a:spLocks noGrp="1" noChangeArrowheads="1"/>
          </p:cNvSpPr>
          <p:nvPr>
            <p:ph type="body" sz="half" idx="1"/>
          </p:nvPr>
        </p:nvSpPr>
        <p:spPr>
          <a:xfrm>
            <a:off x="323528" y="1052736"/>
            <a:ext cx="8640960" cy="5617170"/>
          </a:xfrm>
        </p:spPr>
        <p:txBody>
          <a:bodyPr>
            <a:normAutofit lnSpcReduction="10000"/>
          </a:bodyPr>
          <a:lstStyle/>
          <a:p>
            <a:pPr>
              <a:lnSpc>
                <a:spcPct val="150000"/>
              </a:lnSpc>
              <a:buFont typeface="+mj-lt"/>
              <a:buAutoNum type="arabicPeriod"/>
            </a:pPr>
            <a:r>
              <a:rPr lang="pl-PL" sz="1800" b="1" dirty="0" smtClean="0">
                <a:latin typeface="Arial" pitchFamily="34" charset="0"/>
                <a:cs typeface="Arial" pitchFamily="34" charset="0"/>
              </a:rPr>
              <a:t>Wizjoner</a:t>
            </a:r>
            <a:r>
              <a:rPr lang="pl-PL" sz="1800" dirty="0" smtClean="0">
                <a:latin typeface="Arial" pitchFamily="34" charset="0"/>
                <a:cs typeface="Arial" pitchFamily="34" charset="0"/>
              </a:rPr>
              <a:t>– bycie marzycielem to przywilej polegający na tym, że można omijać wszelkie ograniczenia i wymyślać dowolne rzeczy, w dowolnej skali, wielkości, rodzaju i typu. Wszystko jest dopuszczalne. Założenie główne: nie ma rzeczy niemożliwych.</a:t>
            </a:r>
          </a:p>
          <a:p>
            <a:pPr>
              <a:lnSpc>
                <a:spcPct val="150000"/>
              </a:lnSpc>
              <a:buFont typeface="+mj-lt"/>
              <a:buAutoNum type="arabicPeriod"/>
            </a:pPr>
            <a:endParaRPr lang="pl-PL" sz="1800" dirty="0" smtClean="0">
              <a:latin typeface="Arial" pitchFamily="34" charset="0"/>
              <a:cs typeface="Arial" pitchFamily="34" charset="0"/>
            </a:endParaRPr>
          </a:p>
          <a:p>
            <a:pPr>
              <a:lnSpc>
                <a:spcPct val="150000"/>
              </a:lnSpc>
              <a:buFont typeface="+mj-lt"/>
              <a:buAutoNum type="arabicPeriod"/>
            </a:pPr>
            <a:r>
              <a:rPr lang="pl-PL" sz="1800" b="1" dirty="0" smtClean="0">
                <a:latin typeface="Arial" pitchFamily="34" charset="0"/>
                <a:cs typeface="Arial" pitchFamily="34" charset="0"/>
              </a:rPr>
              <a:t>Realista</a:t>
            </a:r>
            <a:r>
              <a:rPr lang="pl-PL" sz="1800" dirty="0" smtClean="0">
                <a:latin typeface="Arial" pitchFamily="34" charset="0"/>
                <a:cs typeface="Arial" pitchFamily="34" charset="0"/>
              </a:rPr>
              <a:t> – musi spojrzeć na pomysły marzyciela i zastanowić się co jest w nim kluczowego, a następnie przetworzyć pomysł tak, by stał się możliwy do wykonania.</a:t>
            </a:r>
          </a:p>
          <a:p>
            <a:pPr>
              <a:lnSpc>
                <a:spcPct val="150000"/>
              </a:lnSpc>
              <a:buFont typeface="+mj-lt"/>
              <a:buAutoNum type="arabicPeriod"/>
            </a:pPr>
            <a:endParaRPr lang="pl-PL" sz="1800" b="1" dirty="0" smtClean="0">
              <a:latin typeface="Arial" pitchFamily="34" charset="0"/>
              <a:cs typeface="Arial" pitchFamily="34" charset="0"/>
            </a:endParaRPr>
          </a:p>
          <a:p>
            <a:pPr>
              <a:lnSpc>
                <a:spcPct val="150000"/>
              </a:lnSpc>
              <a:buFont typeface="+mj-lt"/>
              <a:buAutoNum type="arabicPeriod"/>
            </a:pPr>
            <a:r>
              <a:rPr lang="pl-PL" sz="1800" b="1" dirty="0" smtClean="0">
                <a:latin typeface="Arial" pitchFamily="34" charset="0"/>
                <a:cs typeface="Arial" pitchFamily="34" charset="0"/>
              </a:rPr>
              <a:t>Krytyk</a:t>
            </a:r>
            <a:r>
              <a:rPr lang="pl-PL" sz="1800" dirty="0" smtClean="0">
                <a:latin typeface="Arial" pitchFamily="34" charset="0"/>
                <a:cs typeface="Arial" pitchFamily="34" charset="0"/>
              </a:rPr>
              <a:t> – myśleć krytycznie to znajdywać słabe punkty. To niezwykle ważna rola, która pozwala udoskonalić pomysły.</a:t>
            </a:r>
          </a:p>
          <a:p>
            <a:pPr>
              <a:lnSpc>
                <a:spcPct val="150000"/>
              </a:lnSpc>
              <a:buFont typeface="+mj-lt"/>
              <a:buAutoNum type="arabicPeriod"/>
            </a:pPr>
            <a:endParaRPr lang="pl-PL" sz="1800" dirty="0" smtClean="0">
              <a:latin typeface="Arial" pitchFamily="34" charset="0"/>
              <a:cs typeface="Arial" pitchFamily="34" charset="0"/>
            </a:endParaRPr>
          </a:p>
          <a:p>
            <a:pPr>
              <a:lnSpc>
                <a:spcPct val="150000"/>
              </a:lnSpc>
              <a:buFont typeface="+mj-lt"/>
              <a:buAutoNum type="arabicPeriod"/>
            </a:pPr>
            <a:r>
              <a:rPr lang="pl-PL" sz="1800" b="1" dirty="0" smtClean="0">
                <a:latin typeface="Arial" pitchFamily="34" charset="0"/>
                <a:cs typeface="Arial" pitchFamily="34" charset="0"/>
              </a:rPr>
              <a:t>Wizjoner? Działacz? </a:t>
            </a:r>
            <a:r>
              <a:rPr lang="pl-PL" sz="1800" b="1" dirty="0" err="1" smtClean="0">
                <a:latin typeface="Arial" pitchFamily="34" charset="0"/>
                <a:cs typeface="Arial" pitchFamily="34" charset="0"/>
              </a:rPr>
              <a:t>Metapozycja</a:t>
            </a:r>
            <a:r>
              <a:rPr lang="pl-PL" sz="1800" b="1" dirty="0" smtClean="0">
                <a:latin typeface="Arial" pitchFamily="34" charset="0"/>
                <a:cs typeface="Arial" pitchFamily="34" charset="0"/>
              </a:rPr>
              <a:t>?</a:t>
            </a:r>
            <a:r>
              <a:rPr lang="pl-PL" sz="1800" dirty="0" smtClean="0">
                <a:latin typeface="Arial" pitchFamily="34" charset="0"/>
                <a:cs typeface="Arial" pitchFamily="34" charset="0"/>
              </a:rPr>
              <a:t> </a:t>
            </a:r>
            <a:endParaRPr lang="pl-PL" sz="1800" dirty="0">
              <a:latin typeface="Arial" pitchFamily="34" charset="0"/>
              <a:cs typeface="Arial" pitchFamily="34" charset="0"/>
            </a:endParaRPr>
          </a:p>
        </p:txBody>
      </p:sp>
      <p:sp>
        <p:nvSpPr>
          <p:cNvPr id="6" name="Prostokąt 5"/>
          <p:cNvSpPr/>
          <p:nvPr/>
        </p:nvSpPr>
        <p:spPr>
          <a:xfrm>
            <a:off x="3238263" y="188640"/>
            <a:ext cx="3441583" cy="769441"/>
          </a:xfrm>
          <a:prstGeom prst="rect">
            <a:avLst/>
          </a:prstGeom>
        </p:spPr>
        <p:txBody>
          <a:bodyPr wrap="none">
            <a:spAutoFit/>
          </a:bodyPr>
          <a:lstStyle/>
          <a:p>
            <a:pPr algn="ctr"/>
            <a:r>
              <a:rPr lang="pl-PL" sz="2400" b="1" dirty="0" smtClean="0"/>
              <a:t>Techniki </a:t>
            </a:r>
            <a:r>
              <a:rPr lang="pl-PL" sz="2400" b="1" dirty="0" err="1" smtClean="0"/>
              <a:t>coachingowe</a:t>
            </a:r>
            <a:endParaRPr lang="pl-PL" sz="2400" b="1" dirty="0" smtClean="0"/>
          </a:p>
          <a:p>
            <a:pPr algn="ctr"/>
            <a:r>
              <a:rPr lang="pl-PL" sz="2000" b="1" dirty="0" smtClean="0"/>
              <a:t>Metoda Walta Disneya</a:t>
            </a:r>
            <a:endParaRPr lang="pl-PL" sz="2000" b="1"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6802" name="Rectangle 2"/>
          <p:cNvSpPr>
            <a:spLocks noGrp="1"/>
          </p:cNvSpPr>
          <p:nvPr>
            <p:ph type="ctrTitle"/>
          </p:nvPr>
        </p:nvSpPr>
        <p:spPr>
          <a:xfrm>
            <a:off x="2987675" y="188913"/>
            <a:ext cx="6711950" cy="917575"/>
          </a:xfrm>
          <a:noFill/>
        </p:spPr>
        <p:txBody>
          <a:bodyPr/>
          <a:lstStyle/>
          <a:p>
            <a:pPr algn="l"/>
            <a:r>
              <a:rPr lang="pl-PL" sz="2800" smtClean="0">
                <a:solidFill>
                  <a:schemeClr val="tx1"/>
                </a:solidFill>
                <a:latin typeface="Calibri" pitchFamily="34" charset="0"/>
              </a:rPr>
              <a:t>Jak przygotować kwestionariusz?</a:t>
            </a:r>
          </a:p>
        </p:txBody>
      </p:sp>
      <p:sp>
        <p:nvSpPr>
          <p:cNvPr id="76803" name="Rectangle 3"/>
          <p:cNvSpPr>
            <a:spLocks noGrp="1"/>
          </p:cNvSpPr>
          <p:nvPr>
            <p:ph type="subTitle" idx="1"/>
          </p:nvPr>
        </p:nvSpPr>
        <p:spPr>
          <a:xfrm>
            <a:off x="72776" y="980728"/>
            <a:ext cx="8675688" cy="4393158"/>
          </a:xfrm>
        </p:spPr>
        <p:txBody>
          <a:bodyPr>
            <a:noAutofit/>
          </a:bodyPr>
          <a:lstStyle/>
          <a:p>
            <a:pPr marL="365125" indent="-282575" algn="just">
              <a:lnSpc>
                <a:spcPct val="90000"/>
              </a:lnSpc>
              <a:buFont typeface="Arial" pitchFamily="34" charset="0"/>
              <a:buChar char="•"/>
            </a:pPr>
            <a:r>
              <a:rPr lang="pl-PL" sz="2400" dirty="0" smtClean="0">
                <a:solidFill>
                  <a:schemeClr val="tx1"/>
                </a:solidFill>
                <a:latin typeface="Calibri" pitchFamily="34" charset="0"/>
              </a:rPr>
              <a:t>Kwestionariusz powinien zawierać trzy elementy: wstęp, część zasadniczą zawierającą pytania i metryczkę (jeżeli jest potrzebna)</a:t>
            </a:r>
          </a:p>
          <a:p>
            <a:pPr marL="365125" indent="-282575" algn="just">
              <a:lnSpc>
                <a:spcPct val="90000"/>
              </a:lnSpc>
              <a:buFont typeface="Arial" pitchFamily="34" charset="0"/>
              <a:buChar char="•"/>
            </a:pPr>
            <a:endParaRPr lang="pl-PL" sz="2400" dirty="0" smtClean="0">
              <a:solidFill>
                <a:schemeClr val="tx1"/>
              </a:solidFill>
              <a:latin typeface="Calibri" pitchFamily="34" charset="0"/>
            </a:endParaRPr>
          </a:p>
          <a:p>
            <a:pPr marL="365125" indent="-282575" algn="just">
              <a:lnSpc>
                <a:spcPct val="90000"/>
              </a:lnSpc>
              <a:buFont typeface="Arial" pitchFamily="34" charset="0"/>
              <a:buChar char="•"/>
            </a:pPr>
            <a:r>
              <a:rPr lang="pl-PL" sz="2400" dirty="0" smtClean="0">
                <a:solidFill>
                  <a:schemeClr val="tx1"/>
                </a:solidFill>
                <a:latin typeface="Calibri" pitchFamily="34" charset="0"/>
              </a:rPr>
              <a:t>Warto opracować na wstępie „bank pytań” w oparciu o projekt ewaluacji </a:t>
            </a:r>
          </a:p>
          <a:p>
            <a:pPr marL="365125" indent="-282575" algn="just">
              <a:lnSpc>
                <a:spcPct val="90000"/>
              </a:lnSpc>
              <a:buFont typeface="Arial" pitchFamily="34" charset="0"/>
              <a:buChar char="•"/>
            </a:pPr>
            <a:endParaRPr lang="pl-PL" sz="2400" dirty="0" smtClean="0">
              <a:solidFill>
                <a:schemeClr val="tx1"/>
              </a:solidFill>
              <a:latin typeface="Calibri" pitchFamily="34" charset="0"/>
            </a:endParaRPr>
          </a:p>
          <a:p>
            <a:pPr marL="365125" indent="-282575" algn="just">
              <a:lnSpc>
                <a:spcPct val="90000"/>
              </a:lnSpc>
              <a:buFont typeface="Arial" pitchFamily="34" charset="0"/>
              <a:buChar char="•"/>
            </a:pPr>
            <a:r>
              <a:rPr lang="pl-PL" sz="2400" dirty="0" smtClean="0">
                <a:solidFill>
                  <a:schemeClr val="tx1"/>
                </a:solidFill>
                <a:latin typeface="Calibri" pitchFamily="34" charset="0"/>
              </a:rPr>
              <a:t>We wstępie należy podać cel badania i określić, w jaki sposób i przez kogo zostaną wykorzystane uzyskane dane, poinformować, że badanie na charakter anonimowy (jeżeli tak jest)</a:t>
            </a:r>
          </a:p>
          <a:p>
            <a:pPr marL="365125" indent="-282575" algn="just">
              <a:lnSpc>
                <a:spcPct val="90000"/>
              </a:lnSpc>
              <a:buFont typeface="Arial" pitchFamily="34" charset="0"/>
              <a:buChar char="•"/>
            </a:pPr>
            <a:endParaRPr lang="pl-PL" sz="2400" dirty="0" smtClean="0">
              <a:solidFill>
                <a:schemeClr val="tx1"/>
              </a:solidFill>
              <a:latin typeface="Calibri" pitchFamily="34" charset="0"/>
            </a:endParaRPr>
          </a:p>
          <a:p>
            <a:pPr marL="365125" indent="-282575" algn="just">
              <a:lnSpc>
                <a:spcPct val="90000"/>
              </a:lnSpc>
              <a:buFont typeface="Arial" pitchFamily="34" charset="0"/>
              <a:buChar char="•"/>
            </a:pPr>
            <a:r>
              <a:rPr lang="pl-PL" sz="2400" dirty="0" smtClean="0">
                <a:solidFill>
                  <a:schemeClr val="tx1"/>
                </a:solidFill>
                <a:latin typeface="Calibri" pitchFamily="34" charset="0"/>
              </a:rPr>
              <a:t>Kwestionariusz nie powinien być długi (to zniechęca do jego wypełnienia)</a:t>
            </a:r>
          </a:p>
          <a:p>
            <a:pPr marL="365125" indent="-282575" algn="just">
              <a:lnSpc>
                <a:spcPct val="90000"/>
              </a:lnSpc>
              <a:buFont typeface="Arial" pitchFamily="34" charset="0"/>
              <a:buChar char="•"/>
            </a:pPr>
            <a:endParaRPr lang="pl-PL" sz="2400" dirty="0" smtClean="0">
              <a:solidFill>
                <a:schemeClr val="tx1"/>
              </a:solidFill>
              <a:latin typeface="Calibri" pitchFamily="34" charset="0"/>
            </a:endParaRPr>
          </a:p>
          <a:p>
            <a:pPr marL="365125" indent="-282575" algn="just">
              <a:lnSpc>
                <a:spcPct val="90000"/>
              </a:lnSpc>
              <a:buFont typeface="Arial" pitchFamily="34" charset="0"/>
              <a:buChar char="•"/>
            </a:pPr>
            <a:r>
              <a:rPr lang="pl-PL" sz="2400" dirty="0" smtClean="0">
                <a:solidFill>
                  <a:schemeClr val="tx1"/>
                </a:solidFill>
                <a:latin typeface="Calibri" pitchFamily="34" charset="0"/>
              </a:rPr>
              <a:t>Język kwestionariusza powinien być prosty, zrozumiały dla respondentów</a:t>
            </a: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7826" name="Rectangle 3"/>
          <p:cNvSpPr>
            <a:spLocks noGrp="1"/>
          </p:cNvSpPr>
          <p:nvPr>
            <p:ph type="subTitle" idx="1"/>
          </p:nvPr>
        </p:nvSpPr>
        <p:spPr>
          <a:xfrm>
            <a:off x="250825" y="1124744"/>
            <a:ext cx="8612188" cy="4828828"/>
          </a:xfrm>
        </p:spPr>
        <p:txBody>
          <a:bodyPr>
            <a:noAutofit/>
          </a:bodyPr>
          <a:lstStyle/>
          <a:p>
            <a:pPr marL="365125" indent="-282575" algn="just">
              <a:lnSpc>
                <a:spcPct val="150000"/>
              </a:lnSpc>
              <a:buFont typeface="Arial" pitchFamily="34" charset="0"/>
              <a:buChar char="•"/>
            </a:pPr>
            <a:r>
              <a:rPr lang="pl-PL" sz="2000" dirty="0" smtClean="0">
                <a:solidFill>
                  <a:schemeClr val="tx1"/>
                </a:solidFill>
                <a:latin typeface="Calibri" pitchFamily="34" charset="0"/>
              </a:rPr>
              <a:t>Pytania powinny być pogrupowane w bloki tematyczne</a:t>
            </a:r>
          </a:p>
          <a:p>
            <a:pPr marL="365125" indent="-282575" algn="just">
              <a:lnSpc>
                <a:spcPct val="150000"/>
              </a:lnSpc>
              <a:buFont typeface="Arial" pitchFamily="34" charset="0"/>
              <a:buChar char="•"/>
            </a:pPr>
            <a:r>
              <a:rPr lang="pl-PL" sz="2000" dirty="0" smtClean="0">
                <a:solidFill>
                  <a:schemeClr val="tx1"/>
                </a:solidFill>
                <a:latin typeface="Calibri" pitchFamily="34" charset="0"/>
              </a:rPr>
              <a:t>Kafeterie odpowiedzi powinny być logiczne i pełne</a:t>
            </a:r>
          </a:p>
          <a:p>
            <a:pPr marL="365125" indent="-282575" algn="just">
              <a:lnSpc>
                <a:spcPct val="150000"/>
              </a:lnSpc>
              <a:buFont typeface="Arial" pitchFamily="34" charset="0"/>
              <a:buChar char="•"/>
            </a:pPr>
            <a:r>
              <a:rPr lang="pl-PL" sz="2000" dirty="0" smtClean="0">
                <a:solidFill>
                  <a:schemeClr val="tx1"/>
                </a:solidFill>
                <a:latin typeface="Calibri" pitchFamily="34" charset="0"/>
              </a:rPr>
              <a:t>Tam, gdzie to wskazane, można dostosować pytania półotwarte - w postaci odpowiedzi „inne, jakie?” – pamiętając, że komplikują one późniejszą analizę </a:t>
            </a:r>
          </a:p>
          <a:p>
            <a:pPr marL="365125" indent="-282575" algn="just">
              <a:lnSpc>
                <a:spcPct val="150000"/>
              </a:lnSpc>
              <a:buFont typeface="Arial" pitchFamily="34" charset="0"/>
              <a:buChar char="•"/>
            </a:pPr>
            <a:r>
              <a:rPr lang="pl-PL" sz="2000" dirty="0" smtClean="0">
                <a:solidFill>
                  <a:schemeClr val="tx1"/>
                </a:solidFill>
                <a:latin typeface="Calibri" pitchFamily="34" charset="0"/>
              </a:rPr>
              <a:t>Nie możemy pytać o 2 rzeczy na raz</a:t>
            </a:r>
          </a:p>
          <a:p>
            <a:pPr marL="365125" indent="-282575" algn="just">
              <a:lnSpc>
                <a:spcPct val="150000"/>
              </a:lnSpc>
              <a:buFont typeface="Arial" pitchFamily="34" charset="0"/>
              <a:buChar char="•"/>
            </a:pPr>
            <a:r>
              <a:rPr lang="pl-PL" sz="2000" dirty="0" smtClean="0">
                <a:solidFill>
                  <a:schemeClr val="tx1"/>
                </a:solidFill>
                <a:latin typeface="Calibri" pitchFamily="34" charset="0"/>
              </a:rPr>
              <a:t>Nie należy zadawać pytań w formie negatywnej (np. czy nie wolał(a)byś, żeby…</a:t>
            </a:r>
          </a:p>
          <a:p>
            <a:pPr marL="365125" indent="-282575" algn="just">
              <a:lnSpc>
                <a:spcPct val="150000"/>
              </a:lnSpc>
              <a:buFont typeface="Arial" pitchFamily="34" charset="0"/>
              <a:buChar char="•"/>
            </a:pPr>
            <a:r>
              <a:rPr lang="pl-PL" sz="2000" dirty="0" smtClean="0">
                <a:solidFill>
                  <a:schemeClr val="tx1"/>
                </a:solidFill>
                <a:latin typeface="Calibri" pitchFamily="34" charset="0"/>
              </a:rPr>
              <a:t>Pytania nie mogą sugerować odpowiedzi</a:t>
            </a:r>
          </a:p>
          <a:p>
            <a:pPr marL="365125" indent="-282575" algn="just">
              <a:lnSpc>
                <a:spcPct val="150000"/>
              </a:lnSpc>
              <a:buFont typeface="Arial" pitchFamily="34" charset="0"/>
              <a:buChar char="•"/>
            </a:pPr>
            <a:r>
              <a:rPr lang="pl-PL" sz="2000" dirty="0" smtClean="0">
                <a:solidFill>
                  <a:schemeClr val="tx1"/>
                </a:solidFill>
                <a:latin typeface="Calibri" pitchFamily="34" charset="0"/>
              </a:rPr>
              <a:t>Pytania nie powinny wprawiać respondentów w zakłopotanie (np. nie powinniśmy pytać o kwestie, na których respondenci się nie znają, ostrożnie też z tematami drażliwymi)</a:t>
            </a:r>
          </a:p>
        </p:txBody>
      </p:sp>
      <p:sp>
        <p:nvSpPr>
          <p:cNvPr id="77827" name="Rectangle 2"/>
          <p:cNvSpPr txBox="1">
            <a:spLocks/>
          </p:cNvSpPr>
          <p:nvPr/>
        </p:nvSpPr>
        <p:spPr bwMode="auto">
          <a:xfrm>
            <a:off x="2987675" y="188913"/>
            <a:ext cx="6711950" cy="917575"/>
          </a:xfrm>
          <a:prstGeom prst="rect">
            <a:avLst/>
          </a:prstGeom>
          <a:noFill/>
          <a:ln w="9525">
            <a:noFill/>
            <a:miter lim="800000"/>
            <a:headEnd/>
            <a:tailEnd/>
          </a:ln>
        </p:spPr>
        <p:txBody>
          <a:bodyPr anchor="ctr"/>
          <a:lstStyle/>
          <a:p>
            <a:pPr eaLnBrk="0" hangingPunct="0"/>
            <a:r>
              <a:rPr lang="pl-PL" sz="2800">
                <a:latin typeface="Calibri" pitchFamily="34" charset="0"/>
              </a:rPr>
              <a:t>Jak przygotować kwestionariusz?</a:t>
            </a: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7827" name="Rectangle 2"/>
          <p:cNvSpPr txBox="1">
            <a:spLocks/>
          </p:cNvSpPr>
          <p:nvPr/>
        </p:nvSpPr>
        <p:spPr bwMode="auto">
          <a:xfrm>
            <a:off x="1676474" y="-99392"/>
            <a:ext cx="6711950" cy="917575"/>
          </a:xfrm>
          <a:prstGeom prst="rect">
            <a:avLst/>
          </a:prstGeom>
          <a:noFill/>
          <a:ln w="9525">
            <a:noFill/>
            <a:miter lim="800000"/>
            <a:headEnd/>
            <a:tailEnd/>
          </a:ln>
        </p:spPr>
        <p:txBody>
          <a:bodyPr anchor="ctr"/>
          <a:lstStyle/>
          <a:p>
            <a:pPr eaLnBrk="0" hangingPunct="0"/>
            <a:r>
              <a:rPr lang="pl-PL" sz="2800" dirty="0" smtClean="0">
                <a:latin typeface="Calibri" pitchFamily="34" charset="0"/>
              </a:rPr>
              <a:t>Szybkie i bezbolesne badanie ankietowe</a:t>
            </a:r>
            <a:endParaRPr lang="pl-PL" sz="2800" dirty="0">
              <a:latin typeface="Calibri" pitchFamily="34" charset="0"/>
            </a:endParaRPr>
          </a:p>
        </p:txBody>
      </p:sp>
      <p:pic>
        <p:nvPicPr>
          <p:cNvPr id="6146" name="Picture 2"/>
          <p:cNvPicPr>
            <a:picLocks noChangeAspect="1" noChangeArrowheads="1"/>
          </p:cNvPicPr>
          <p:nvPr/>
        </p:nvPicPr>
        <p:blipFill>
          <a:blip r:embed="rId3" cstate="print"/>
          <a:srcRect/>
          <a:stretch>
            <a:fillRect/>
          </a:stretch>
        </p:blipFill>
        <p:spPr bwMode="auto">
          <a:xfrm>
            <a:off x="107504" y="1140930"/>
            <a:ext cx="5737221" cy="4304294"/>
          </a:xfrm>
          <a:prstGeom prst="rect">
            <a:avLst/>
          </a:prstGeom>
          <a:noFill/>
          <a:ln w="9525">
            <a:solidFill>
              <a:schemeClr val="tx1"/>
            </a:solidFill>
            <a:miter lim="800000"/>
            <a:headEnd/>
            <a:tailEnd/>
          </a:ln>
        </p:spPr>
      </p:pic>
      <p:sp>
        <p:nvSpPr>
          <p:cNvPr id="6" name="Prostokąt 5"/>
          <p:cNvSpPr/>
          <p:nvPr/>
        </p:nvSpPr>
        <p:spPr>
          <a:xfrm>
            <a:off x="1891420" y="620688"/>
            <a:ext cx="5887189" cy="369332"/>
          </a:xfrm>
          <a:prstGeom prst="rect">
            <a:avLst/>
          </a:prstGeom>
        </p:spPr>
        <p:txBody>
          <a:bodyPr wrap="none">
            <a:spAutoFit/>
          </a:bodyPr>
          <a:lstStyle/>
          <a:p>
            <a:pPr algn="ctr"/>
            <a:r>
              <a:rPr lang="pl-PL" dirty="0" err="1" smtClean="0">
                <a:hlinkClick r:id="rId4"/>
              </a:rPr>
              <a:t>www.wspoldecydujemy.pl</a:t>
            </a:r>
            <a:r>
              <a:rPr lang="pl-PL" dirty="0" smtClean="0"/>
              <a:t>       </a:t>
            </a:r>
            <a:r>
              <a:rPr lang="pl-PL" dirty="0" err="1" smtClean="0">
                <a:hlinkClick r:id="rId5"/>
              </a:rPr>
              <a:t>www.mysurveylab.com</a:t>
            </a:r>
            <a:r>
              <a:rPr lang="pl-PL" dirty="0" smtClean="0">
                <a:hlinkClick r:id="rId5"/>
              </a:rPr>
              <a:t>/</a:t>
            </a:r>
            <a:r>
              <a:rPr lang="pl-PL" dirty="0" err="1" smtClean="0">
                <a:hlinkClick r:id="rId5"/>
              </a:rPr>
              <a:t>pl</a:t>
            </a:r>
            <a:r>
              <a:rPr lang="pl-PL" dirty="0" smtClean="0"/>
              <a:t> </a:t>
            </a:r>
            <a:endParaRPr lang="pl-PL" dirty="0"/>
          </a:p>
        </p:txBody>
      </p:sp>
      <p:pic>
        <p:nvPicPr>
          <p:cNvPr id="25602" name="Picture 2"/>
          <p:cNvPicPr>
            <a:picLocks noChangeAspect="1" noChangeArrowheads="1"/>
          </p:cNvPicPr>
          <p:nvPr/>
        </p:nvPicPr>
        <p:blipFill>
          <a:blip r:embed="rId6" cstate="print"/>
          <a:srcRect/>
          <a:stretch>
            <a:fillRect/>
          </a:stretch>
        </p:blipFill>
        <p:spPr bwMode="auto">
          <a:xfrm>
            <a:off x="2832700" y="2777133"/>
            <a:ext cx="6311300" cy="4080867"/>
          </a:xfrm>
          <a:prstGeom prst="rect">
            <a:avLst/>
          </a:prstGeom>
          <a:noFill/>
          <a:ln w="9525">
            <a:solidFill>
              <a:schemeClr val="tx1"/>
            </a:solidFill>
            <a:miter lim="800000"/>
            <a:headEnd/>
            <a:tailEnd/>
          </a:ln>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Rectangle 4"/>
          <p:cNvSpPr>
            <a:spLocks noGrp="1" noChangeArrowheads="1"/>
          </p:cNvSpPr>
          <p:nvPr>
            <p:ph type="title"/>
          </p:nvPr>
        </p:nvSpPr>
        <p:spPr>
          <a:xfrm>
            <a:off x="457200" y="44624"/>
            <a:ext cx="8229600" cy="778098"/>
          </a:xfrm>
        </p:spPr>
        <p:txBody>
          <a:bodyPr>
            <a:normAutofit/>
          </a:bodyPr>
          <a:lstStyle/>
          <a:p>
            <a:pPr algn="ctr" eaLnBrk="1" hangingPunct="1"/>
            <a:r>
              <a:rPr lang="pl-PL" sz="3200" dirty="0" smtClean="0"/>
              <a:t>Źródła wiedzy</a:t>
            </a:r>
            <a:endParaRPr lang="en-US" sz="1800" b="1" dirty="0" smtClean="0"/>
          </a:p>
        </p:txBody>
      </p:sp>
      <p:sp>
        <p:nvSpPr>
          <p:cNvPr id="6" name="Rectangle 3"/>
          <p:cNvSpPr txBox="1">
            <a:spLocks noChangeArrowheads="1"/>
          </p:cNvSpPr>
          <p:nvPr/>
        </p:nvSpPr>
        <p:spPr>
          <a:xfrm>
            <a:off x="107256" y="764704"/>
            <a:ext cx="8857232" cy="5400600"/>
          </a:xfrm>
          <a:prstGeom prst="rect">
            <a:avLst/>
          </a:prstGeom>
        </p:spPr>
        <p:txBody>
          <a:bodyPr vert="horz" lIns="91440" tIns="45720" rIns="91440" bIns="45720" rtlCol="0">
            <a:noAutofit/>
          </a:bodyPr>
          <a:lstStyle/>
          <a:p>
            <a:pPr marL="273050" indent="-273050">
              <a:buFont typeface="+mj-lt"/>
              <a:buAutoNum type="arabicPeriod"/>
            </a:pPr>
            <a:r>
              <a:rPr lang="pl-PL" sz="1600" b="1" dirty="0" smtClean="0">
                <a:latin typeface="Arial" pitchFamily="34" charset="0"/>
                <a:cs typeface="Arial" pitchFamily="34" charset="0"/>
              </a:rPr>
              <a:t>Rozporządzenie</a:t>
            </a:r>
            <a:r>
              <a:rPr lang="pl-PL" sz="1600" dirty="0" smtClean="0">
                <a:latin typeface="Arial" pitchFamily="34" charset="0"/>
                <a:cs typeface="Arial" pitchFamily="34" charset="0"/>
              </a:rPr>
              <a:t> Parlamentu Europejskiego i Rady (UE) nr </a:t>
            </a:r>
            <a:r>
              <a:rPr lang="pl-PL" sz="1600" b="1" dirty="0" smtClean="0">
                <a:latin typeface="Arial" pitchFamily="34" charset="0"/>
                <a:cs typeface="Arial" pitchFamily="34" charset="0"/>
              </a:rPr>
              <a:t>1303/2013</a:t>
            </a:r>
            <a:r>
              <a:rPr lang="pl-PL" sz="1600" dirty="0" smtClean="0">
                <a:latin typeface="Arial" pitchFamily="34" charset="0"/>
                <a:cs typeface="Arial" pitchFamily="34" charset="0"/>
              </a:rPr>
              <a:t> z dnia 17 XII 2013r.</a:t>
            </a:r>
          </a:p>
          <a:p>
            <a:pPr marL="273050" indent="-273050">
              <a:buFont typeface="+mj-lt"/>
              <a:buAutoNum type="arabicPeriod"/>
            </a:pPr>
            <a:r>
              <a:rPr lang="pl-PL" sz="1600" b="1" dirty="0" smtClean="0">
                <a:latin typeface="Arial" pitchFamily="34" charset="0"/>
                <a:cs typeface="Arial" pitchFamily="34" charset="0"/>
              </a:rPr>
              <a:t>Rozporządzenie</a:t>
            </a:r>
            <a:r>
              <a:rPr lang="pl-PL" sz="1600" dirty="0" smtClean="0">
                <a:latin typeface="Arial" pitchFamily="34" charset="0"/>
                <a:cs typeface="Arial" pitchFamily="34" charset="0"/>
              </a:rPr>
              <a:t> Parlamentu Europejskiego i Rady (UE) nr </a:t>
            </a:r>
            <a:r>
              <a:rPr lang="pl-PL" sz="1600" b="1" dirty="0" smtClean="0">
                <a:latin typeface="Arial" pitchFamily="34" charset="0"/>
                <a:cs typeface="Arial" pitchFamily="34" charset="0"/>
              </a:rPr>
              <a:t>1305/2013</a:t>
            </a:r>
            <a:r>
              <a:rPr lang="pl-PL" sz="1600" dirty="0" smtClean="0">
                <a:latin typeface="Arial" pitchFamily="34" charset="0"/>
                <a:cs typeface="Arial" pitchFamily="34" charset="0"/>
              </a:rPr>
              <a:t> z dnia 17 XII 2013r.</a:t>
            </a:r>
          </a:p>
          <a:p>
            <a:pPr marL="273050" indent="-273050">
              <a:buFont typeface="+mj-lt"/>
              <a:buAutoNum type="arabicPeriod"/>
            </a:pPr>
            <a:endParaRPr lang="pl-PL" sz="1600" dirty="0" smtClean="0">
              <a:latin typeface="Arial" pitchFamily="34" charset="0"/>
              <a:cs typeface="Arial" pitchFamily="34" charset="0"/>
            </a:endParaRPr>
          </a:p>
          <a:p>
            <a:pPr marL="273050" indent="-273050">
              <a:buFont typeface="+mj-lt"/>
              <a:buAutoNum type="arabicPeriod"/>
            </a:pPr>
            <a:r>
              <a:rPr lang="pl-PL" sz="1600" b="1" dirty="0" smtClean="0">
                <a:latin typeface="Arial" pitchFamily="34" charset="0"/>
                <a:cs typeface="Arial" pitchFamily="34" charset="0"/>
              </a:rPr>
              <a:t>Program Rozwoju Obszarów Wiejskich 2014 – 2020</a:t>
            </a:r>
            <a:r>
              <a:rPr lang="pl-PL" sz="1600" dirty="0" smtClean="0">
                <a:latin typeface="Arial" pitchFamily="34" charset="0"/>
                <a:cs typeface="Arial" pitchFamily="34" charset="0"/>
              </a:rPr>
              <a:t>. </a:t>
            </a:r>
          </a:p>
          <a:p>
            <a:pPr marL="273050" indent="-273050">
              <a:buFont typeface="+mj-lt"/>
              <a:buAutoNum type="arabicPeriod"/>
            </a:pPr>
            <a:r>
              <a:rPr lang="pl-PL" sz="1600" b="1" dirty="0" smtClean="0">
                <a:latin typeface="Arial" pitchFamily="34" charset="0"/>
                <a:cs typeface="Arial" pitchFamily="34" charset="0"/>
              </a:rPr>
              <a:t>Ustawa</a:t>
            </a:r>
            <a:r>
              <a:rPr lang="pl-PL" sz="1600" dirty="0" smtClean="0">
                <a:latin typeface="Arial" pitchFamily="34" charset="0"/>
                <a:cs typeface="Arial" pitchFamily="34" charset="0"/>
              </a:rPr>
              <a:t> o RLKS - ustawa z dnia 20 lutego 2015 r. o rozwoju lokalnym z udziałem lokalnej społeczności (</a:t>
            </a:r>
            <a:r>
              <a:rPr lang="pl-PL" sz="1600" dirty="0" err="1" smtClean="0">
                <a:latin typeface="Arial" pitchFamily="34" charset="0"/>
                <a:cs typeface="Arial" pitchFamily="34" charset="0"/>
              </a:rPr>
              <a:t>Dz.U</a:t>
            </a:r>
            <a:r>
              <a:rPr lang="pl-PL" sz="1600" dirty="0" smtClean="0">
                <a:latin typeface="Arial" pitchFamily="34" charset="0"/>
                <a:cs typeface="Arial" pitchFamily="34" charset="0"/>
              </a:rPr>
              <a:t>. 2015 poz. 378)</a:t>
            </a:r>
          </a:p>
          <a:p>
            <a:pPr marL="273050" indent="-273050">
              <a:buFont typeface="+mj-lt"/>
              <a:buAutoNum type="arabicPeriod"/>
            </a:pPr>
            <a:endParaRPr lang="pl-PL" sz="1600" dirty="0" smtClean="0">
              <a:latin typeface="Arial" pitchFamily="34" charset="0"/>
              <a:cs typeface="Arial" pitchFamily="34" charset="0"/>
            </a:endParaRPr>
          </a:p>
          <a:p>
            <a:pPr marL="273050" indent="-273050">
              <a:buFont typeface="+mj-lt"/>
              <a:buAutoNum type="arabicPeriod"/>
            </a:pPr>
            <a:r>
              <a:rPr lang="pl-PL" sz="1600" b="1" dirty="0" smtClean="0"/>
              <a:t>Poradnik</a:t>
            </a:r>
            <a:r>
              <a:rPr lang="pl-PL" sz="1600" dirty="0" smtClean="0"/>
              <a:t> dla lokalnych grup działania w zakresie opracowania LSR na lata 2014-2020,</a:t>
            </a:r>
          </a:p>
          <a:p>
            <a:pPr marL="273050" indent="-273050">
              <a:buFont typeface="+mj-lt"/>
              <a:buAutoNum type="arabicPeriod"/>
            </a:pPr>
            <a:r>
              <a:rPr lang="pl-PL" sz="1600" b="1" dirty="0" smtClean="0">
                <a:latin typeface="Arial" pitchFamily="34" charset="0"/>
                <a:cs typeface="Arial" pitchFamily="34" charset="0"/>
              </a:rPr>
              <a:t>Umowa </a:t>
            </a:r>
            <a:r>
              <a:rPr lang="pl-PL" sz="1600" dirty="0" smtClean="0">
                <a:latin typeface="Arial" pitchFamily="34" charset="0"/>
                <a:cs typeface="Arial" pitchFamily="34" charset="0"/>
              </a:rPr>
              <a:t>o warunkach i sposobie realizacji strategii rozwoju lokalnego kierowanego przez społeczność </a:t>
            </a:r>
          </a:p>
          <a:p>
            <a:pPr marL="273050" indent="-273050">
              <a:buFont typeface="+mj-lt"/>
              <a:buAutoNum type="arabicPeriod"/>
            </a:pPr>
            <a:endParaRPr lang="pl-PL" sz="1600" dirty="0" smtClean="0">
              <a:latin typeface="Arial" pitchFamily="34" charset="0"/>
              <a:cs typeface="Arial" pitchFamily="34" charset="0"/>
            </a:endParaRPr>
          </a:p>
          <a:p>
            <a:pPr marL="273050" indent="-273050">
              <a:buFont typeface="+mj-lt"/>
              <a:buAutoNum type="arabicPeriod"/>
            </a:pPr>
            <a:r>
              <a:rPr lang="pl-PL" sz="1600" b="1" dirty="0" smtClean="0">
                <a:latin typeface="Arial" pitchFamily="34" charset="0"/>
                <a:cs typeface="Arial" pitchFamily="34" charset="0"/>
              </a:rPr>
              <a:t>Regulamin konkursu </a:t>
            </a:r>
            <a:r>
              <a:rPr lang="pl-PL" sz="1600" dirty="0" smtClean="0">
                <a:latin typeface="Arial" pitchFamily="34" charset="0"/>
                <a:cs typeface="Arial" pitchFamily="34" charset="0"/>
              </a:rPr>
              <a:t>na wybór strategii rozwoju lokalnego kierowanego przez społeczność </a:t>
            </a:r>
          </a:p>
          <a:p>
            <a:r>
              <a:rPr lang="pl-PL" sz="1600" u="sng" dirty="0" smtClean="0">
                <a:latin typeface="Arial" pitchFamily="34" charset="0"/>
                <a:cs typeface="Arial" pitchFamily="34" charset="0"/>
              </a:rPr>
              <a:t>Załączniki:</a:t>
            </a:r>
          </a:p>
          <a:p>
            <a:endParaRPr lang="pl-PL" sz="1600" dirty="0" smtClean="0">
              <a:latin typeface="Arial" pitchFamily="34" charset="0"/>
              <a:cs typeface="Arial" pitchFamily="34" charset="0"/>
            </a:endParaRPr>
          </a:p>
          <a:p>
            <a:pPr marL="444500" indent="-266700">
              <a:buFont typeface="+mj-lt"/>
              <a:buAutoNum type="alphaLcParenR"/>
            </a:pPr>
            <a:r>
              <a:rPr lang="pl-PL" sz="1600" dirty="0" smtClean="0">
                <a:latin typeface="Arial" pitchFamily="34" charset="0"/>
                <a:cs typeface="Arial" pitchFamily="34" charset="0"/>
              </a:rPr>
              <a:t>Formularz wniosku o wybór LSR wraz z instrukcją wypełniania wniosku; </a:t>
            </a:r>
          </a:p>
          <a:p>
            <a:pPr marL="444500" indent="-266700">
              <a:buFont typeface="+mj-lt"/>
              <a:buAutoNum type="alphaLcParenR"/>
            </a:pPr>
            <a:r>
              <a:rPr lang="pl-PL" sz="1600" dirty="0" smtClean="0">
                <a:latin typeface="Arial" pitchFamily="34" charset="0"/>
                <a:cs typeface="Arial" pitchFamily="34" charset="0"/>
              </a:rPr>
              <a:t>Kryteria wyboru LSR; </a:t>
            </a:r>
          </a:p>
          <a:p>
            <a:pPr marL="444500" indent="-266700">
              <a:buFont typeface="+mj-lt"/>
              <a:buAutoNum type="alphaLcParenR"/>
            </a:pPr>
            <a:r>
              <a:rPr lang="pl-PL" sz="1600" dirty="0" smtClean="0">
                <a:latin typeface="Arial" pitchFamily="34" charset="0"/>
                <a:cs typeface="Arial" pitchFamily="34" charset="0"/>
              </a:rPr>
              <a:t>Struktura i wymagania dotyczące LSR; </a:t>
            </a:r>
          </a:p>
          <a:p>
            <a:pPr marL="444500" indent="-266700">
              <a:buFont typeface="+mj-lt"/>
              <a:buAutoNum type="alphaLcParenR"/>
            </a:pPr>
            <a:r>
              <a:rPr lang="pl-PL" sz="1600" dirty="0" smtClean="0">
                <a:latin typeface="Arial" pitchFamily="34" charset="0"/>
                <a:cs typeface="Arial" pitchFamily="34" charset="0"/>
              </a:rPr>
              <a:t>Formularz karty oceny wniosku o wybór strategii rozwoju lokalnego kierowanego przez społeczność; </a:t>
            </a:r>
          </a:p>
          <a:p>
            <a:pPr marL="444500" indent="-266700">
              <a:buFont typeface="+mj-lt"/>
              <a:buAutoNum type="alphaLcParenR"/>
            </a:pPr>
            <a:r>
              <a:rPr lang="pl-PL" sz="1600" dirty="0" smtClean="0">
                <a:latin typeface="Arial" pitchFamily="34" charset="0"/>
                <a:cs typeface="Arial" pitchFamily="34" charset="0"/>
              </a:rPr>
              <a:t>Formularz karty oceny LSR pod względem spełniania kryteriów wyboru LSR dla członka komisji; </a:t>
            </a:r>
          </a:p>
          <a:p>
            <a:pPr marL="444500" indent="-266700">
              <a:buFont typeface="+mj-lt"/>
              <a:buAutoNum type="alphaLcParenR"/>
            </a:pPr>
            <a:r>
              <a:rPr lang="pl-PL" sz="1600" dirty="0" smtClean="0">
                <a:latin typeface="Arial" pitchFamily="34" charset="0"/>
                <a:cs typeface="Arial" pitchFamily="34" charset="0"/>
              </a:rPr>
              <a:t>Sposób ustalania wysokości dostępnych środków przeznaczonych na realizację LSR. </a:t>
            </a:r>
          </a:p>
          <a:p>
            <a:endParaRPr lang="pl-PL" sz="1600" dirty="0" smtClean="0">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4"/>
          <p:cNvSpPr>
            <a:spLocks noGrp="1" noChangeArrowheads="1"/>
          </p:cNvSpPr>
          <p:nvPr>
            <p:ph type="title"/>
          </p:nvPr>
        </p:nvSpPr>
        <p:spPr>
          <a:xfrm>
            <a:off x="395536" y="116632"/>
            <a:ext cx="8229600" cy="1143000"/>
          </a:xfrm>
        </p:spPr>
        <p:txBody>
          <a:bodyPr>
            <a:normAutofit/>
          </a:bodyPr>
          <a:lstStyle/>
          <a:p>
            <a:r>
              <a:rPr lang="pl-PL" sz="2800" b="1" dirty="0" smtClean="0">
                <a:solidFill>
                  <a:srgbClr val="C00000"/>
                </a:solidFill>
              </a:rPr>
              <a:t>Rozdział III:</a:t>
            </a:r>
            <a:r>
              <a:rPr lang="pl-PL" sz="2800" b="1" dirty="0" smtClean="0"/>
              <a:t> diagnoza - opis obszaru i ludności</a:t>
            </a:r>
            <a:endParaRPr lang="en-US" sz="2800" b="1" dirty="0" smtClean="0"/>
          </a:p>
        </p:txBody>
      </p:sp>
      <p:sp>
        <p:nvSpPr>
          <p:cNvPr id="6" name="Rectangle 3"/>
          <p:cNvSpPr txBox="1">
            <a:spLocks noChangeArrowheads="1"/>
          </p:cNvSpPr>
          <p:nvPr/>
        </p:nvSpPr>
        <p:spPr>
          <a:xfrm>
            <a:off x="251520" y="1052736"/>
            <a:ext cx="8640960" cy="5616624"/>
          </a:xfrm>
          <a:prstGeom prst="rect">
            <a:avLst/>
          </a:prstGeom>
        </p:spPr>
        <p:txBody>
          <a:bodyPr vert="horz" lIns="91440" tIns="45720" rIns="91440" bIns="45720" rtlCol="0">
            <a:normAutofit/>
          </a:bodyPr>
          <a:lstStyle/>
          <a:p>
            <a:pPr marL="268288" indent="-268288">
              <a:lnSpc>
                <a:spcPct val="170000"/>
              </a:lnSpc>
            </a:pPr>
            <a:endParaRPr lang="pl-PL" sz="3300" dirty="0" smtClean="0"/>
          </a:p>
          <a:p>
            <a:endParaRPr lang="pl-PL" sz="1500" dirty="0" smtClean="0"/>
          </a:p>
          <a:p>
            <a:endParaRPr lang="pl-PL" sz="1500" dirty="0" smtClean="0"/>
          </a:p>
          <a:p>
            <a:endParaRPr lang="pl-PL" sz="1500" dirty="0" smtClean="0"/>
          </a:p>
          <a:p>
            <a:pPr algn="r"/>
            <a:endParaRPr lang="pl-PL" sz="2200" dirty="0" smtClean="0"/>
          </a:p>
          <a:p>
            <a:pPr algn="r"/>
            <a:endParaRPr lang="pl-PL" sz="2200" dirty="0" smtClean="0"/>
          </a:p>
        </p:txBody>
      </p:sp>
      <p:sp>
        <p:nvSpPr>
          <p:cNvPr id="7" name="Prostokąt 6"/>
          <p:cNvSpPr/>
          <p:nvPr/>
        </p:nvSpPr>
        <p:spPr>
          <a:xfrm>
            <a:off x="179512" y="1124744"/>
            <a:ext cx="8784976" cy="4708981"/>
          </a:xfrm>
          <a:prstGeom prst="rect">
            <a:avLst/>
          </a:prstGeom>
        </p:spPr>
        <p:txBody>
          <a:bodyPr wrap="square">
            <a:spAutoFit/>
          </a:bodyPr>
          <a:lstStyle/>
          <a:p>
            <a:pPr marL="273050" indent="-273050">
              <a:buFont typeface="Arial" pitchFamily="34" charset="0"/>
              <a:buChar char="•"/>
            </a:pPr>
            <a:r>
              <a:rPr lang="pl-PL" sz="2000" dirty="0" smtClean="0"/>
              <a:t>określenie grup </a:t>
            </a:r>
            <a:r>
              <a:rPr lang="pl-PL" sz="2000" dirty="0" err="1" smtClean="0"/>
              <a:t>defaworyzowanych</a:t>
            </a:r>
            <a:r>
              <a:rPr lang="pl-PL" sz="2000" dirty="0" smtClean="0"/>
              <a:t> i ich problemów, </a:t>
            </a:r>
          </a:p>
          <a:p>
            <a:pPr marL="273050" indent="-273050">
              <a:buFont typeface="Arial" pitchFamily="34" charset="0"/>
              <a:buChar char="•"/>
            </a:pPr>
            <a:endParaRPr lang="pl-PL" sz="2000" dirty="0" smtClean="0"/>
          </a:p>
          <a:p>
            <a:pPr marL="273050" indent="-273050">
              <a:buFont typeface="Arial" pitchFamily="34" charset="0"/>
              <a:buChar char="•"/>
            </a:pPr>
            <a:r>
              <a:rPr lang="pl-PL" sz="2000" dirty="0" smtClean="0"/>
              <a:t>charakterystyka gospodarki/przedsiębiorczości, branż rozwojowych, </a:t>
            </a:r>
          </a:p>
          <a:p>
            <a:pPr marL="273050" indent="-273050">
              <a:buFont typeface="Arial" pitchFamily="34" charset="0"/>
              <a:buChar char="•"/>
            </a:pPr>
            <a:endParaRPr lang="pl-PL" sz="2000" dirty="0" smtClean="0"/>
          </a:p>
          <a:p>
            <a:pPr marL="273050" indent="-273050">
              <a:buFont typeface="Arial" pitchFamily="34" charset="0"/>
              <a:buChar char="•"/>
            </a:pPr>
            <a:r>
              <a:rPr lang="pl-PL" sz="2000" dirty="0" smtClean="0"/>
              <a:t>opis rynku pracy (poziom zatrudnienia i stopa bezrobocia - liczba bezrobotnych do liczby ludności czynnej zawodowo),</a:t>
            </a:r>
          </a:p>
          <a:p>
            <a:pPr marL="273050" indent="-273050">
              <a:buFont typeface="Arial" pitchFamily="34" charset="0"/>
              <a:buChar char="•"/>
            </a:pPr>
            <a:endParaRPr lang="pl-PL" sz="2000" dirty="0" smtClean="0"/>
          </a:p>
          <a:p>
            <a:pPr marL="273050" indent="-273050">
              <a:buFont typeface="Arial" pitchFamily="34" charset="0"/>
              <a:buChar char="•"/>
            </a:pPr>
            <a:r>
              <a:rPr lang="pl-PL" sz="2000" dirty="0" smtClean="0"/>
              <a:t>przedstawienie działalności organizacji pozarządowych,</a:t>
            </a:r>
          </a:p>
          <a:p>
            <a:pPr marL="273050" indent="-273050">
              <a:buFont typeface="Arial" pitchFamily="34" charset="0"/>
              <a:buChar char="•"/>
            </a:pPr>
            <a:endParaRPr lang="pl-PL" sz="2000" dirty="0" smtClean="0"/>
          </a:p>
          <a:p>
            <a:pPr marL="273050" indent="-273050">
              <a:buFont typeface="Arial" pitchFamily="34" charset="0"/>
              <a:buChar char="•"/>
            </a:pPr>
            <a:r>
              <a:rPr lang="pl-PL" sz="2000" dirty="0" smtClean="0"/>
              <a:t>wskazanie problemów społecznych, skali wykluczenia społecznego (dostęp do miejscowej infrastruktury, kultury),</a:t>
            </a:r>
          </a:p>
          <a:p>
            <a:pPr marL="273050" indent="-273050">
              <a:buFont typeface="Arial" pitchFamily="34" charset="0"/>
              <a:buChar char="•"/>
            </a:pPr>
            <a:endParaRPr lang="pl-PL" sz="2000" dirty="0" smtClean="0"/>
          </a:p>
          <a:p>
            <a:pPr algn="just"/>
            <a:r>
              <a:rPr lang="pl-PL" sz="2000" dirty="0" smtClean="0"/>
              <a:t>Dla każdego z ww. punktów należy przedstawić krótki opis podstawowych wskaźników/danych statystycznych i źródła informacji (np. GUS, badania własne LGD – ankiety). </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4"/>
          <p:cNvSpPr>
            <a:spLocks noGrp="1" noChangeArrowheads="1"/>
          </p:cNvSpPr>
          <p:nvPr>
            <p:ph type="title"/>
          </p:nvPr>
        </p:nvSpPr>
        <p:spPr>
          <a:xfrm>
            <a:off x="395536" y="116632"/>
            <a:ext cx="8229600" cy="1143000"/>
          </a:xfrm>
        </p:spPr>
        <p:txBody>
          <a:bodyPr>
            <a:normAutofit/>
          </a:bodyPr>
          <a:lstStyle/>
          <a:p>
            <a:r>
              <a:rPr lang="pl-PL" sz="2800" b="1" dirty="0" smtClean="0">
                <a:solidFill>
                  <a:srgbClr val="C00000"/>
                </a:solidFill>
              </a:rPr>
              <a:t>Rozdział III:</a:t>
            </a:r>
            <a:r>
              <a:rPr lang="pl-PL" sz="2800" b="1" dirty="0" smtClean="0"/>
              <a:t> diagnoza - opis obszaru i ludności</a:t>
            </a:r>
            <a:endParaRPr lang="en-US" sz="2800" b="1" dirty="0" smtClean="0"/>
          </a:p>
        </p:txBody>
      </p:sp>
      <p:sp>
        <p:nvSpPr>
          <p:cNvPr id="6" name="Rectangle 3"/>
          <p:cNvSpPr txBox="1">
            <a:spLocks noChangeArrowheads="1"/>
          </p:cNvSpPr>
          <p:nvPr/>
        </p:nvSpPr>
        <p:spPr>
          <a:xfrm>
            <a:off x="251520" y="1052736"/>
            <a:ext cx="8640960" cy="5616624"/>
          </a:xfrm>
          <a:prstGeom prst="rect">
            <a:avLst/>
          </a:prstGeom>
        </p:spPr>
        <p:txBody>
          <a:bodyPr vert="horz" lIns="91440" tIns="45720" rIns="91440" bIns="45720" rtlCol="0">
            <a:normAutofit/>
          </a:bodyPr>
          <a:lstStyle/>
          <a:p>
            <a:pPr marL="268288" indent="-268288">
              <a:lnSpc>
                <a:spcPct val="170000"/>
              </a:lnSpc>
            </a:pPr>
            <a:endParaRPr lang="pl-PL" sz="3300" dirty="0" smtClean="0"/>
          </a:p>
          <a:p>
            <a:endParaRPr lang="pl-PL" sz="1500" dirty="0" smtClean="0"/>
          </a:p>
          <a:p>
            <a:endParaRPr lang="pl-PL" sz="1500" dirty="0" smtClean="0"/>
          </a:p>
          <a:p>
            <a:endParaRPr lang="pl-PL" sz="1500" dirty="0" smtClean="0"/>
          </a:p>
          <a:p>
            <a:pPr algn="r"/>
            <a:endParaRPr lang="pl-PL" sz="2200" dirty="0" smtClean="0"/>
          </a:p>
          <a:p>
            <a:pPr algn="r"/>
            <a:endParaRPr lang="pl-PL" sz="2200" dirty="0" smtClean="0"/>
          </a:p>
        </p:txBody>
      </p:sp>
      <p:sp>
        <p:nvSpPr>
          <p:cNvPr id="7" name="Prostokąt 6"/>
          <p:cNvSpPr/>
          <p:nvPr/>
        </p:nvSpPr>
        <p:spPr>
          <a:xfrm>
            <a:off x="179512" y="1124744"/>
            <a:ext cx="8784976" cy="5324535"/>
          </a:xfrm>
          <a:prstGeom prst="rect">
            <a:avLst/>
          </a:prstGeom>
        </p:spPr>
        <p:txBody>
          <a:bodyPr wrap="square">
            <a:spAutoFit/>
          </a:bodyPr>
          <a:lstStyle/>
          <a:p>
            <a:pPr marL="177800" indent="-177800" algn="just">
              <a:buFont typeface="Arial" pitchFamily="34" charset="0"/>
              <a:buChar char="•"/>
            </a:pPr>
            <a:r>
              <a:rPr lang="pl-PL" sz="2000" dirty="0" smtClean="0"/>
              <a:t>opis zagospodarowania przestrzennego/układu osadniczego, (opis układu przestrzennego, opis warunków zagospodarowania terenów oraz ograniczeń w ich użytkowaniu, dostęp do infrastruktury),</a:t>
            </a:r>
          </a:p>
          <a:p>
            <a:pPr marL="177800" indent="-177800" algn="just">
              <a:buFont typeface="Arial" pitchFamily="34" charset="0"/>
              <a:buChar char="•"/>
            </a:pPr>
            <a:endParaRPr lang="pl-PL" sz="2000" dirty="0" smtClean="0"/>
          </a:p>
          <a:p>
            <a:pPr marL="177800" indent="-177800" algn="just">
              <a:buFont typeface="Arial" pitchFamily="34" charset="0"/>
              <a:buChar char="•"/>
            </a:pPr>
            <a:r>
              <a:rPr lang="pl-PL" sz="2000" dirty="0" smtClean="0"/>
              <a:t>krótki opis dziedzictwa kulturowego/zabytków,</a:t>
            </a:r>
          </a:p>
          <a:p>
            <a:pPr marL="177800" indent="-177800" algn="just">
              <a:buFont typeface="Arial" pitchFamily="34" charset="0"/>
              <a:buChar char="•"/>
            </a:pPr>
            <a:endParaRPr lang="pl-PL" sz="2000" dirty="0" smtClean="0"/>
          </a:p>
          <a:p>
            <a:pPr marL="177800" indent="-177800" algn="just">
              <a:buFont typeface="Arial" pitchFamily="34" charset="0"/>
              <a:buChar char="•"/>
            </a:pPr>
            <a:r>
              <a:rPr lang="pl-PL" sz="2000" dirty="0" smtClean="0"/>
              <a:t>krótka charakterystyka obszarów atrakcyjnych turystycznie oraz wskazanie potencjału dla rozwoju turystyki, liczba gospodarstw agroturystycznych, wskaźnik Schneidera (intensywność ruchu turystycznego),</a:t>
            </a:r>
          </a:p>
          <a:p>
            <a:pPr marL="177800" indent="-177800" algn="just">
              <a:buFont typeface="Arial" pitchFamily="34" charset="0"/>
              <a:buChar char="•"/>
            </a:pPr>
            <a:endParaRPr lang="pl-PL" sz="2000" dirty="0" smtClean="0"/>
          </a:p>
          <a:p>
            <a:pPr marL="177800" indent="-177800" algn="just">
              <a:buFont typeface="Arial" pitchFamily="34" charset="0"/>
              <a:buChar char="•"/>
            </a:pPr>
            <a:r>
              <a:rPr lang="pl-PL" sz="2000" dirty="0" smtClean="0"/>
              <a:t>opis produktów lokalnych, tradycyjnych i regionalnych podkreślających specyfikę danego obszaru (krótki opis charakterystycznych produktów) </a:t>
            </a:r>
          </a:p>
          <a:p>
            <a:pPr marL="177800" indent="-177800" algn="just">
              <a:buFont typeface="Arial" pitchFamily="34" charset="0"/>
              <a:buChar char="•"/>
            </a:pPr>
            <a:endParaRPr lang="pl-PL" sz="2000" dirty="0" smtClean="0"/>
          </a:p>
          <a:p>
            <a:pPr marL="177800" indent="-177800" algn="just">
              <a:buFont typeface="Arial" pitchFamily="34" charset="0"/>
              <a:buChar char="•"/>
            </a:pPr>
            <a:r>
              <a:rPr lang="pl-PL" sz="2000" dirty="0" smtClean="0"/>
              <a:t>charakterystyka rolnictwa i rynku rolnego (kierunki produkcji, liczba gospodarstw, osób zatrudnionych w rolnictwie, średnia pow. gospodarstw), </a:t>
            </a:r>
          </a:p>
          <a:p>
            <a:pPr marL="177800" indent="-177800" algn="just">
              <a:buFont typeface="Arial" pitchFamily="34" charset="0"/>
              <a:buChar char="•"/>
            </a:pPr>
            <a:endParaRPr lang="pl-PL" sz="2000" dirty="0" smtClean="0"/>
          </a:p>
          <a:p>
            <a:pPr marL="177800" indent="-177800" algn="just">
              <a:buFont typeface="Arial" pitchFamily="34" charset="0"/>
              <a:buChar char="•"/>
            </a:pPr>
            <a:r>
              <a:rPr lang="pl-PL" sz="2000" dirty="0" smtClean="0"/>
              <a:t>opis innych/pozostałych obszarów istotnych dla LSR.</a:t>
            </a: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0418" name="Symbol zastępczy numeru slajdu 4"/>
          <p:cNvSpPr>
            <a:spLocks noGrp="1"/>
          </p:cNvSpPr>
          <p:nvPr>
            <p:ph type="sldNum" sz="quarter" idx="11"/>
          </p:nvPr>
        </p:nvSpPr>
        <p:spPr>
          <a:noFill/>
        </p:spPr>
        <p:txBody>
          <a:bodyPr/>
          <a:lstStyle/>
          <a:p>
            <a:fld id="{6608967C-9C5C-498A-9AF2-4FBCEAC5BF34}" type="slidenum">
              <a:rPr lang="pl-PL" smtClean="0"/>
              <a:pPr/>
              <a:t>32</a:t>
            </a:fld>
            <a:endParaRPr lang="pl-PL" smtClean="0"/>
          </a:p>
        </p:txBody>
      </p:sp>
      <p:graphicFrame>
        <p:nvGraphicFramePr>
          <p:cNvPr id="5" name="Diagram 4"/>
          <p:cNvGraphicFramePr/>
          <p:nvPr/>
        </p:nvGraphicFramePr>
        <p:xfrm>
          <a:off x="1907704" y="764704"/>
          <a:ext cx="8280920" cy="59766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 5"/>
          <p:cNvGraphicFramePr/>
          <p:nvPr/>
        </p:nvGraphicFramePr>
        <p:xfrm>
          <a:off x="755576" y="1700808"/>
          <a:ext cx="2160240" cy="144016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7" name="Diagram 6"/>
          <p:cNvGraphicFramePr/>
          <p:nvPr/>
        </p:nvGraphicFramePr>
        <p:xfrm>
          <a:off x="899592" y="4437112"/>
          <a:ext cx="2160240" cy="144016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9" name="Rectangle 4"/>
          <p:cNvSpPr>
            <a:spLocks noGrp="1" noChangeArrowheads="1"/>
          </p:cNvSpPr>
          <p:nvPr>
            <p:ph type="title"/>
          </p:nvPr>
        </p:nvSpPr>
        <p:spPr>
          <a:xfrm>
            <a:off x="395536" y="116632"/>
            <a:ext cx="8229600" cy="1143000"/>
          </a:xfrm>
        </p:spPr>
        <p:txBody>
          <a:bodyPr>
            <a:normAutofit/>
          </a:bodyPr>
          <a:lstStyle/>
          <a:p>
            <a:r>
              <a:rPr lang="pl-PL" sz="2800" b="1" dirty="0" smtClean="0">
                <a:solidFill>
                  <a:srgbClr val="C00000"/>
                </a:solidFill>
              </a:rPr>
              <a:t>Rozdział IV:</a:t>
            </a:r>
            <a:r>
              <a:rPr lang="pl-PL" sz="2800" b="1" dirty="0" smtClean="0"/>
              <a:t> SWOT</a:t>
            </a:r>
            <a:endParaRPr lang="en-US" sz="2800" b="1" dirty="0" smtClean="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8370" name="Symbol zastępczy numeru slajdu 4"/>
          <p:cNvSpPr>
            <a:spLocks noGrp="1"/>
          </p:cNvSpPr>
          <p:nvPr>
            <p:ph type="sldNum" sz="quarter" idx="11"/>
          </p:nvPr>
        </p:nvSpPr>
        <p:spPr>
          <a:noFill/>
        </p:spPr>
        <p:txBody>
          <a:bodyPr/>
          <a:lstStyle/>
          <a:p>
            <a:fld id="{969CC7BA-D470-4C5A-B142-CD47DEC29C76}" type="slidenum">
              <a:rPr lang="pl-PL" smtClean="0"/>
              <a:pPr/>
              <a:t>33</a:t>
            </a:fld>
            <a:endParaRPr lang="pl-PL" smtClean="0"/>
          </a:p>
        </p:txBody>
      </p:sp>
      <p:sp>
        <p:nvSpPr>
          <p:cNvPr id="58372" name="Rectangle 3"/>
          <p:cNvSpPr>
            <a:spLocks noGrp="1" noChangeArrowheads="1"/>
          </p:cNvSpPr>
          <p:nvPr>
            <p:ph type="body" idx="1"/>
          </p:nvPr>
        </p:nvSpPr>
        <p:spPr>
          <a:xfrm>
            <a:off x="323528" y="980728"/>
            <a:ext cx="8458200" cy="5115272"/>
          </a:xfrm>
        </p:spPr>
        <p:txBody>
          <a:bodyPr>
            <a:noAutofit/>
          </a:bodyPr>
          <a:lstStyle/>
          <a:p>
            <a:pPr marL="609600" indent="-609600">
              <a:lnSpc>
                <a:spcPct val="150000"/>
              </a:lnSpc>
              <a:buFontTx/>
              <a:buAutoNum type="arabicPeriod"/>
            </a:pPr>
            <a:r>
              <a:rPr lang="pl-PL" sz="2400" dirty="0" smtClean="0"/>
              <a:t>Silne strony – wykorzystaj, buduj na nich!</a:t>
            </a:r>
          </a:p>
          <a:p>
            <a:pPr marL="609600" indent="-609600">
              <a:lnSpc>
                <a:spcPct val="150000"/>
              </a:lnSpc>
              <a:buFontTx/>
              <a:buAutoNum type="arabicPeriod"/>
            </a:pPr>
            <a:r>
              <a:rPr lang="pl-PL" sz="2400" dirty="0" smtClean="0"/>
              <a:t>Szanse – wykorzystaj, uwzględnij w swoich planach!</a:t>
            </a:r>
          </a:p>
          <a:p>
            <a:pPr marL="609600" indent="-609600">
              <a:lnSpc>
                <a:spcPct val="150000"/>
              </a:lnSpc>
              <a:buFontTx/>
              <a:buAutoNum type="arabicPeriod"/>
            </a:pPr>
            <a:r>
              <a:rPr lang="pl-PL" sz="2400" dirty="0" smtClean="0"/>
              <a:t>Słabe strony - ogranicz, wyeliminuj.</a:t>
            </a:r>
          </a:p>
          <a:p>
            <a:pPr marL="609600" indent="-609600" eaLnBrk="1" hangingPunct="1">
              <a:lnSpc>
                <a:spcPct val="150000"/>
              </a:lnSpc>
              <a:buFontTx/>
              <a:buAutoNum type="arabicPeriod"/>
            </a:pPr>
            <a:r>
              <a:rPr lang="pl-PL" sz="2400" dirty="0" smtClean="0"/>
              <a:t>Zagrożenia – obserwuj, unikaj, uwzględnij w swoich planach!</a:t>
            </a:r>
          </a:p>
          <a:p>
            <a:pPr marL="609600" indent="-609600" eaLnBrk="1" hangingPunct="1">
              <a:lnSpc>
                <a:spcPct val="150000"/>
              </a:lnSpc>
              <a:buFontTx/>
              <a:buAutoNum type="arabicPeriod"/>
            </a:pPr>
            <a:r>
              <a:rPr lang="pl-PL" sz="2400" dirty="0" smtClean="0"/>
              <a:t>Połącz diagnozę (S/W) i prognozę (O/T),</a:t>
            </a:r>
            <a:endParaRPr lang="en-GB" sz="2400" dirty="0" smtClean="0"/>
          </a:p>
        </p:txBody>
      </p:sp>
      <p:graphicFrame>
        <p:nvGraphicFramePr>
          <p:cNvPr id="6" name="Diagram 5"/>
          <p:cNvGraphicFramePr/>
          <p:nvPr/>
        </p:nvGraphicFramePr>
        <p:xfrm>
          <a:off x="5652120" y="4205312"/>
          <a:ext cx="3347864" cy="23200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Rectangle 4"/>
          <p:cNvSpPr>
            <a:spLocks noGrp="1" noChangeArrowheads="1"/>
          </p:cNvSpPr>
          <p:nvPr>
            <p:ph type="title"/>
          </p:nvPr>
        </p:nvSpPr>
        <p:spPr>
          <a:xfrm>
            <a:off x="395536" y="116632"/>
            <a:ext cx="8229600" cy="1143000"/>
          </a:xfrm>
        </p:spPr>
        <p:txBody>
          <a:bodyPr>
            <a:normAutofit/>
          </a:bodyPr>
          <a:lstStyle/>
          <a:p>
            <a:r>
              <a:rPr lang="pl-PL" sz="2800" b="1" dirty="0" smtClean="0">
                <a:solidFill>
                  <a:srgbClr val="C00000"/>
                </a:solidFill>
              </a:rPr>
              <a:t>Rozdział IV:</a:t>
            </a:r>
            <a:r>
              <a:rPr lang="pl-PL" sz="2800" b="1" dirty="0" smtClean="0"/>
              <a:t> SWOT</a:t>
            </a:r>
            <a:endParaRPr lang="en-US" sz="2800" b="1" dirty="0" smtClean="0"/>
          </a:p>
        </p:txBody>
      </p:sp>
      <p:sp>
        <p:nvSpPr>
          <p:cNvPr id="13" name="pole tekstowe 12"/>
          <p:cNvSpPr txBox="1"/>
          <p:nvPr/>
        </p:nvSpPr>
        <p:spPr>
          <a:xfrm>
            <a:off x="35496" y="5013176"/>
            <a:ext cx="6624736" cy="646331"/>
          </a:xfrm>
          <a:prstGeom prst="rect">
            <a:avLst/>
          </a:prstGeom>
          <a:noFill/>
        </p:spPr>
        <p:txBody>
          <a:bodyPr wrap="square" rtlCol="0">
            <a:spAutoFit/>
          </a:bodyPr>
          <a:lstStyle/>
          <a:p>
            <a:r>
              <a:rPr lang="pl-PL" dirty="0" smtClean="0"/>
              <a:t>DIAGNOZA           </a:t>
            </a:r>
            <a:r>
              <a:rPr lang="pl-PL" dirty="0" smtClean="0">
                <a:solidFill>
                  <a:srgbClr val="C00000"/>
                </a:solidFill>
              </a:rPr>
              <a:t>SWOT </a:t>
            </a:r>
            <a:r>
              <a:rPr lang="pl-PL" dirty="0" smtClean="0"/>
              <a:t>          CELE          WSKAŹNIKI</a:t>
            </a:r>
          </a:p>
          <a:p>
            <a:endParaRPr lang="pl-PL" dirty="0"/>
          </a:p>
        </p:txBody>
      </p:sp>
      <p:cxnSp>
        <p:nvCxnSpPr>
          <p:cNvPr id="15" name="Łącznik prosty ze strzałką 14"/>
          <p:cNvCxnSpPr/>
          <p:nvPr/>
        </p:nvCxnSpPr>
        <p:spPr>
          <a:xfrm>
            <a:off x="1475656" y="5229200"/>
            <a:ext cx="360040" cy="0"/>
          </a:xfrm>
          <a:prstGeom prst="straightConnector1">
            <a:avLst/>
          </a:prstGeom>
          <a:ln cmpd="sng">
            <a:tailEnd type="arrow"/>
          </a:ln>
        </p:spPr>
        <p:style>
          <a:lnRef idx="1">
            <a:schemeClr val="accent1"/>
          </a:lnRef>
          <a:fillRef idx="0">
            <a:schemeClr val="accent1"/>
          </a:fillRef>
          <a:effectRef idx="0">
            <a:schemeClr val="accent1"/>
          </a:effectRef>
          <a:fontRef idx="minor">
            <a:schemeClr val="tx1"/>
          </a:fontRef>
        </p:style>
      </p:cxnSp>
      <p:cxnSp>
        <p:nvCxnSpPr>
          <p:cNvPr id="17" name="Łącznik prosty ze strzałką 16"/>
          <p:cNvCxnSpPr/>
          <p:nvPr/>
        </p:nvCxnSpPr>
        <p:spPr>
          <a:xfrm>
            <a:off x="2843808" y="5229200"/>
            <a:ext cx="360040" cy="0"/>
          </a:xfrm>
          <a:prstGeom prst="straightConnector1">
            <a:avLst/>
          </a:prstGeom>
          <a:ln cmpd="sng">
            <a:tailEnd type="arrow"/>
          </a:ln>
        </p:spPr>
        <p:style>
          <a:lnRef idx="1">
            <a:schemeClr val="accent1"/>
          </a:lnRef>
          <a:fillRef idx="0">
            <a:schemeClr val="accent1"/>
          </a:fillRef>
          <a:effectRef idx="0">
            <a:schemeClr val="accent1"/>
          </a:effectRef>
          <a:fontRef idx="minor">
            <a:schemeClr val="tx1"/>
          </a:fontRef>
        </p:style>
      </p:cxnSp>
      <p:cxnSp>
        <p:nvCxnSpPr>
          <p:cNvPr id="18" name="Łącznik prosty ze strzałką 17"/>
          <p:cNvCxnSpPr/>
          <p:nvPr/>
        </p:nvCxnSpPr>
        <p:spPr>
          <a:xfrm>
            <a:off x="4139952" y="5229200"/>
            <a:ext cx="360040" cy="0"/>
          </a:xfrm>
          <a:prstGeom prst="straightConnector1">
            <a:avLst/>
          </a:prstGeom>
          <a:ln cmpd="sng">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8370" name="Symbol zastępczy numeru slajdu 4"/>
          <p:cNvSpPr>
            <a:spLocks noGrp="1"/>
          </p:cNvSpPr>
          <p:nvPr>
            <p:ph type="sldNum" sz="quarter" idx="11"/>
          </p:nvPr>
        </p:nvSpPr>
        <p:spPr>
          <a:noFill/>
        </p:spPr>
        <p:txBody>
          <a:bodyPr/>
          <a:lstStyle/>
          <a:p>
            <a:fld id="{969CC7BA-D470-4C5A-B142-CD47DEC29C76}" type="slidenum">
              <a:rPr lang="pl-PL" smtClean="0"/>
              <a:pPr/>
              <a:t>34</a:t>
            </a:fld>
            <a:endParaRPr lang="pl-PL" smtClean="0"/>
          </a:p>
        </p:txBody>
      </p:sp>
      <p:sp>
        <p:nvSpPr>
          <p:cNvPr id="12" name="Rectangle 4"/>
          <p:cNvSpPr>
            <a:spLocks noGrp="1" noChangeArrowheads="1"/>
          </p:cNvSpPr>
          <p:nvPr>
            <p:ph type="title"/>
          </p:nvPr>
        </p:nvSpPr>
        <p:spPr>
          <a:xfrm>
            <a:off x="395536" y="116632"/>
            <a:ext cx="8229600" cy="1143000"/>
          </a:xfrm>
        </p:spPr>
        <p:txBody>
          <a:bodyPr>
            <a:normAutofit/>
          </a:bodyPr>
          <a:lstStyle/>
          <a:p>
            <a:r>
              <a:rPr lang="pl-PL" sz="2800" b="1" dirty="0" smtClean="0">
                <a:solidFill>
                  <a:srgbClr val="C00000"/>
                </a:solidFill>
              </a:rPr>
              <a:t>Rozdział IV:</a:t>
            </a:r>
            <a:r>
              <a:rPr lang="pl-PL" sz="2800" b="1" dirty="0" smtClean="0"/>
              <a:t> SWOT</a:t>
            </a:r>
            <a:endParaRPr lang="en-US" sz="2800" b="1" dirty="0" smtClean="0"/>
          </a:p>
        </p:txBody>
      </p:sp>
      <p:graphicFrame>
        <p:nvGraphicFramePr>
          <p:cNvPr id="11" name="Tabela 10"/>
          <p:cNvGraphicFramePr>
            <a:graphicFrameLocks noGrp="1"/>
          </p:cNvGraphicFramePr>
          <p:nvPr/>
        </p:nvGraphicFramePr>
        <p:xfrm>
          <a:off x="299864" y="1052736"/>
          <a:ext cx="8592616" cy="4214202"/>
        </p:xfrm>
        <a:graphic>
          <a:graphicData uri="http://schemas.openxmlformats.org/drawingml/2006/table">
            <a:tbl>
              <a:tblPr/>
              <a:tblGrid>
                <a:gridCol w="2147934"/>
                <a:gridCol w="2147934"/>
                <a:gridCol w="2147934"/>
                <a:gridCol w="2148814"/>
              </a:tblGrid>
              <a:tr h="702367">
                <a:tc>
                  <a:txBody>
                    <a:bodyPr/>
                    <a:lstStyle/>
                    <a:p>
                      <a:pPr algn="ctr">
                        <a:lnSpc>
                          <a:spcPct val="115000"/>
                        </a:lnSpc>
                        <a:spcAft>
                          <a:spcPts val="600"/>
                        </a:spcAft>
                      </a:pPr>
                      <a:r>
                        <a:rPr lang="pl-PL" sz="2400" b="1" kern="150" dirty="0">
                          <a:solidFill>
                            <a:srgbClr val="FF0000"/>
                          </a:solidFill>
                          <a:latin typeface="Times New Roman"/>
                          <a:ea typeface="Arial"/>
                          <a:cs typeface="Times New Roman"/>
                        </a:rPr>
                        <a:t>Mocne strony</a:t>
                      </a:r>
                      <a:endParaRPr lang="pl-PL" sz="2400" b="1" kern="150" dirty="0">
                        <a:solidFill>
                          <a:srgbClr val="FF0000"/>
                        </a:solidFill>
                        <a:latin typeface="Times New Roman"/>
                        <a:ea typeface="Lucida Sans Unicode"/>
                        <a:cs typeface="Tahoma"/>
                      </a:endParaRPr>
                    </a:p>
                  </a:txBody>
                  <a:tcPr marL="67338" marR="673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ctr">
                        <a:lnSpc>
                          <a:spcPct val="115000"/>
                        </a:lnSpc>
                        <a:spcAft>
                          <a:spcPts val="600"/>
                        </a:spcAft>
                      </a:pPr>
                      <a:r>
                        <a:rPr lang="pl-PL" sz="1800" b="1" kern="150" dirty="0">
                          <a:latin typeface="Times New Roman"/>
                          <a:ea typeface="Arial"/>
                          <a:cs typeface="Times New Roman"/>
                        </a:rPr>
                        <a:t>Odniesienie do diagnozy</a:t>
                      </a:r>
                      <a:endParaRPr lang="pl-PL" sz="1800" b="1" kern="150" dirty="0">
                        <a:latin typeface="Times New Roman"/>
                        <a:ea typeface="Lucida Sans Unicode"/>
                        <a:cs typeface="Tahoma"/>
                      </a:endParaRPr>
                    </a:p>
                  </a:txBody>
                  <a:tcPr marL="67338" marR="673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marL="0" algn="ctr" defTabSz="914400" rtl="0" eaLnBrk="1" latinLnBrk="0" hangingPunct="1">
                        <a:lnSpc>
                          <a:spcPct val="115000"/>
                        </a:lnSpc>
                        <a:spcAft>
                          <a:spcPts val="600"/>
                        </a:spcAft>
                      </a:pPr>
                      <a:r>
                        <a:rPr lang="pl-PL" sz="2400" b="1" kern="150" dirty="0">
                          <a:solidFill>
                            <a:srgbClr val="FF0000"/>
                          </a:solidFill>
                          <a:latin typeface="Times New Roman"/>
                          <a:ea typeface="Arial"/>
                          <a:cs typeface="Times New Roman"/>
                        </a:rPr>
                        <a:t>Słabe strony</a:t>
                      </a:r>
                    </a:p>
                  </a:txBody>
                  <a:tcPr marL="67338" marR="673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ctr">
                        <a:lnSpc>
                          <a:spcPct val="115000"/>
                        </a:lnSpc>
                        <a:spcAft>
                          <a:spcPts val="600"/>
                        </a:spcAft>
                      </a:pPr>
                      <a:r>
                        <a:rPr lang="pl-PL" sz="1800" b="1" kern="150" dirty="0">
                          <a:latin typeface="Times New Roman"/>
                          <a:ea typeface="Arial"/>
                          <a:cs typeface="Times New Roman"/>
                        </a:rPr>
                        <a:t>Odniesienie do diagnozy</a:t>
                      </a:r>
                      <a:endParaRPr lang="pl-PL" sz="1800" b="1" kern="150" dirty="0">
                        <a:latin typeface="Times New Roman"/>
                        <a:ea typeface="Lucida Sans Unicode"/>
                        <a:cs typeface="Tahoma"/>
                      </a:endParaRPr>
                    </a:p>
                  </a:txBody>
                  <a:tcPr marL="67338" marR="673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r>
              <a:tr h="702367">
                <a:tc>
                  <a:txBody>
                    <a:bodyPr/>
                    <a:lstStyle/>
                    <a:p>
                      <a:pPr>
                        <a:lnSpc>
                          <a:spcPct val="115000"/>
                        </a:lnSpc>
                        <a:spcAft>
                          <a:spcPts val="600"/>
                        </a:spcAft>
                      </a:pPr>
                      <a:r>
                        <a:rPr lang="pl-PL" sz="1800" kern="150" dirty="0">
                          <a:latin typeface="Times New Roman"/>
                          <a:ea typeface="Arial"/>
                          <a:cs typeface="Times New Roman"/>
                        </a:rPr>
                        <a:t>1....</a:t>
                      </a:r>
                      <a:endParaRPr lang="pl-PL" sz="1800" kern="150" dirty="0">
                        <a:latin typeface="Times New Roman"/>
                        <a:ea typeface="Lucida Sans Unicode"/>
                        <a:cs typeface="Tahoma"/>
                      </a:endParaRPr>
                    </a:p>
                  </a:txBody>
                  <a:tcPr marL="67338" marR="673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600"/>
                        </a:spcAft>
                      </a:pPr>
                      <a:r>
                        <a:rPr lang="pl-PL" sz="1800" kern="150">
                          <a:latin typeface="Times New Roman"/>
                          <a:ea typeface="Arial"/>
                          <a:cs typeface="Times New Roman"/>
                        </a:rPr>
                        <a:t>np. rozdział 1.1 diagnozy</a:t>
                      </a:r>
                      <a:endParaRPr lang="pl-PL" sz="1800" kern="150">
                        <a:latin typeface="Times New Roman"/>
                        <a:ea typeface="Lucida Sans Unicode"/>
                        <a:cs typeface="Tahoma"/>
                      </a:endParaRPr>
                    </a:p>
                  </a:txBody>
                  <a:tcPr marL="67338" marR="673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600"/>
                        </a:spcAft>
                      </a:pPr>
                      <a:r>
                        <a:rPr lang="pl-PL" sz="1800" kern="150">
                          <a:latin typeface="Times New Roman"/>
                          <a:ea typeface="Arial"/>
                          <a:cs typeface="Times New Roman"/>
                        </a:rPr>
                        <a:t>1...</a:t>
                      </a:r>
                      <a:endParaRPr lang="pl-PL" sz="1800" kern="150">
                        <a:latin typeface="Times New Roman"/>
                        <a:ea typeface="Lucida Sans Unicode"/>
                        <a:cs typeface="Tahoma"/>
                      </a:endParaRPr>
                    </a:p>
                  </a:txBody>
                  <a:tcPr marL="67338" marR="673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600"/>
                        </a:spcAft>
                      </a:pPr>
                      <a:r>
                        <a:rPr lang="pl-PL" sz="1800" kern="150">
                          <a:latin typeface="Times New Roman"/>
                          <a:ea typeface="Arial"/>
                          <a:cs typeface="Times New Roman"/>
                        </a:rPr>
                        <a:t>np. rozdział 1.1 diagnozy</a:t>
                      </a:r>
                      <a:endParaRPr lang="pl-PL" sz="1800" kern="150">
                        <a:latin typeface="Times New Roman"/>
                        <a:ea typeface="Lucida Sans Unicode"/>
                        <a:cs typeface="Tahoma"/>
                      </a:endParaRPr>
                    </a:p>
                  </a:txBody>
                  <a:tcPr marL="67338" marR="673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02367">
                <a:tc>
                  <a:txBody>
                    <a:bodyPr/>
                    <a:lstStyle/>
                    <a:p>
                      <a:pPr>
                        <a:lnSpc>
                          <a:spcPct val="115000"/>
                        </a:lnSpc>
                        <a:spcAft>
                          <a:spcPts val="600"/>
                        </a:spcAft>
                      </a:pPr>
                      <a:r>
                        <a:rPr lang="pl-PL" sz="1800" kern="150">
                          <a:latin typeface="Times New Roman"/>
                          <a:ea typeface="Arial"/>
                          <a:cs typeface="Times New Roman"/>
                        </a:rPr>
                        <a:t>2...</a:t>
                      </a:r>
                      <a:endParaRPr lang="pl-PL" sz="1800" kern="150">
                        <a:latin typeface="Times New Roman"/>
                        <a:ea typeface="Lucida Sans Unicode"/>
                        <a:cs typeface="Tahoma"/>
                      </a:endParaRPr>
                    </a:p>
                  </a:txBody>
                  <a:tcPr marL="67338" marR="673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15000"/>
                        </a:lnSpc>
                        <a:spcAft>
                          <a:spcPts val="600"/>
                        </a:spcAft>
                      </a:pPr>
                      <a:r>
                        <a:rPr lang="pl-PL" sz="1800" kern="150">
                          <a:latin typeface="Times New Roman"/>
                          <a:ea typeface="Arial"/>
                          <a:cs typeface="Times New Roman"/>
                        </a:rPr>
                        <a:t>np. rozdział ... diagnozy</a:t>
                      </a:r>
                      <a:endParaRPr lang="pl-PL" sz="1800" kern="150">
                        <a:latin typeface="Times New Roman"/>
                        <a:ea typeface="Lucida Sans Unicode"/>
                        <a:cs typeface="Tahoma"/>
                      </a:endParaRPr>
                    </a:p>
                  </a:txBody>
                  <a:tcPr marL="67338" marR="673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15000"/>
                        </a:lnSpc>
                        <a:spcAft>
                          <a:spcPts val="600"/>
                        </a:spcAft>
                      </a:pPr>
                      <a:r>
                        <a:rPr lang="pl-PL" sz="1800" kern="150">
                          <a:latin typeface="Times New Roman"/>
                          <a:ea typeface="Arial"/>
                          <a:cs typeface="Times New Roman"/>
                        </a:rPr>
                        <a:t>2...</a:t>
                      </a:r>
                      <a:endParaRPr lang="pl-PL" sz="1800" kern="150">
                        <a:latin typeface="Times New Roman"/>
                        <a:ea typeface="Lucida Sans Unicode"/>
                        <a:cs typeface="Tahoma"/>
                      </a:endParaRPr>
                    </a:p>
                  </a:txBody>
                  <a:tcPr marL="67338" marR="673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15000"/>
                        </a:lnSpc>
                        <a:spcAft>
                          <a:spcPts val="600"/>
                        </a:spcAft>
                      </a:pPr>
                      <a:r>
                        <a:rPr lang="pl-PL" sz="1800" kern="150">
                          <a:latin typeface="Times New Roman"/>
                          <a:ea typeface="Arial"/>
                          <a:cs typeface="Times New Roman"/>
                        </a:rPr>
                        <a:t>np. rozdział ... diagnozy</a:t>
                      </a:r>
                      <a:endParaRPr lang="pl-PL" sz="1800" kern="150">
                        <a:latin typeface="Times New Roman"/>
                        <a:ea typeface="Lucida Sans Unicode"/>
                        <a:cs typeface="Tahoma"/>
                      </a:endParaRPr>
                    </a:p>
                  </a:txBody>
                  <a:tcPr marL="67338" marR="673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r h="702367">
                <a:tc>
                  <a:txBody>
                    <a:bodyPr/>
                    <a:lstStyle/>
                    <a:p>
                      <a:pPr marL="0" algn="ctr" defTabSz="914400" rtl="0" eaLnBrk="1" latinLnBrk="0" hangingPunct="1">
                        <a:lnSpc>
                          <a:spcPct val="115000"/>
                        </a:lnSpc>
                        <a:spcAft>
                          <a:spcPts val="600"/>
                        </a:spcAft>
                      </a:pPr>
                      <a:r>
                        <a:rPr lang="pl-PL" sz="2400" b="1" kern="150" dirty="0">
                          <a:solidFill>
                            <a:srgbClr val="FF0000"/>
                          </a:solidFill>
                          <a:latin typeface="Times New Roman"/>
                          <a:ea typeface="Arial"/>
                          <a:cs typeface="Times New Roman"/>
                        </a:rPr>
                        <a:t>Szanse</a:t>
                      </a:r>
                    </a:p>
                  </a:txBody>
                  <a:tcPr marL="67338" marR="673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ctr">
                        <a:lnSpc>
                          <a:spcPct val="115000"/>
                        </a:lnSpc>
                        <a:spcAft>
                          <a:spcPts val="600"/>
                        </a:spcAft>
                      </a:pPr>
                      <a:r>
                        <a:rPr lang="pl-PL" sz="1800" b="1" kern="150" dirty="0">
                          <a:latin typeface="Times New Roman"/>
                          <a:ea typeface="Arial"/>
                          <a:cs typeface="Times New Roman"/>
                        </a:rPr>
                        <a:t>Odniesienie do diagnozy</a:t>
                      </a:r>
                      <a:endParaRPr lang="pl-PL" sz="1800" b="1" kern="150" dirty="0">
                        <a:latin typeface="Times New Roman"/>
                        <a:ea typeface="Lucida Sans Unicode"/>
                        <a:cs typeface="Tahoma"/>
                      </a:endParaRPr>
                    </a:p>
                  </a:txBody>
                  <a:tcPr marL="67338" marR="673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marL="0" algn="ctr" defTabSz="914400" rtl="0" eaLnBrk="1" latinLnBrk="0" hangingPunct="1">
                        <a:lnSpc>
                          <a:spcPct val="115000"/>
                        </a:lnSpc>
                        <a:spcAft>
                          <a:spcPts val="600"/>
                        </a:spcAft>
                      </a:pPr>
                      <a:r>
                        <a:rPr lang="pl-PL" sz="2400" b="1" kern="150" dirty="0">
                          <a:solidFill>
                            <a:srgbClr val="FF0000"/>
                          </a:solidFill>
                          <a:latin typeface="Times New Roman"/>
                          <a:ea typeface="Arial"/>
                          <a:cs typeface="Times New Roman"/>
                        </a:rPr>
                        <a:t>Zagrożenia</a:t>
                      </a:r>
                    </a:p>
                  </a:txBody>
                  <a:tcPr marL="67338" marR="673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ctr">
                        <a:lnSpc>
                          <a:spcPct val="115000"/>
                        </a:lnSpc>
                        <a:spcAft>
                          <a:spcPts val="600"/>
                        </a:spcAft>
                      </a:pPr>
                      <a:r>
                        <a:rPr lang="pl-PL" sz="1800" b="1" kern="150" dirty="0">
                          <a:latin typeface="Times New Roman"/>
                          <a:ea typeface="Arial"/>
                          <a:cs typeface="Times New Roman"/>
                        </a:rPr>
                        <a:t>Odniesienie do diagnozy</a:t>
                      </a:r>
                      <a:endParaRPr lang="pl-PL" sz="1800" b="1" kern="150" dirty="0">
                        <a:latin typeface="Times New Roman"/>
                        <a:ea typeface="Lucida Sans Unicode"/>
                        <a:cs typeface="Tahoma"/>
                      </a:endParaRPr>
                    </a:p>
                  </a:txBody>
                  <a:tcPr marL="67338" marR="673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r>
              <a:tr h="702367">
                <a:tc>
                  <a:txBody>
                    <a:bodyPr/>
                    <a:lstStyle/>
                    <a:p>
                      <a:pPr>
                        <a:lnSpc>
                          <a:spcPct val="115000"/>
                        </a:lnSpc>
                        <a:spcAft>
                          <a:spcPts val="600"/>
                        </a:spcAft>
                      </a:pPr>
                      <a:r>
                        <a:rPr lang="pl-PL" sz="1800" kern="150">
                          <a:latin typeface="Times New Roman"/>
                          <a:ea typeface="Arial"/>
                          <a:cs typeface="Times New Roman"/>
                        </a:rPr>
                        <a:t>1....</a:t>
                      </a:r>
                      <a:endParaRPr lang="pl-PL" sz="1800" kern="150">
                        <a:latin typeface="Times New Roman"/>
                        <a:ea typeface="Lucida Sans Unicode"/>
                        <a:cs typeface="Tahoma"/>
                      </a:endParaRPr>
                    </a:p>
                  </a:txBody>
                  <a:tcPr marL="67338" marR="673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600"/>
                        </a:spcAft>
                      </a:pPr>
                      <a:r>
                        <a:rPr lang="pl-PL" sz="1800" kern="150">
                          <a:latin typeface="Times New Roman"/>
                          <a:ea typeface="Arial"/>
                          <a:cs typeface="Times New Roman"/>
                        </a:rPr>
                        <a:t>np. rozdział 1.1 diagnozy</a:t>
                      </a:r>
                      <a:endParaRPr lang="pl-PL" sz="1800" kern="150">
                        <a:latin typeface="Times New Roman"/>
                        <a:ea typeface="Lucida Sans Unicode"/>
                        <a:cs typeface="Tahoma"/>
                      </a:endParaRPr>
                    </a:p>
                  </a:txBody>
                  <a:tcPr marL="67338" marR="673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600"/>
                        </a:spcAft>
                      </a:pPr>
                      <a:r>
                        <a:rPr lang="pl-PL" sz="1800" kern="150">
                          <a:latin typeface="Times New Roman"/>
                          <a:ea typeface="Arial"/>
                          <a:cs typeface="Times New Roman"/>
                        </a:rPr>
                        <a:t>1...</a:t>
                      </a:r>
                      <a:endParaRPr lang="pl-PL" sz="1800" kern="150">
                        <a:latin typeface="Times New Roman"/>
                        <a:ea typeface="Lucida Sans Unicode"/>
                        <a:cs typeface="Tahoma"/>
                      </a:endParaRPr>
                    </a:p>
                  </a:txBody>
                  <a:tcPr marL="67338" marR="673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600"/>
                        </a:spcAft>
                      </a:pPr>
                      <a:r>
                        <a:rPr lang="pl-PL" sz="1800" kern="150">
                          <a:latin typeface="Times New Roman"/>
                          <a:ea typeface="Arial"/>
                          <a:cs typeface="Times New Roman"/>
                        </a:rPr>
                        <a:t>np. rozdział 1.1 diagnozy</a:t>
                      </a:r>
                      <a:endParaRPr lang="pl-PL" sz="1800" kern="150">
                        <a:latin typeface="Times New Roman"/>
                        <a:ea typeface="Lucida Sans Unicode"/>
                        <a:cs typeface="Tahoma"/>
                      </a:endParaRPr>
                    </a:p>
                  </a:txBody>
                  <a:tcPr marL="67338" marR="673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02367">
                <a:tc>
                  <a:txBody>
                    <a:bodyPr/>
                    <a:lstStyle/>
                    <a:p>
                      <a:pPr>
                        <a:lnSpc>
                          <a:spcPct val="115000"/>
                        </a:lnSpc>
                        <a:spcAft>
                          <a:spcPts val="600"/>
                        </a:spcAft>
                      </a:pPr>
                      <a:r>
                        <a:rPr lang="pl-PL" sz="1800" kern="150">
                          <a:latin typeface="Times New Roman"/>
                          <a:ea typeface="Arial"/>
                          <a:cs typeface="Times New Roman"/>
                        </a:rPr>
                        <a:t>2...</a:t>
                      </a:r>
                      <a:endParaRPr lang="pl-PL" sz="1800" kern="150">
                        <a:latin typeface="Times New Roman"/>
                        <a:ea typeface="Lucida Sans Unicode"/>
                        <a:cs typeface="Tahoma"/>
                      </a:endParaRPr>
                    </a:p>
                  </a:txBody>
                  <a:tcPr marL="67338" marR="673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600"/>
                        </a:spcAft>
                      </a:pPr>
                      <a:r>
                        <a:rPr lang="pl-PL" sz="1800" kern="150">
                          <a:latin typeface="Times New Roman"/>
                          <a:ea typeface="Arial"/>
                          <a:cs typeface="Times New Roman"/>
                        </a:rPr>
                        <a:t>np. rozdział ... diagnozy</a:t>
                      </a:r>
                      <a:endParaRPr lang="pl-PL" sz="1800" kern="150">
                        <a:latin typeface="Times New Roman"/>
                        <a:ea typeface="Lucida Sans Unicode"/>
                        <a:cs typeface="Tahoma"/>
                      </a:endParaRPr>
                    </a:p>
                  </a:txBody>
                  <a:tcPr marL="67338" marR="673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600"/>
                        </a:spcAft>
                      </a:pPr>
                      <a:r>
                        <a:rPr lang="pl-PL" sz="1800" kern="150">
                          <a:latin typeface="Times New Roman"/>
                          <a:ea typeface="Arial"/>
                          <a:cs typeface="Times New Roman"/>
                        </a:rPr>
                        <a:t>2...</a:t>
                      </a:r>
                      <a:endParaRPr lang="pl-PL" sz="1800" kern="150">
                        <a:latin typeface="Times New Roman"/>
                        <a:ea typeface="Lucida Sans Unicode"/>
                        <a:cs typeface="Tahoma"/>
                      </a:endParaRPr>
                    </a:p>
                  </a:txBody>
                  <a:tcPr marL="67338" marR="673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600"/>
                        </a:spcAft>
                      </a:pPr>
                      <a:r>
                        <a:rPr lang="pl-PL" sz="1800" kern="150" dirty="0">
                          <a:latin typeface="Times New Roman"/>
                          <a:ea typeface="Arial"/>
                          <a:cs typeface="Times New Roman"/>
                        </a:rPr>
                        <a:t>np. rozdział ... diagnozy</a:t>
                      </a:r>
                      <a:endParaRPr lang="pl-PL" sz="1800" kern="150" dirty="0">
                        <a:latin typeface="Times New Roman"/>
                        <a:ea typeface="Lucida Sans Unicode"/>
                        <a:cs typeface="Tahoma"/>
                      </a:endParaRPr>
                    </a:p>
                  </a:txBody>
                  <a:tcPr marL="67338" marR="673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4" name="Prostokąt 13"/>
          <p:cNvSpPr/>
          <p:nvPr/>
        </p:nvSpPr>
        <p:spPr>
          <a:xfrm>
            <a:off x="557808" y="5381828"/>
            <a:ext cx="8190656" cy="1287532"/>
          </a:xfrm>
          <a:prstGeom prst="rect">
            <a:avLst/>
          </a:prstGeom>
        </p:spPr>
        <p:txBody>
          <a:bodyPr wrap="square">
            <a:spAutoFit/>
          </a:bodyPr>
          <a:lstStyle/>
          <a:p>
            <a:pPr algn="ctr">
              <a:lnSpc>
                <a:spcPct val="150000"/>
              </a:lnSpc>
            </a:pPr>
            <a:r>
              <a:rPr lang="en-US" b="1" i="1" dirty="0" err="1" smtClean="0"/>
              <a:t>Mając</a:t>
            </a:r>
            <a:r>
              <a:rPr lang="en-US" b="1" i="1" dirty="0" smtClean="0"/>
              <a:t> </a:t>
            </a:r>
            <a:r>
              <a:rPr lang="en-US" b="1" i="1" dirty="0" err="1" smtClean="0"/>
              <a:t>na</a:t>
            </a:r>
            <a:r>
              <a:rPr lang="en-US" b="1" i="1" dirty="0" smtClean="0"/>
              <a:t> </a:t>
            </a:r>
            <a:r>
              <a:rPr lang="en-US" b="1" i="1" dirty="0" err="1" smtClean="0"/>
              <a:t>względzie</a:t>
            </a:r>
            <a:r>
              <a:rPr lang="en-US" b="1" i="1" dirty="0" smtClean="0"/>
              <a:t> </a:t>
            </a:r>
            <a:r>
              <a:rPr lang="en-US" b="1" i="1" dirty="0" err="1" smtClean="0"/>
              <a:t>umiejscowienie</a:t>
            </a:r>
            <a:r>
              <a:rPr lang="en-US" b="1" i="1" dirty="0" smtClean="0"/>
              <a:t> RLKS w </a:t>
            </a:r>
            <a:r>
              <a:rPr lang="en-US" b="1" i="1" dirty="0" err="1" smtClean="0"/>
              <a:t>celu</a:t>
            </a:r>
            <a:r>
              <a:rPr lang="en-US" b="1" i="1" dirty="0" smtClean="0"/>
              <a:t> </a:t>
            </a:r>
            <a:r>
              <a:rPr lang="en-US" b="1" i="1" dirty="0" err="1" smtClean="0"/>
              <a:t>dotyczącym</a:t>
            </a:r>
            <a:r>
              <a:rPr lang="en-US" b="1" i="1" dirty="0" smtClean="0"/>
              <a:t> </a:t>
            </a:r>
            <a:r>
              <a:rPr lang="en-US" b="1" i="1" dirty="0" err="1" smtClean="0"/>
              <a:t>walki</a:t>
            </a:r>
            <a:r>
              <a:rPr lang="en-US" b="1" i="1" dirty="0" smtClean="0"/>
              <a:t> </a:t>
            </a:r>
            <a:br>
              <a:rPr lang="en-US" b="1" i="1" dirty="0" smtClean="0"/>
            </a:br>
            <a:r>
              <a:rPr lang="en-US" b="1" i="1" dirty="0" smtClean="0"/>
              <a:t>z </a:t>
            </a:r>
            <a:r>
              <a:rPr lang="en-US" b="1" i="1" dirty="0" err="1" smtClean="0"/>
              <a:t>ubóstwem</a:t>
            </a:r>
            <a:r>
              <a:rPr lang="en-US" b="1" i="1" dirty="0" smtClean="0"/>
              <a:t> </a:t>
            </a:r>
            <a:r>
              <a:rPr lang="en-US" b="1" i="1" dirty="0" err="1" smtClean="0"/>
              <a:t>i</a:t>
            </a:r>
            <a:r>
              <a:rPr lang="en-US" b="1" i="1" dirty="0" smtClean="0"/>
              <a:t> </a:t>
            </a:r>
            <a:r>
              <a:rPr lang="en-US" b="1" i="1" dirty="0" err="1" smtClean="0"/>
              <a:t>wykluczeniem</a:t>
            </a:r>
            <a:r>
              <a:rPr lang="en-US" b="1" i="1" dirty="0" smtClean="0"/>
              <a:t> </a:t>
            </a:r>
            <a:r>
              <a:rPr lang="en-US" b="1" i="1" dirty="0" err="1" smtClean="0"/>
              <a:t>społecznym</a:t>
            </a:r>
            <a:r>
              <a:rPr lang="en-US" b="1" i="1" dirty="0" smtClean="0"/>
              <a:t> </a:t>
            </a:r>
            <a:r>
              <a:rPr lang="en-US" b="1" i="1" dirty="0" err="1" smtClean="0"/>
              <a:t>konieczne</a:t>
            </a:r>
            <a:r>
              <a:rPr lang="en-US" b="1" i="1" dirty="0" smtClean="0"/>
              <a:t> jest </a:t>
            </a:r>
            <a:r>
              <a:rPr lang="en-US" b="1" i="1" dirty="0" err="1" smtClean="0"/>
              <a:t>odniesienie</a:t>
            </a:r>
            <a:r>
              <a:rPr lang="en-US" b="1" i="1" dirty="0" smtClean="0"/>
              <a:t> </a:t>
            </a:r>
            <a:r>
              <a:rPr lang="en-US" b="1" i="1" dirty="0" err="1" smtClean="0"/>
              <a:t>się</a:t>
            </a:r>
            <a:r>
              <a:rPr lang="en-US" b="1" i="1" dirty="0" smtClean="0"/>
              <a:t> w </a:t>
            </a:r>
            <a:r>
              <a:rPr lang="en-US" b="1" i="1" dirty="0" err="1" smtClean="0"/>
              <a:t>analizie</a:t>
            </a:r>
            <a:r>
              <a:rPr lang="en-US" b="1" i="1" dirty="0" smtClean="0"/>
              <a:t> SWOT do </a:t>
            </a:r>
            <a:r>
              <a:rPr lang="en-US" b="1" i="1" dirty="0" err="1" smtClean="0"/>
              <a:t>tej</a:t>
            </a:r>
            <a:r>
              <a:rPr lang="en-US" b="1" i="1" dirty="0" smtClean="0"/>
              <a:t> </a:t>
            </a:r>
            <a:r>
              <a:rPr lang="en-US" b="1" i="1" dirty="0" err="1" smtClean="0"/>
              <a:t>kwestii</a:t>
            </a:r>
            <a:r>
              <a:rPr lang="en-US" b="1" i="1" dirty="0" smtClean="0"/>
              <a:t>.</a:t>
            </a:r>
            <a:endParaRPr lang="pl-PL" i="1"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4"/>
          <p:cNvSpPr>
            <a:spLocks noGrp="1" noChangeArrowheads="1"/>
          </p:cNvSpPr>
          <p:nvPr>
            <p:ph type="title"/>
          </p:nvPr>
        </p:nvSpPr>
        <p:spPr>
          <a:xfrm>
            <a:off x="395536" y="116632"/>
            <a:ext cx="8229600" cy="1143000"/>
          </a:xfrm>
        </p:spPr>
        <p:txBody>
          <a:bodyPr>
            <a:normAutofit/>
          </a:bodyPr>
          <a:lstStyle/>
          <a:p>
            <a:r>
              <a:rPr lang="pl-PL" sz="2800" b="1" dirty="0" smtClean="0">
                <a:solidFill>
                  <a:srgbClr val="C00000"/>
                </a:solidFill>
              </a:rPr>
              <a:t>Rozdział V:</a:t>
            </a:r>
            <a:r>
              <a:rPr lang="pl-PL" sz="2800" b="1" dirty="0" smtClean="0"/>
              <a:t> Cele i wskaźniki</a:t>
            </a:r>
            <a:endParaRPr lang="en-US" sz="2800" b="1" dirty="0" smtClean="0"/>
          </a:p>
        </p:txBody>
      </p:sp>
      <p:sp>
        <p:nvSpPr>
          <p:cNvPr id="6" name="Rectangle 3"/>
          <p:cNvSpPr txBox="1">
            <a:spLocks noChangeArrowheads="1"/>
          </p:cNvSpPr>
          <p:nvPr/>
        </p:nvSpPr>
        <p:spPr>
          <a:xfrm>
            <a:off x="251520" y="1052736"/>
            <a:ext cx="8640960" cy="5616624"/>
          </a:xfrm>
          <a:prstGeom prst="rect">
            <a:avLst/>
          </a:prstGeom>
        </p:spPr>
        <p:txBody>
          <a:bodyPr vert="horz" lIns="91440" tIns="45720" rIns="91440" bIns="45720" rtlCol="0">
            <a:normAutofit/>
          </a:bodyPr>
          <a:lstStyle/>
          <a:p>
            <a:pPr marL="268288" indent="-268288">
              <a:lnSpc>
                <a:spcPct val="170000"/>
              </a:lnSpc>
            </a:pPr>
            <a:endParaRPr lang="pl-PL" sz="3300" dirty="0" smtClean="0"/>
          </a:p>
          <a:p>
            <a:endParaRPr lang="pl-PL" sz="1500" dirty="0" smtClean="0"/>
          </a:p>
          <a:p>
            <a:endParaRPr lang="pl-PL" sz="1500" dirty="0" smtClean="0"/>
          </a:p>
          <a:p>
            <a:endParaRPr lang="pl-PL" sz="1500" dirty="0" smtClean="0"/>
          </a:p>
          <a:p>
            <a:pPr algn="r"/>
            <a:endParaRPr lang="pl-PL" sz="2200" dirty="0" smtClean="0"/>
          </a:p>
          <a:p>
            <a:pPr algn="r"/>
            <a:endParaRPr lang="pl-PL" sz="2200" dirty="0" smtClean="0"/>
          </a:p>
        </p:txBody>
      </p:sp>
      <p:sp>
        <p:nvSpPr>
          <p:cNvPr id="7" name="Prostokąt 6"/>
          <p:cNvSpPr/>
          <p:nvPr/>
        </p:nvSpPr>
        <p:spPr>
          <a:xfrm>
            <a:off x="179512" y="1124744"/>
            <a:ext cx="8784976" cy="5390643"/>
          </a:xfrm>
          <a:prstGeom prst="rect">
            <a:avLst/>
          </a:prstGeom>
        </p:spPr>
        <p:txBody>
          <a:bodyPr wrap="square">
            <a:spAutoFit/>
          </a:bodyPr>
          <a:lstStyle/>
          <a:p>
            <a:pPr marL="457200" indent="-457200" algn="just">
              <a:lnSpc>
                <a:spcPct val="150000"/>
              </a:lnSpc>
              <a:buFont typeface="+mj-lt"/>
              <a:buAutoNum type="arabicPeriod"/>
            </a:pPr>
            <a:r>
              <a:rPr lang="pl-PL" sz="2000" dirty="0" smtClean="0"/>
              <a:t>Specyfikacja i opis celów ogólnych, przypisanych im celów szczegółowych i przedsięwzięć oraz uzasadnienie ich sformułowania w oparciu o konsultacje społeczne i powiązanie z analizą SWOT i diagnozą obszaru. </a:t>
            </a:r>
          </a:p>
          <a:p>
            <a:pPr marL="457200" indent="-457200" algn="just">
              <a:lnSpc>
                <a:spcPct val="150000"/>
              </a:lnSpc>
              <a:buFont typeface="+mj-lt"/>
              <a:buAutoNum type="arabicPeriod"/>
            </a:pPr>
            <a:endParaRPr lang="pl-PL" sz="1400" dirty="0" smtClean="0"/>
          </a:p>
          <a:p>
            <a:pPr marL="457200" indent="-457200" algn="just">
              <a:lnSpc>
                <a:spcPct val="150000"/>
              </a:lnSpc>
              <a:buFont typeface="+mj-lt"/>
              <a:buAutoNum type="arabicPeriod"/>
            </a:pPr>
            <a:r>
              <a:rPr lang="pl-PL" sz="2000" dirty="0" smtClean="0"/>
              <a:t>Wykazanie zgodności celów z celami programów, w ramach których planowane jest finansowanie LSR. </a:t>
            </a:r>
          </a:p>
          <a:p>
            <a:pPr marL="457200" indent="-457200" algn="just">
              <a:lnSpc>
                <a:spcPct val="150000"/>
              </a:lnSpc>
              <a:buFont typeface="+mj-lt"/>
              <a:buAutoNum type="arabicPeriod"/>
            </a:pPr>
            <a:endParaRPr lang="pl-PL" sz="1400" dirty="0" smtClean="0"/>
          </a:p>
          <a:p>
            <a:pPr marL="457200" indent="-457200" algn="just">
              <a:lnSpc>
                <a:spcPct val="150000"/>
              </a:lnSpc>
              <a:buFont typeface="+mj-lt"/>
              <a:buAutoNum type="arabicPeriod"/>
            </a:pPr>
            <a:r>
              <a:rPr lang="pl-PL" sz="2000" dirty="0" smtClean="0"/>
              <a:t>Przedstawienie celów z podziałem na źródła finansowania. </a:t>
            </a:r>
          </a:p>
          <a:p>
            <a:pPr marL="457200" indent="-457200" algn="just">
              <a:lnSpc>
                <a:spcPct val="150000"/>
              </a:lnSpc>
              <a:buFont typeface="+mj-lt"/>
              <a:buAutoNum type="arabicPeriod"/>
            </a:pPr>
            <a:endParaRPr lang="pl-PL" sz="1400" dirty="0" smtClean="0"/>
          </a:p>
          <a:p>
            <a:pPr marL="457200" indent="-457200" algn="just">
              <a:lnSpc>
                <a:spcPct val="150000"/>
              </a:lnSpc>
              <a:buFont typeface="+mj-lt"/>
              <a:buAutoNum type="arabicPeriod"/>
            </a:pPr>
            <a:r>
              <a:rPr lang="pl-PL" sz="2000" dirty="0" smtClean="0"/>
              <a:t>Przedstawienie przedsięwzięć realizowanych w ramach RLKS a także wskazanie sposobu ich realizacji wraz z uzasadnieniem. </a:t>
            </a: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05" name="Prostokąt 1"/>
          <p:cNvSpPr>
            <a:spLocks noChangeArrowheads="1"/>
          </p:cNvSpPr>
          <p:nvPr/>
        </p:nvSpPr>
        <p:spPr bwMode="auto">
          <a:xfrm>
            <a:off x="1774825" y="1989138"/>
            <a:ext cx="7091363" cy="4329112"/>
          </a:xfrm>
          <a:prstGeom prst="rect">
            <a:avLst/>
          </a:prstGeom>
          <a:noFill/>
          <a:ln w="9525">
            <a:noFill/>
            <a:miter lim="800000"/>
            <a:headEnd/>
            <a:tailEnd/>
          </a:ln>
        </p:spPr>
        <p:txBody>
          <a:bodyPr>
            <a:spAutoFit/>
          </a:bodyPr>
          <a:lstStyle/>
          <a:p>
            <a:pPr algn="just" defTabSz="914400"/>
            <a:endParaRPr lang="pl-PL"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p:txBody>
      </p:sp>
      <p:sp>
        <p:nvSpPr>
          <p:cNvPr id="5" name="Rectangle 2"/>
          <p:cNvSpPr>
            <a:spLocks noChangeArrowheads="1"/>
          </p:cNvSpPr>
          <p:nvPr/>
        </p:nvSpPr>
        <p:spPr bwMode="auto">
          <a:xfrm>
            <a:off x="590550" y="740123"/>
            <a:ext cx="34925" cy="168275"/>
          </a:xfrm>
          <a:prstGeom prst="rect">
            <a:avLst/>
          </a:prstGeom>
          <a:noFill/>
          <a:ln w="9525">
            <a:noFill/>
            <a:miter lim="800000"/>
            <a:headEnd/>
            <a:tailEnd/>
          </a:ln>
        </p:spPr>
        <p:txBody>
          <a:bodyPr wrap="none" lIns="0" tIns="0" rIns="0" bIns="0">
            <a:spAutoFit/>
          </a:bodyPr>
          <a:lstStyle/>
          <a:p>
            <a:pPr eaLnBrk="0" hangingPunct="0"/>
            <a:r>
              <a:rPr lang="pl-PL" sz="1100">
                <a:solidFill>
                  <a:srgbClr val="000000"/>
                </a:solidFill>
                <a:latin typeface="Times New Roman" pitchFamily="18" charset="0"/>
              </a:rPr>
              <a:t> </a:t>
            </a:r>
            <a:endParaRPr lang="pl-PL" sz="2400">
              <a:latin typeface="Comic Sans MS" pitchFamily="66" charset="0"/>
            </a:endParaRPr>
          </a:p>
        </p:txBody>
      </p:sp>
      <p:sp>
        <p:nvSpPr>
          <p:cNvPr id="6" name="Rectangle 12"/>
          <p:cNvSpPr>
            <a:spLocks noChangeArrowheads="1"/>
          </p:cNvSpPr>
          <p:nvPr/>
        </p:nvSpPr>
        <p:spPr bwMode="auto">
          <a:xfrm>
            <a:off x="685800" y="1502123"/>
            <a:ext cx="7775575" cy="838200"/>
          </a:xfrm>
          <a:prstGeom prst="rect">
            <a:avLst/>
          </a:prstGeom>
          <a:solidFill>
            <a:srgbClr val="3399FF"/>
          </a:solidFill>
          <a:ln w="9525">
            <a:solidFill>
              <a:schemeClr val="tx1"/>
            </a:solidFill>
            <a:miter lim="800000"/>
            <a:headEnd/>
            <a:tailEnd/>
          </a:ln>
        </p:spPr>
        <p:txBody>
          <a:bodyPr anchor="ctr"/>
          <a:lstStyle/>
          <a:p>
            <a:pPr algn="ctr"/>
            <a:r>
              <a:rPr lang="pl-PL" sz="2500" b="1">
                <a:solidFill>
                  <a:srgbClr val="FFFF00"/>
                </a:solidFill>
                <a:latin typeface="Garamond" pitchFamily="18" charset="0"/>
              </a:rPr>
              <a:t/>
            </a:r>
            <a:br>
              <a:rPr lang="pl-PL" sz="2500" b="1">
                <a:solidFill>
                  <a:srgbClr val="FFFF00"/>
                </a:solidFill>
                <a:latin typeface="Garamond" pitchFamily="18" charset="0"/>
              </a:rPr>
            </a:br>
            <a:r>
              <a:rPr lang="pl-PL" sz="2100">
                <a:latin typeface="Garamond" pitchFamily="18" charset="0"/>
              </a:rPr>
              <a:t>CEL – </a:t>
            </a:r>
            <a:br>
              <a:rPr lang="pl-PL" sz="2100">
                <a:latin typeface="Garamond" pitchFamily="18" charset="0"/>
              </a:rPr>
            </a:br>
            <a:r>
              <a:rPr lang="pl-PL" sz="2100">
                <a:latin typeface="Garamond" pitchFamily="18" charset="0"/>
              </a:rPr>
              <a:t>oczekiwany stan w przyszłości</a:t>
            </a:r>
            <a:br>
              <a:rPr lang="pl-PL" sz="2100">
                <a:latin typeface="Garamond" pitchFamily="18" charset="0"/>
              </a:rPr>
            </a:br>
            <a:endParaRPr lang="pl-PL" sz="2500" b="1">
              <a:solidFill>
                <a:srgbClr val="FFFF00"/>
              </a:solidFill>
              <a:latin typeface="Garamond" pitchFamily="18" charset="0"/>
            </a:endParaRPr>
          </a:p>
        </p:txBody>
      </p:sp>
      <p:sp>
        <p:nvSpPr>
          <p:cNvPr id="7" name="Oval 13"/>
          <p:cNvSpPr>
            <a:spLocks noChangeArrowheads="1"/>
          </p:cNvSpPr>
          <p:nvPr/>
        </p:nvSpPr>
        <p:spPr bwMode="auto">
          <a:xfrm>
            <a:off x="1524000" y="2395886"/>
            <a:ext cx="6264275" cy="1768475"/>
          </a:xfrm>
          <a:prstGeom prst="ellipse">
            <a:avLst/>
          </a:prstGeom>
          <a:solidFill>
            <a:srgbClr val="FFFF00"/>
          </a:solidFill>
          <a:ln w="9525">
            <a:solidFill>
              <a:schemeClr val="tx1"/>
            </a:solidFill>
            <a:round/>
            <a:headEnd/>
            <a:tailEnd/>
          </a:ln>
        </p:spPr>
        <p:txBody>
          <a:bodyPr wrap="none" anchor="ctr"/>
          <a:lstStyle/>
          <a:p>
            <a:pPr algn="ctr" eaLnBrk="0" hangingPunct="0"/>
            <a:r>
              <a:rPr lang="pl-PL" sz="3600" b="1" dirty="0" smtClean="0">
                <a:solidFill>
                  <a:schemeClr val="accent2"/>
                </a:solidFill>
                <a:latin typeface="Tempus Sans ITC" pitchFamily="82" charset="0"/>
              </a:rPr>
              <a:t>LSR</a:t>
            </a:r>
            <a:endParaRPr lang="pl-PL" sz="3600" b="1" dirty="0">
              <a:solidFill>
                <a:schemeClr val="accent2"/>
              </a:solidFill>
              <a:latin typeface="Tempus Sans ITC" pitchFamily="82" charset="0"/>
            </a:endParaRPr>
          </a:p>
        </p:txBody>
      </p:sp>
      <p:sp>
        <p:nvSpPr>
          <p:cNvPr id="8" name="Rectangle 14"/>
          <p:cNvSpPr>
            <a:spLocks noChangeArrowheads="1"/>
          </p:cNvSpPr>
          <p:nvPr/>
        </p:nvSpPr>
        <p:spPr bwMode="auto">
          <a:xfrm>
            <a:off x="685800" y="4245323"/>
            <a:ext cx="7772400" cy="1081088"/>
          </a:xfrm>
          <a:prstGeom prst="rect">
            <a:avLst/>
          </a:prstGeom>
          <a:solidFill>
            <a:srgbClr val="3399FF"/>
          </a:solidFill>
          <a:ln w="9525">
            <a:solidFill>
              <a:srgbClr val="000000"/>
            </a:solidFill>
            <a:miter lim="800000"/>
            <a:headEnd/>
            <a:tailEnd/>
          </a:ln>
        </p:spPr>
        <p:txBody>
          <a:bodyPr/>
          <a:lstStyle/>
          <a:p>
            <a:pPr marL="342900" indent="-342900" algn="ctr">
              <a:buClr>
                <a:schemeClr val="accent1"/>
              </a:buClr>
              <a:buSzPct val="65000"/>
              <a:buFont typeface="Wingdings" pitchFamily="2" charset="2"/>
              <a:buNone/>
            </a:pPr>
            <a:endParaRPr lang="pl-PL" sz="1300" b="1">
              <a:solidFill>
                <a:srgbClr val="FFFF00"/>
              </a:solidFill>
            </a:endParaRPr>
          </a:p>
          <a:p>
            <a:pPr marL="342900" indent="-342900" algn="ctr">
              <a:buClr>
                <a:schemeClr val="accent1"/>
              </a:buClr>
              <a:buSzPct val="65000"/>
              <a:buFont typeface="Wingdings" pitchFamily="2" charset="2"/>
              <a:buNone/>
            </a:pPr>
            <a:r>
              <a:rPr lang="pl-PL" sz="2100" b="1"/>
              <a:t>PROBLEM – </a:t>
            </a:r>
            <a:br>
              <a:rPr lang="pl-PL" sz="2100" b="1"/>
            </a:br>
            <a:r>
              <a:rPr lang="pl-PL" sz="2100" b="1"/>
              <a:t>negatywny obraz rzeczywistości</a:t>
            </a:r>
            <a:endParaRPr lang="pl-PL" sz="3000" b="1">
              <a:solidFill>
                <a:srgbClr val="FFFF00"/>
              </a:solidFill>
            </a:endParaRPr>
          </a:p>
        </p:txBody>
      </p:sp>
      <p:sp>
        <p:nvSpPr>
          <p:cNvPr id="9" name="Line 15"/>
          <p:cNvSpPr>
            <a:spLocks noChangeShapeType="1"/>
          </p:cNvSpPr>
          <p:nvPr/>
        </p:nvSpPr>
        <p:spPr bwMode="auto">
          <a:xfrm flipV="1">
            <a:off x="8077200" y="2264123"/>
            <a:ext cx="0" cy="1981200"/>
          </a:xfrm>
          <a:prstGeom prst="line">
            <a:avLst/>
          </a:prstGeom>
          <a:noFill/>
          <a:ln w="57150">
            <a:solidFill>
              <a:srgbClr val="CC9900"/>
            </a:solidFill>
            <a:round/>
            <a:headEnd/>
            <a:tailEnd type="stealth" w="lg" len="lg"/>
          </a:ln>
        </p:spPr>
        <p:txBody>
          <a:bodyPr/>
          <a:lstStyle/>
          <a:p>
            <a:endParaRPr lang="pl-PL"/>
          </a:p>
        </p:txBody>
      </p:sp>
      <p:sp>
        <p:nvSpPr>
          <p:cNvPr id="10" name="Rectangle 16"/>
          <p:cNvSpPr>
            <a:spLocks noChangeArrowheads="1"/>
          </p:cNvSpPr>
          <p:nvPr/>
        </p:nvSpPr>
        <p:spPr bwMode="auto">
          <a:xfrm>
            <a:off x="611188" y="811561"/>
            <a:ext cx="7772400" cy="503237"/>
          </a:xfrm>
          <a:prstGeom prst="rect">
            <a:avLst/>
          </a:prstGeom>
          <a:noFill/>
          <a:ln w="9525">
            <a:noFill/>
            <a:miter lim="800000"/>
            <a:headEnd/>
            <a:tailEnd/>
          </a:ln>
        </p:spPr>
        <p:txBody>
          <a:bodyPr lIns="92075" tIns="46038" rIns="92075" bIns="46038"/>
          <a:lstStyle/>
          <a:p>
            <a:pPr marL="342900" indent="-342900" algn="ctr">
              <a:spcBef>
                <a:spcPct val="20000"/>
              </a:spcBef>
              <a:buClr>
                <a:schemeClr val="accent1"/>
              </a:buClr>
              <a:buSzPct val="65000"/>
              <a:buFont typeface="Wingdings" pitchFamily="2" charset="2"/>
              <a:buNone/>
            </a:pPr>
            <a:r>
              <a:rPr lang="pl-PL" sz="2800" b="1" dirty="0">
                <a:latin typeface="+mj-lt"/>
                <a:ea typeface="+mj-ea"/>
                <a:cs typeface="+mj-cs"/>
              </a:rPr>
              <a:t>Logika </a:t>
            </a:r>
            <a:r>
              <a:rPr lang="pl-PL" sz="2800" b="1" dirty="0" smtClean="0">
                <a:latin typeface="+mj-lt"/>
                <a:ea typeface="+mj-ea"/>
                <a:cs typeface="+mj-cs"/>
              </a:rPr>
              <a:t>działania</a:t>
            </a:r>
          </a:p>
          <a:p>
            <a:pPr marL="342900" indent="-342900" algn="ctr">
              <a:spcBef>
                <a:spcPct val="20000"/>
              </a:spcBef>
              <a:buClr>
                <a:schemeClr val="accent1"/>
              </a:buClr>
              <a:buSzPct val="65000"/>
              <a:buFont typeface="Wingdings" pitchFamily="2" charset="2"/>
              <a:buNone/>
            </a:pPr>
            <a:endParaRPr lang="pl-PL" sz="2400" dirty="0">
              <a:solidFill>
                <a:schemeClr val="tx2"/>
              </a:solidFill>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Prostokąt zaokrąglony 3"/>
          <p:cNvSpPr/>
          <p:nvPr/>
        </p:nvSpPr>
        <p:spPr>
          <a:xfrm>
            <a:off x="323529" y="1340768"/>
            <a:ext cx="8743450" cy="4977481"/>
          </a:xfrm>
          <a:prstGeom prst="roundRect">
            <a:avLst/>
          </a:prstGeom>
          <a:solidFill>
            <a:schemeClr val="bg1">
              <a:alpha val="42000"/>
            </a:schemeClr>
          </a:solidFill>
          <a:ln>
            <a:gradFill>
              <a:gsLst>
                <a:gs pos="0">
                  <a:schemeClr val="accent1">
                    <a:tint val="66000"/>
                    <a:satMod val="160000"/>
                    <a:alpha val="71000"/>
                  </a:schemeClr>
                </a:gs>
                <a:gs pos="50000">
                  <a:schemeClr val="accent1">
                    <a:tint val="44500"/>
                    <a:satMod val="160000"/>
                  </a:schemeClr>
                </a:gs>
                <a:gs pos="100000">
                  <a:schemeClr val="accent1">
                    <a:tint val="23500"/>
                    <a:satMod val="160000"/>
                  </a:schemeClr>
                </a:gs>
              </a:gsLst>
              <a:lin ang="5400000" scaled="0"/>
            </a:gradFill>
          </a:ln>
        </p:spPr>
        <p:style>
          <a:lnRef idx="1">
            <a:schemeClr val="accent1"/>
          </a:lnRef>
          <a:fillRef idx="3">
            <a:schemeClr val="accent1"/>
          </a:fillRef>
          <a:effectRef idx="2">
            <a:schemeClr val="accent1"/>
          </a:effectRef>
          <a:fontRef idx="minor">
            <a:schemeClr val="lt1"/>
          </a:fontRef>
        </p:style>
        <p:txBody>
          <a:bodyPr anchor="ctr"/>
          <a:lstStyle/>
          <a:p>
            <a:pPr marL="609600" indent="-609600" eaLnBrk="1" hangingPunct="1">
              <a:lnSpc>
                <a:spcPct val="150000"/>
              </a:lnSpc>
              <a:buFontTx/>
              <a:buAutoNum type="arabicPeriod"/>
            </a:pPr>
            <a:endParaRPr lang="pl-PL" sz="2000" dirty="0" smtClean="0">
              <a:solidFill>
                <a:schemeClr val="tx1"/>
              </a:solidFill>
            </a:endParaRPr>
          </a:p>
          <a:p>
            <a:pPr marL="609600" indent="-609600" eaLnBrk="1" hangingPunct="1">
              <a:lnSpc>
                <a:spcPct val="150000"/>
              </a:lnSpc>
              <a:buFontTx/>
              <a:buAutoNum type="arabicPeriod"/>
            </a:pPr>
            <a:endParaRPr lang="pl-PL" sz="2000" dirty="0" smtClean="0">
              <a:solidFill>
                <a:schemeClr val="tx1"/>
              </a:solidFill>
            </a:endParaRPr>
          </a:p>
          <a:p>
            <a:pPr marL="609600" indent="-609600" eaLnBrk="1" hangingPunct="1">
              <a:lnSpc>
                <a:spcPct val="150000"/>
              </a:lnSpc>
              <a:buFontTx/>
              <a:buAutoNum type="arabicPeriod"/>
            </a:pPr>
            <a:r>
              <a:rPr lang="pl-PL" sz="2400" dirty="0" smtClean="0">
                <a:solidFill>
                  <a:schemeClr val="tx1"/>
                </a:solidFill>
              </a:rPr>
              <a:t>Określ główne problemy dotyczące danej sytuacji;</a:t>
            </a:r>
          </a:p>
          <a:p>
            <a:pPr marL="609600" indent="-609600" eaLnBrk="1" hangingPunct="1">
              <a:lnSpc>
                <a:spcPct val="150000"/>
              </a:lnSpc>
              <a:buFontTx/>
              <a:buAutoNum type="arabicPeriod"/>
            </a:pPr>
            <a:r>
              <a:rPr lang="pl-PL" sz="2400" dirty="0" smtClean="0">
                <a:solidFill>
                  <a:schemeClr val="tx1"/>
                </a:solidFill>
              </a:rPr>
              <a:t>Wybierz jeden tzw. </a:t>
            </a:r>
            <a:r>
              <a:rPr lang="pl-PL" sz="2400" i="1" dirty="0" smtClean="0">
                <a:solidFill>
                  <a:schemeClr val="tx1"/>
                </a:solidFill>
              </a:rPr>
              <a:t>problem startowy</a:t>
            </a:r>
            <a:r>
              <a:rPr lang="pl-PL" sz="2400" dirty="0" smtClean="0">
                <a:solidFill>
                  <a:schemeClr val="tx1"/>
                </a:solidFill>
              </a:rPr>
              <a:t>;</a:t>
            </a:r>
          </a:p>
          <a:p>
            <a:pPr marL="609600" indent="-609600" eaLnBrk="1" hangingPunct="1">
              <a:lnSpc>
                <a:spcPct val="150000"/>
              </a:lnSpc>
              <a:buFontTx/>
              <a:buAutoNum type="arabicPeriod"/>
            </a:pPr>
            <a:r>
              <a:rPr lang="pl-PL" sz="2400" dirty="0" smtClean="0">
                <a:solidFill>
                  <a:schemeClr val="tx1"/>
                </a:solidFill>
              </a:rPr>
              <a:t>Poszukaj innych problemów związanych z problemem startowym;</a:t>
            </a:r>
          </a:p>
          <a:p>
            <a:pPr marL="609600" indent="-609600" eaLnBrk="1" hangingPunct="1">
              <a:lnSpc>
                <a:spcPct val="150000"/>
              </a:lnSpc>
              <a:buFontTx/>
              <a:buAutoNum type="arabicPeriod"/>
            </a:pPr>
            <a:r>
              <a:rPr lang="pl-PL" sz="2400" dirty="0" smtClean="0">
                <a:solidFill>
                  <a:schemeClr val="tx1"/>
                </a:solidFill>
              </a:rPr>
              <a:t>Ustal hierarchię powodów i skutków</a:t>
            </a:r>
          </a:p>
          <a:p>
            <a:pPr marL="609600" indent="-609600" eaLnBrk="1" hangingPunct="1">
              <a:lnSpc>
                <a:spcPct val="150000"/>
              </a:lnSpc>
              <a:buFontTx/>
              <a:buNone/>
            </a:pPr>
            <a:r>
              <a:rPr lang="pl-PL" sz="2400" dirty="0" smtClean="0">
                <a:solidFill>
                  <a:schemeClr val="tx1"/>
                </a:solidFill>
              </a:rPr>
              <a:t>  		- problemy powodujące problem startowy poniżej</a:t>
            </a:r>
          </a:p>
          <a:p>
            <a:pPr marL="609600" indent="-609600" eaLnBrk="1" hangingPunct="1">
              <a:lnSpc>
                <a:spcPct val="150000"/>
              </a:lnSpc>
              <a:buFontTx/>
              <a:buNone/>
            </a:pPr>
            <a:r>
              <a:rPr lang="pl-PL" sz="2400" dirty="0" smtClean="0">
                <a:solidFill>
                  <a:schemeClr val="tx1"/>
                </a:solidFill>
              </a:rPr>
              <a:t>  		- problemy wynikające z problemu startowego powyżej</a:t>
            </a:r>
          </a:p>
          <a:p>
            <a:pPr marL="609600" indent="-609600" eaLnBrk="1" hangingPunct="1">
              <a:lnSpc>
                <a:spcPct val="150000"/>
              </a:lnSpc>
              <a:buFontTx/>
              <a:buNone/>
            </a:pPr>
            <a:r>
              <a:rPr lang="pl-PL" sz="2400" dirty="0" smtClean="0">
                <a:solidFill>
                  <a:schemeClr val="tx1"/>
                </a:solidFill>
              </a:rPr>
              <a:t>5. 	Połącz problemy strzałkami powód – skutek;</a:t>
            </a:r>
          </a:p>
          <a:p>
            <a:pPr marL="609600" indent="-609600" eaLnBrk="1" hangingPunct="1">
              <a:lnSpc>
                <a:spcPct val="150000"/>
              </a:lnSpc>
              <a:buFontTx/>
              <a:buNone/>
            </a:pPr>
            <a:r>
              <a:rPr lang="pl-PL" sz="2400" dirty="0" smtClean="0">
                <a:solidFill>
                  <a:schemeClr val="tx1"/>
                </a:solidFill>
              </a:rPr>
              <a:t>6. 	Dokonaj końcowej weryfikacji diagramu.</a:t>
            </a:r>
            <a:endParaRPr lang="en-GB" sz="2400" dirty="0" smtClean="0">
              <a:solidFill>
                <a:schemeClr val="tx1"/>
              </a:solidFill>
            </a:endParaRPr>
          </a:p>
          <a:p>
            <a:pPr eaLnBrk="1" hangingPunct="1">
              <a:lnSpc>
                <a:spcPct val="150000"/>
              </a:lnSpc>
              <a:buFont typeface="Arial" charset="0"/>
              <a:buNone/>
            </a:pPr>
            <a:endParaRPr lang="pl-PL" sz="2000" dirty="0">
              <a:solidFill>
                <a:schemeClr val="tx1"/>
              </a:solidFill>
            </a:endParaRPr>
          </a:p>
          <a:p>
            <a:pPr eaLnBrk="1" hangingPunct="1">
              <a:lnSpc>
                <a:spcPct val="150000"/>
              </a:lnSpc>
              <a:buFont typeface="Arial" charset="0"/>
              <a:buNone/>
            </a:pPr>
            <a:endParaRPr lang="pl-PL" sz="2000" dirty="0" smtClean="0">
              <a:solidFill>
                <a:schemeClr val="tx1"/>
              </a:solidFill>
            </a:endParaRPr>
          </a:p>
        </p:txBody>
      </p:sp>
      <p:sp>
        <p:nvSpPr>
          <p:cNvPr id="102405" name="Prostokąt 1"/>
          <p:cNvSpPr>
            <a:spLocks noChangeArrowheads="1"/>
          </p:cNvSpPr>
          <p:nvPr/>
        </p:nvSpPr>
        <p:spPr bwMode="auto">
          <a:xfrm>
            <a:off x="1774825" y="1989138"/>
            <a:ext cx="7091363" cy="4329112"/>
          </a:xfrm>
          <a:prstGeom prst="rect">
            <a:avLst/>
          </a:prstGeom>
          <a:noFill/>
          <a:ln w="9525">
            <a:noFill/>
            <a:miter lim="800000"/>
            <a:headEnd/>
            <a:tailEnd/>
          </a:ln>
        </p:spPr>
        <p:txBody>
          <a:bodyPr>
            <a:spAutoFit/>
          </a:bodyPr>
          <a:lstStyle/>
          <a:p>
            <a:pPr algn="just" defTabSz="914400"/>
            <a:endParaRPr lang="pl-PL"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p:txBody>
      </p:sp>
      <p:sp>
        <p:nvSpPr>
          <p:cNvPr id="5" name="Rectangle 11"/>
          <p:cNvSpPr txBox="1">
            <a:spLocks noChangeArrowheads="1"/>
          </p:cNvSpPr>
          <p:nvPr/>
        </p:nvSpPr>
        <p:spPr bwMode="auto">
          <a:xfrm>
            <a:off x="971600" y="548680"/>
            <a:ext cx="7264400" cy="504825"/>
          </a:xfrm>
          <a:prstGeom prst="rect">
            <a:avLst/>
          </a:prstGeom>
          <a:noFill/>
          <a:ln>
            <a:miter lim="800000"/>
            <a:headEnd/>
            <a:tailEnd/>
          </a:ln>
        </p:spPr>
        <p:txBody>
          <a:bodyPr/>
          <a:lstStyle/>
          <a:p>
            <a:pPr marL="342900" marR="0" lvl="0" indent="-342900" algn="ctr" defTabSz="457200" rtl="0" eaLnBrk="1" fontAlgn="base" latinLnBrk="0" hangingPunct="1">
              <a:lnSpc>
                <a:spcPct val="90000"/>
              </a:lnSpc>
              <a:spcBef>
                <a:spcPct val="20000"/>
              </a:spcBef>
              <a:spcAft>
                <a:spcPct val="0"/>
              </a:spcAft>
              <a:buClrTx/>
              <a:buSzTx/>
              <a:buFontTx/>
              <a:buNone/>
              <a:tabLst/>
              <a:defRPr/>
            </a:pPr>
            <a:r>
              <a:rPr lang="pl-PL" sz="2800" b="1" dirty="0" smtClean="0">
                <a:latin typeface="+mj-lt"/>
                <a:ea typeface="+mj-ea"/>
                <a:cs typeface="+mj-cs"/>
              </a:rPr>
              <a:t>Drzewo problemów</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05" name="Prostokąt 1"/>
          <p:cNvSpPr>
            <a:spLocks noChangeArrowheads="1"/>
          </p:cNvSpPr>
          <p:nvPr/>
        </p:nvSpPr>
        <p:spPr bwMode="auto">
          <a:xfrm>
            <a:off x="1774825" y="1989138"/>
            <a:ext cx="7091363" cy="6063198"/>
          </a:xfrm>
          <a:prstGeom prst="rect">
            <a:avLst/>
          </a:prstGeom>
          <a:noFill/>
          <a:ln w="9525">
            <a:noFill/>
            <a:miter lim="800000"/>
            <a:headEnd/>
            <a:tailEnd/>
          </a:ln>
        </p:spPr>
        <p:txBody>
          <a:bodyPr>
            <a:spAutoFit/>
          </a:bodyPr>
          <a:lstStyle/>
          <a:p>
            <a:pPr algn="just" defTabSz="914400"/>
            <a:endParaRPr lang="pl-PL" sz="2400" b="1">
              <a:solidFill>
                <a:srgbClr val="161616"/>
              </a:solidFill>
              <a:latin typeface="Calibri" pitchFamily="34" charset="0"/>
              <a:cs typeface="Arial" charset="0"/>
            </a:endParaRPr>
          </a:p>
          <a:p>
            <a:pPr algn="just" defTabSz="914400"/>
            <a:endParaRPr lang="pl-PL" sz="2800" b="1">
              <a:solidFill>
                <a:srgbClr val="161616"/>
              </a:solidFill>
              <a:latin typeface="Calibri" pitchFamily="34" charset="0"/>
              <a:cs typeface="Arial" charset="0"/>
            </a:endParaRPr>
          </a:p>
          <a:p>
            <a:pPr algn="just" defTabSz="914400"/>
            <a:endParaRPr lang="pl-PL" sz="2800" b="1">
              <a:solidFill>
                <a:srgbClr val="161616"/>
              </a:solidFill>
              <a:latin typeface="Calibri" pitchFamily="34" charset="0"/>
              <a:cs typeface="Arial" charset="0"/>
            </a:endParaRPr>
          </a:p>
          <a:p>
            <a:pPr algn="just" defTabSz="914400"/>
            <a:endParaRPr lang="pl-PL" sz="2800" b="1">
              <a:solidFill>
                <a:srgbClr val="161616"/>
              </a:solidFill>
              <a:latin typeface="Calibri" pitchFamily="34" charset="0"/>
              <a:cs typeface="Arial" charset="0"/>
            </a:endParaRPr>
          </a:p>
          <a:p>
            <a:pPr algn="just" defTabSz="914400"/>
            <a:endParaRPr lang="pl-PL" sz="2800" b="1">
              <a:solidFill>
                <a:srgbClr val="161616"/>
              </a:solidFill>
              <a:latin typeface="Calibri" pitchFamily="34" charset="0"/>
              <a:cs typeface="Arial" charset="0"/>
            </a:endParaRPr>
          </a:p>
          <a:p>
            <a:pPr algn="just" defTabSz="914400"/>
            <a:endParaRPr lang="pl-PL" sz="2800" b="1">
              <a:solidFill>
                <a:srgbClr val="161616"/>
              </a:solidFill>
              <a:latin typeface="Calibri" pitchFamily="34" charset="0"/>
              <a:cs typeface="Arial" charset="0"/>
            </a:endParaRPr>
          </a:p>
          <a:p>
            <a:pPr algn="just" defTabSz="914400"/>
            <a:endParaRPr lang="pl-PL" sz="2800" b="1">
              <a:solidFill>
                <a:srgbClr val="161616"/>
              </a:solidFill>
              <a:latin typeface="Calibri" pitchFamily="34" charset="0"/>
              <a:cs typeface="Arial" charset="0"/>
            </a:endParaRPr>
          </a:p>
          <a:p>
            <a:pPr algn="just" defTabSz="914400"/>
            <a:endParaRPr lang="pl-PL" sz="2800" b="1">
              <a:solidFill>
                <a:srgbClr val="161616"/>
              </a:solidFill>
              <a:latin typeface="Calibri" pitchFamily="34" charset="0"/>
              <a:cs typeface="Arial" charset="0"/>
            </a:endParaRPr>
          </a:p>
          <a:p>
            <a:pPr algn="just" defTabSz="914400"/>
            <a:endParaRPr lang="pl-PL" sz="2800" b="1">
              <a:solidFill>
                <a:srgbClr val="161616"/>
              </a:solidFill>
              <a:latin typeface="Calibri" pitchFamily="34" charset="0"/>
              <a:cs typeface="Arial" charset="0"/>
            </a:endParaRPr>
          </a:p>
          <a:p>
            <a:pPr algn="just" defTabSz="914400"/>
            <a:endParaRPr lang="pl-PL" sz="2800" b="1">
              <a:solidFill>
                <a:srgbClr val="161616"/>
              </a:solidFill>
              <a:latin typeface="Calibri" pitchFamily="34" charset="0"/>
              <a:cs typeface="Arial" charset="0"/>
            </a:endParaRPr>
          </a:p>
          <a:p>
            <a:pPr algn="just" defTabSz="914400"/>
            <a:endParaRPr lang="pl-PL" sz="2800" b="1">
              <a:solidFill>
                <a:srgbClr val="161616"/>
              </a:solidFill>
              <a:latin typeface="Calibri" pitchFamily="34" charset="0"/>
              <a:cs typeface="Arial" charset="0"/>
            </a:endParaRPr>
          </a:p>
          <a:p>
            <a:pPr algn="just" defTabSz="914400"/>
            <a:endParaRPr lang="pl-PL" sz="2800" b="1">
              <a:solidFill>
                <a:srgbClr val="161616"/>
              </a:solidFill>
              <a:latin typeface="Calibri" pitchFamily="34" charset="0"/>
              <a:cs typeface="Arial" charset="0"/>
            </a:endParaRPr>
          </a:p>
          <a:p>
            <a:pPr algn="just" defTabSz="914400"/>
            <a:endParaRPr lang="pl-PL" sz="2800" b="1">
              <a:solidFill>
                <a:srgbClr val="161616"/>
              </a:solidFill>
              <a:latin typeface="Calibri" pitchFamily="34" charset="0"/>
              <a:cs typeface="Arial" charset="0"/>
            </a:endParaRPr>
          </a:p>
          <a:p>
            <a:pPr algn="just" defTabSz="914400"/>
            <a:endParaRPr lang="pl-PL" sz="2800" b="1">
              <a:solidFill>
                <a:srgbClr val="161616"/>
              </a:solidFill>
              <a:latin typeface="Calibri" pitchFamily="34" charset="0"/>
              <a:cs typeface="Arial" charset="0"/>
            </a:endParaRPr>
          </a:p>
        </p:txBody>
      </p:sp>
      <p:sp>
        <p:nvSpPr>
          <p:cNvPr id="5" name="Rectangle 11"/>
          <p:cNvSpPr txBox="1">
            <a:spLocks noChangeArrowheads="1"/>
          </p:cNvSpPr>
          <p:nvPr/>
        </p:nvSpPr>
        <p:spPr bwMode="auto">
          <a:xfrm>
            <a:off x="1116013" y="820368"/>
            <a:ext cx="7264400" cy="504825"/>
          </a:xfrm>
          <a:prstGeom prst="rect">
            <a:avLst/>
          </a:prstGeom>
          <a:noFill/>
          <a:ln>
            <a:miter lim="800000"/>
            <a:headEnd/>
            <a:tailEnd/>
          </a:ln>
        </p:spPr>
        <p:txBody>
          <a:bodyPr/>
          <a:lstStyle/>
          <a:p>
            <a:pPr marL="342900" marR="0" lvl="0" indent="-342900" algn="ctr" defTabSz="457200" rtl="0" eaLnBrk="1" fontAlgn="base" latinLnBrk="0" hangingPunct="1">
              <a:lnSpc>
                <a:spcPct val="90000"/>
              </a:lnSpc>
              <a:spcBef>
                <a:spcPct val="20000"/>
              </a:spcBef>
              <a:spcAft>
                <a:spcPct val="0"/>
              </a:spcAft>
              <a:buClrTx/>
              <a:buSzTx/>
              <a:buFontTx/>
              <a:buNone/>
              <a:tabLst/>
              <a:defRPr/>
            </a:pPr>
            <a:r>
              <a:rPr lang="pl-PL" sz="2800" b="1" dirty="0" smtClean="0">
                <a:latin typeface="+mj-lt"/>
                <a:ea typeface="+mj-ea"/>
                <a:cs typeface="+mj-cs"/>
              </a:rPr>
              <a:t>Drzewo problemów - zasady</a:t>
            </a:r>
          </a:p>
        </p:txBody>
      </p:sp>
      <p:sp>
        <p:nvSpPr>
          <p:cNvPr id="8" name="Rectangle 3"/>
          <p:cNvSpPr txBox="1">
            <a:spLocks noChangeArrowheads="1"/>
          </p:cNvSpPr>
          <p:nvPr/>
        </p:nvSpPr>
        <p:spPr bwMode="auto">
          <a:xfrm>
            <a:off x="251520" y="1645456"/>
            <a:ext cx="4608512" cy="4519848"/>
          </a:xfrm>
          <a:prstGeom prst="rect">
            <a:avLst/>
          </a:prstGeom>
          <a:noFill/>
          <a:ln>
            <a:miter lim="800000"/>
            <a:headEnd/>
            <a:tailEnd/>
          </a:ln>
        </p:spPr>
        <p:txBody>
          <a:bodyPr/>
          <a:lstStyle/>
          <a:p>
            <a:pPr marL="263525" marR="0" lvl="0" indent="-263525" algn="l" defTabSz="457200" rtl="0" eaLnBrk="1" fontAlgn="base" latinLnBrk="0" hangingPunct="1">
              <a:spcBef>
                <a:spcPct val="20000"/>
              </a:spcBef>
              <a:spcAft>
                <a:spcPct val="0"/>
              </a:spcAft>
              <a:buClrTx/>
              <a:buSzTx/>
              <a:buFontTx/>
              <a:buAutoNum type="arabicPeriod"/>
              <a:tabLst/>
              <a:defRPr/>
            </a:pPr>
            <a:r>
              <a:rPr kumimoji="0" lang="pl-PL" sz="2800" b="0" i="0" u="none" strike="noStrike" kern="1200" cap="none" spc="0" normalizeH="0" baseline="0" noProof="0" dirty="0" smtClean="0">
                <a:ln>
                  <a:noFill/>
                </a:ln>
                <a:solidFill>
                  <a:schemeClr val="tx1"/>
                </a:solidFill>
                <a:effectLst/>
                <a:uLnTx/>
                <a:uFillTx/>
                <a:latin typeface="+mn-lt"/>
                <a:ea typeface="ＭＳ Ｐゴシック" charset="-128"/>
                <a:cs typeface="ＭＳ Ｐゴシック" charset="-128"/>
              </a:rPr>
              <a:t>Formułuj problemy tak jak negatywne sytuacje;</a:t>
            </a:r>
          </a:p>
          <a:p>
            <a:pPr marL="263525" marR="0" lvl="0" indent="-263525" algn="l" defTabSz="457200" rtl="0" eaLnBrk="1" fontAlgn="base" latinLnBrk="0" hangingPunct="1">
              <a:spcBef>
                <a:spcPct val="20000"/>
              </a:spcBef>
              <a:spcAft>
                <a:spcPct val="0"/>
              </a:spcAft>
              <a:buClrTx/>
              <a:buSzTx/>
              <a:buFontTx/>
              <a:buAutoNum type="arabicPeriod"/>
              <a:tabLst/>
              <a:defRPr/>
            </a:pPr>
            <a:endParaRPr kumimoji="0" lang="pl-PL" sz="2800" b="0" i="0" u="none" strike="noStrike" kern="1200" cap="none" spc="0" normalizeH="0" baseline="0" noProof="0" dirty="0" smtClean="0">
              <a:ln>
                <a:noFill/>
              </a:ln>
              <a:solidFill>
                <a:schemeClr val="tx1"/>
              </a:solidFill>
              <a:effectLst/>
              <a:uLnTx/>
              <a:uFillTx/>
              <a:latin typeface="+mn-lt"/>
              <a:ea typeface="ＭＳ Ｐゴシック" charset="-128"/>
              <a:cs typeface="ＭＳ Ｐゴシック" charset="-128"/>
            </a:endParaRPr>
          </a:p>
          <a:p>
            <a:pPr marL="263525" marR="0" lvl="0" indent="-263525" algn="l" defTabSz="457200" rtl="0" eaLnBrk="1" fontAlgn="base" latinLnBrk="0" hangingPunct="1">
              <a:spcBef>
                <a:spcPct val="20000"/>
              </a:spcBef>
              <a:spcAft>
                <a:spcPct val="0"/>
              </a:spcAft>
              <a:buClrTx/>
              <a:buSzTx/>
              <a:buFontTx/>
              <a:buAutoNum type="arabicPeriod"/>
              <a:tabLst/>
              <a:defRPr/>
            </a:pPr>
            <a:r>
              <a:rPr lang="pl-PL" sz="2800" dirty="0">
                <a:latin typeface="+mn-lt"/>
                <a:cs typeface="ＭＳ Ｐゴシック" charset="-128"/>
              </a:rPr>
              <a:t>Problemy mają być realne – nie przyszłe lub hipotetyczne;</a:t>
            </a:r>
          </a:p>
          <a:p>
            <a:pPr marL="263525" marR="0" lvl="0" indent="-263525" algn="l" defTabSz="457200" rtl="0" eaLnBrk="1" fontAlgn="base" latinLnBrk="0" hangingPunct="1">
              <a:spcBef>
                <a:spcPct val="20000"/>
              </a:spcBef>
              <a:spcAft>
                <a:spcPct val="0"/>
              </a:spcAft>
              <a:buClrTx/>
              <a:buSzTx/>
              <a:buFontTx/>
              <a:buAutoNum type="arabicPeriod"/>
              <a:tabLst/>
              <a:defRPr/>
            </a:pPr>
            <a:endParaRPr lang="pl-PL" sz="2800" dirty="0" smtClean="0">
              <a:latin typeface="+mn-lt"/>
              <a:cs typeface="ＭＳ Ｐゴシック" charset="-128"/>
            </a:endParaRPr>
          </a:p>
          <a:p>
            <a:pPr marL="263525" marR="0" lvl="0" indent="-263525" algn="l" defTabSz="457200" rtl="0" eaLnBrk="1" fontAlgn="base" latinLnBrk="0" hangingPunct="1">
              <a:spcBef>
                <a:spcPct val="20000"/>
              </a:spcBef>
              <a:spcAft>
                <a:spcPct val="0"/>
              </a:spcAft>
              <a:buClrTx/>
              <a:buSzTx/>
              <a:buFontTx/>
              <a:buAutoNum type="arabicPeriod"/>
              <a:tabLst/>
              <a:defRPr/>
            </a:pPr>
            <a:r>
              <a:rPr lang="pl-PL" sz="2800" dirty="0" smtClean="0">
                <a:latin typeface="+mn-lt"/>
                <a:cs typeface="ＭＳ Ｐゴシック" charset="-128"/>
              </a:rPr>
              <a:t>Miejsce </a:t>
            </a:r>
            <a:r>
              <a:rPr lang="pl-PL" sz="2800" dirty="0">
                <a:latin typeface="+mn-lt"/>
                <a:cs typeface="ＭＳ Ｐゴシック" charset="-128"/>
              </a:rPr>
              <a:t>problemu w hierarchii nie wskazuje na jego znaczenie;</a:t>
            </a:r>
            <a:endParaRPr lang="en-GB" sz="2800" dirty="0">
              <a:latin typeface="+mn-lt"/>
              <a:cs typeface="ＭＳ Ｐゴシック" charset="-128"/>
            </a:endParaRPr>
          </a:p>
        </p:txBody>
      </p:sp>
      <p:sp>
        <p:nvSpPr>
          <p:cNvPr id="9" name="Rectangle 4"/>
          <p:cNvSpPr txBox="1">
            <a:spLocks noChangeArrowheads="1"/>
          </p:cNvSpPr>
          <p:nvPr/>
        </p:nvSpPr>
        <p:spPr bwMode="auto">
          <a:xfrm>
            <a:off x="5148064" y="1628800"/>
            <a:ext cx="3846906" cy="4366064"/>
          </a:xfrm>
          <a:prstGeom prst="rect">
            <a:avLst/>
          </a:prstGeom>
          <a:noFill/>
          <a:ln>
            <a:miter lim="800000"/>
            <a:headEnd/>
            <a:tailEnd/>
          </a:ln>
        </p:spPr>
        <p:txBody>
          <a:bodyPr/>
          <a:lstStyle/>
          <a:p>
            <a:pPr marL="342900" marR="0" lvl="0" indent="-342900" algn="l" defTabSz="457200" rtl="0" eaLnBrk="1" fontAlgn="base" latinLnBrk="0" hangingPunct="1">
              <a:spcBef>
                <a:spcPct val="20000"/>
              </a:spcBef>
              <a:spcAft>
                <a:spcPct val="0"/>
              </a:spcAft>
              <a:buClrTx/>
              <a:buSzTx/>
              <a:buFontTx/>
              <a:buNone/>
              <a:tabLst/>
              <a:defRPr/>
            </a:pPr>
            <a:r>
              <a:rPr kumimoji="0" lang="pl-PL" sz="2800" b="0" i="0" u="none" strike="noStrike" kern="1200" cap="none" spc="0" normalizeH="0" baseline="0" noProof="0" dirty="0" smtClean="0">
                <a:ln>
                  <a:noFill/>
                </a:ln>
                <a:solidFill>
                  <a:schemeClr val="tx1"/>
                </a:solidFill>
                <a:effectLst/>
                <a:uLnTx/>
                <a:uFillTx/>
                <a:latin typeface="+mn-lt"/>
                <a:ea typeface="ＭＳ Ｐゴシック" charset="-128"/>
                <a:cs typeface="ＭＳ Ｐゴシック" charset="-128"/>
              </a:rPr>
              <a:t> </a:t>
            </a:r>
            <a:r>
              <a:rPr lang="pl-PL" sz="2800" dirty="0">
                <a:latin typeface="+mn-lt"/>
                <a:cs typeface="ＭＳ Ｐゴシック" charset="-128"/>
              </a:rPr>
              <a:t>4. Problem to nie brak rozwiązania ale realnie istniejąca negatywna sytuacja</a:t>
            </a:r>
            <a:r>
              <a:rPr lang="pl-PL" sz="2800" dirty="0" smtClean="0">
                <a:latin typeface="+mn-lt"/>
                <a:cs typeface="ＭＳ Ｐゴシック" charset="-128"/>
              </a:rPr>
              <a:t>;</a:t>
            </a:r>
          </a:p>
          <a:p>
            <a:pPr marL="342900" marR="0" lvl="0" indent="-342900" algn="l" defTabSz="457200" rtl="0" eaLnBrk="1" fontAlgn="base" latinLnBrk="0" hangingPunct="1">
              <a:spcBef>
                <a:spcPct val="20000"/>
              </a:spcBef>
              <a:spcAft>
                <a:spcPct val="0"/>
              </a:spcAft>
              <a:buClrTx/>
              <a:buSzTx/>
              <a:buFontTx/>
              <a:buNone/>
              <a:tabLst/>
              <a:defRPr/>
            </a:pPr>
            <a:endParaRPr lang="pl-PL" sz="2800" dirty="0">
              <a:latin typeface="+mn-lt"/>
              <a:cs typeface="ＭＳ Ｐゴシック" charset="-128"/>
            </a:endParaRPr>
          </a:p>
          <a:p>
            <a:pPr marL="342900" marR="0" lvl="0" indent="-342900" algn="l" defTabSz="457200" rtl="0" eaLnBrk="1" fontAlgn="base" latinLnBrk="0" hangingPunct="1">
              <a:spcBef>
                <a:spcPct val="20000"/>
              </a:spcBef>
              <a:spcAft>
                <a:spcPct val="0"/>
              </a:spcAft>
              <a:buClrTx/>
              <a:buSzTx/>
              <a:buFontTx/>
              <a:buNone/>
              <a:tabLst/>
              <a:defRPr/>
            </a:pPr>
            <a:r>
              <a:rPr lang="pl-PL" sz="2800" dirty="0">
                <a:latin typeface="+mn-lt"/>
                <a:cs typeface="ＭＳ Ｐゴシック" charset="-128"/>
              </a:rPr>
              <a:t>5. Problemy nie mogą być ogólne</a:t>
            </a:r>
            <a:r>
              <a:rPr kumimoji="0" lang="pl-PL" sz="2800" b="0" i="0" u="none" strike="noStrike" kern="1200" cap="none" spc="0" normalizeH="0" baseline="0" noProof="0" dirty="0" smtClean="0">
                <a:ln>
                  <a:noFill/>
                </a:ln>
                <a:solidFill>
                  <a:schemeClr val="tx1"/>
                </a:solidFill>
                <a:effectLst/>
                <a:uLnTx/>
                <a:uFillTx/>
                <a:latin typeface="+mn-lt"/>
                <a:ea typeface="ＭＳ Ｐゴシック" charset="-128"/>
                <a:cs typeface="ＭＳ Ｐゴシック" charset="-128"/>
              </a:rPr>
              <a:t>.</a:t>
            </a:r>
          </a:p>
          <a:p>
            <a:pPr marL="342900" marR="0" lvl="0" indent="-342900" algn="l" defTabSz="457200" rtl="0" eaLnBrk="1" fontAlgn="base" latinLnBrk="0" hangingPunct="1">
              <a:lnSpc>
                <a:spcPct val="140000"/>
              </a:lnSpc>
              <a:spcBef>
                <a:spcPct val="20000"/>
              </a:spcBef>
              <a:spcAft>
                <a:spcPct val="0"/>
              </a:spcAft>
              <a:buClrTx/>
              <a:buSzTx/>
              <a:buFontTx/>
              <a:buNone/>
              <a:tabLst/>
              <a:defRPr/>
            </a:pPr>
            <a:r>
              <a:rPr kumimoji="0" lang="pl-PL" sz="2800" b="0" i="0" u="none" strike="noStrike" kern="1200" cap="none" spc="0" normalizeH="0" baseline="0" noProof="0" dirty="0" smtClean="0">
                <a:ln>
                  <a:noFill/>
                </a:ln>
                <a:solidFill>
                  <a:schemeClr val="tx1"/>
                </a:solidFill>
                <a:effectLst/>
                <a:uLnTx/>
                <a:uFillTx/>
                <a:latin typeface="+mn-lt"/>
                <a:ea typeface="ＭＳ Ｐゴシック" charset="-128"/>
                <a:cs typeface="ＭＳ Ｐゴシック" charset="-128"/>
              </a:rPr>
              <a:t> </a:t>
            </a:r>
            <a:endParaRPr kumimoji="0" lang="en-GB" sz="2800" b="0" i="0" u="none" strike="noStrike" kern="1200" cap="none" spc="0" normalizeH="0" baseline="0" noProof="0" dirty="0" smtClean="0">
              <a:ln>
                <a:noFill/>
              </a:ln>
              <a:solidFill>
                <a:schemeClr val="tx1"/>
              </a:solidFill>
              <a:effectLst/>
              <a:uLnTx/>
              <a:uFillTx/>
              <a:latin typeface="+mn-lt"/>
              <a:ea typeface="ＭＳ Ｐゴシック" charset="-128"/>
              <a:cs typeface="ＭＳ Ｐゴシック"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anim calcmode="lin" valueType="num">
                                      <p:cBhvr additive="base">
                                        <p:cTn id="13" dur="500" fill="hold"/>
                                        <p:tgtEl>
                                          <p:spTgt spid="8">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8">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whoosh.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anim calcmode="lin" valueType="num">
                                      <p:cBhvr additive="base">
                                        <p:cTn id="19" dur="500" fill="hold"/>
                                        <p:tgtEl>
                                          <p:spTgt spid="8">
                                            <p:txEl>
                                              <p:pRg st="4" end="4"/>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8">
                                            <p:txEl>
                                              <p:pRg st="4" end="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whoosh.wav"/>
                                        </p:tgtEl>
                                      </p:cMediaNode>
                                    </p:audio>
                                  </p:sub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9">
                                            <p:txEl>
                                              <p:pRg st="0" end="0"/>
                                            </p:txEl>
                                          </p:spTgt>
                                        </p:tgtEl>
                                        <p:attrNameLst>
                                          <p:attrName>style.visibility</p:attrName>
                                        </p:attrNameLst>
                                      </p:cBhvr>
                                      <p:to>
                                        <p:strVal val="visible"/>
                                      </p:to>
                                    </p:set>
                                    <p:anim calcmode="lin" valueType="num">
                                      <p:cBhvr additive="base">
                                        <p:cTn id="25" dur="500" fill="hold"/>
                                        <p:tgtEl>
                                          <p:spTgt spid="9">
                                            <p:txEl>
                                              <p:pRg st="0" end="0"/>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9">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4" name="carbrake.wav"/>
                                        </p:tgtEl>
                                      </p:cMediaNode>
                                    </p:audio>
                                  </p:sub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9">
                                            <p:txEl>
                                              <p:pRg st="2" end="2"/>
                                            </p:txEl>
                                          </p:spTgt>
                                        </p:tgtEl>
                                        <p:attrNameLst>
                                          <p:attrName>style.visibility</p:attrName>
                                        </p:attrNameLst>
                                      </p:cBhvr>
                                      <p:to>
                                        <p:strVal val="visible"/>
                                      </p:to>
                                    </p:set>
                                    <p:anim calcmode="lin" valueType="num">
                                      <p:cBhvr additive="base">
                                        <p:cTn id="31" dur="500" fill="hold"/>
                                        <p:tgtEl>
                                          <p:spTgt spid="9">
                                            <p:txEl>
                                              <p:pRg st="2" end="2"/>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9">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4" name="carbrake.wav"/>
                                        </p:tgtEl>
                                      </p:cMediaNode>
                                    </p:audio>
                                  </p:sub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9">
                                            <p:txEl>
                                              <p:pRg st="3" end="3"/>
                                            </p:txEl>
                                          </p:spTgt>
                                        </p:tgtEl>
                                        <p:attrNameLst>
                                          <p:attrName>style.visibility</p:attrName>
                                        </p:attrNameLst>
                                      </p:cBhvr>
                                      <p:to>
                                        <p:strVal val="visible"/>
                                      </p:to>
                                    </p:set>
                                    <p:anim calcmode="lin" valueType="num">
                                      <p:cBhvr additive="base">
                                        <p:cTn id="37" dur="500" fill="hold"/>
                                        <p:tgtEl>
                                          <p:spTgt spid="9">
                                            <p:txEl>
                                              <p:pRg st="3" end="3"/>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9">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4" name="carbrak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autoUpdateAnimBg="0"/>
      <p:bldP spid="9" grpId="0" build="p"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05" name="Prostokąt 1"/>
          <p:cNvSpPr>
            <a:spLocks noChangeArrowheads="1"/>
          </p:cNvSpPr>
          <p:nvPr/>
        </p:nvSpPr>
        <p:spPr bwMode="auto">
          <a:xfrm>
            <a:off x="1774825" y="1989138"/>
            <a:ext cx="7091363" cy="4329112"/>
          </a:xfrm>
          <a:prstGeom prst="rect">
            <a:avLst/>
          </a:prstGeom>
          <a:noFill/>
          <a:ln w="9525">
            <a:noFill/>
            <a:miter lim="800000"/>
            <a:headEnd/>
            <a:tailEnd/>
          </a:ln>
        </p:spPr>
        <p:txBody>
          <a:bodyPr>
            <a:spAutoFit/>
          </a:bodyPr>
          <a:lstStyle/>
          <a:p>
            <a:pPr algn="just" defTabSz="914400"/>
            <a:endParaRPr lang="pl-PL"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p:txBody>
      </p:sp>
      <p:sp>
        <p:nvSpPr>
          <p:cNvPr id="11" name="Rectangle 2"/>
          <p:cNvSpPr>
            <a:spLocks noChangeArrowheads="1"/>
          </p:cNvSpPr>
          <p:nvPr/>
        </p:nvSpPr>
        <p:spPr bwMode="auto">
          <a:xfrm>
            <a:off x="590550" y="1445712"/>
            <a:ext cx="92075" cy="192088"/>
          </a:xfrm>
          <a:prstGeom prst="rect">
            <a:avLst/>
          </a:prstGeom>
          <a:noFill/>
          <a:ln w="9525">
            <a:noFill/>
            <a:miter lim="800000"/>
            <a:headEnd/>
            <a:tailEnd/>
          </a:ln>
        </p:spPr>
        <p:txBody>
          <a:bodyPr wrap="none" lIns="0" tIns="0" rIns="0" bIns="0">
            <a:spAutoFit/>
          </a:bodyPr>
          <a:lstStyle/>
          <a:p>
            <a:pPr eaLnBrk="0" hangingPunct="0"/>
            <a:r>
              <a:rPr lang="pl-PL" sz="1100">
                <a:solidFill>
                  <a:srgbClr val="000000"/>
                </a:solidFill>
                <a:latin typeface="Times New Roman" pitchFamily="18" charset="0"/>
              </a:rPr>
              <a:t> </a:t>
            </a:r>
            <a:endParaRPr lang="pl-PL" sz="2400">
              <a:latin typeface="Comic Sans MS" pitchFamily="66" charset="0"/>
            </a:endParaRPr>
          </a:p>
        </p:txBody>
      </p:sp>
      <p:sp>
        <p:nvSpPr>
          <p:cNvPr id="12" name="Rectangle 3"/>
          <p:cNvSpPr>
            <a:spLocks noChangeArrowheads="1"/>
          </p:cNvSpPr>
          <p:nvPr/>
        </p:nvSpPr>
        <p:spPr bwMode="auto">
          <a:xfrm>
            <a:off x="1144588" y="5425575"/>
            <a:ext cx="34925" cy="168275"/>
          </a:xfrm>
          <a:prstGeom prst="rect">
            <a:avLst/>
          </a:prstGeom>
          <a:noFill/>
          <a:ln w="9525">
            <a:noFill/>
            <a:miter lim="800000"/>
            <a:headEnd/>
            <a:tailEnd/>
          </a:ln>
        </p:spPr>
        <p:txBody>
          <a:bodyPr wrap="none" lIns="0" tIns="0" rIns="0" bIns="0">
            <a:spAutoFit/>
          </a:bodyPr>
          <a:lstStyle/>
          <a:p>
            <a:pPr eaLnBrk="0" hangingPunct="0"/>
            <a:r>
              <a:rPr lang="pl-PL" sz="1100" b="1">
                <a:solidFill>
                  <a:srgbClr val="000000"/>
                </a:solidFill>
                <a:latin typeface="Times New Roman" pitchFamily="18" charset="0"/>
              </a:rPr>
              <a:t> </a:t>
            </a:r>
            <a:endParaRPr lang="pl-PL" sz="2400">
              <a:latin typeface="Comic Sans MS" pitchFamily="66" charset="0"/>
            </a:endParaRPr>
          </a:p>
        </p:txBody>
      </p:sp>
      <p:sp>
        <p:nvSpPr>
          <p:cNvPr id="13" name="Rectangle 4"/>
          <p:cNvSpPr>
            <a:spLocks noChangeArrowheads="1"/>
          </p:cNvSpPr>
          <p:nvPr/>
        </p:nvSpPr>
        <p:spPr bwMode="auto">
          <a:xfrm>
            <a:off x="3376613" y="5422400"/>
            <a:ext cx="34925" cy="168275"/>
          </a:xfrm>
          <a:prstGeom prst="rect">
            <a:avLst/>
          </a:prstGeom>
          <a:noFill/>
          <a:ln w="9525">
            <a:noFill/>
            <a:miter lim="800000"/>
            <a:headEnd/>
            <a:tailEnd/>
          </a:ln>
        </p:spPr>
        <p:txBody>
          <a:bodyPr wrap="none" lIns="0" tIns="0" rIns="0" bIns="0">
            <a:spAutoFit/>
          </a:bodyPr>
          <a:lstStyle/>
          <a:p>
            <a:pPr eaLnBrk="0" hangingPunct="0"/>
            <a:r>
              <a:rPr lang="pl-PL" sz="1100">
                <a:solidFill>
                  <a:srgbClr val="000000"/>
                </a:solidFill>
                <a:latin typeface="Times New Roman" pitchFamily="18" charset="0"/>
              </a:rPr>
              <a:t> </a:t>
            </a:r>
            <a:endParaRPr lang="pl-PL" sz="2400">
              <a:latin typeface="Comic Sans MS" pitchFamily="66" charset="0"/>
            </a:endParaRPr>
          </a:p>
        </p:txBody>
      </p:sp>
      <p:sp>
        <p:nvSpPr>
          <p:cNvPr id="14" name="Rectangle 5"/>
          <p:cNvSpPr>
            <a:spLocks noChangeArrowheads="1"/>
          </p:cNvSpPr>
          <p:nvPr/>
        </p:nvSpPr>
        <p:spPr bwMode="auto">
          <a:xfrm>
            <a:off x="4352925" y="5423987"/>
            <a:ext cx="34925" cy="168275"/>
          </a:xfrm>
          <a:prstGeom prst="rect">
            <a:avLst/>
          </a:prstGeom>
          <a:noFill/>
          <a:ln w="9525">
            <a:noFill/>
            <a:miter lim="800000"/>
            <a:headEnd/>
            <a:tailEnd/>
          </a:ln>
        </p:spPr>
        <p:txBody>
          <a:bodyPr wrap="none" lIns="0" tIns="0" rIns="0" bIns="0">
            <a:spAutoFit/>
          </a:bodyPr>
          <a:lstStyle/>
          <a:p>
            <a:pPr eaLnBrk="0" hangingPunct="0"/>
            <a:r>
              <a:rPr lang="pl-PL" sz="1100" b="1">
                <a:solidFill>
                  <a:srgbClr val="000000"/>
                </a:solidFill>
                <a:latin typeface="Times New Roman" pitchFamily="18" charset="0"/>
              </a:rPr>
              <a:t> </a:t>
            </a:r>
            <a:endParaRPr lang="pl-PL" sz="2400">
              <a:latin typeface="Comic Sans MS" pitchFamily="66" charset="0"/>
            </a:endParaRPr>
          </a:p>
        </p:txBody>
      </p:sp>
      <p:sp>
        <p:nvSpPr>
          <p:cNvPr id="15" name="Rectangle 6"/>
          <p:cNvSpPr>
            <a:spLocks noChangeArrowheads="1"/>
          </p:cNvSpPr>
          <p:nvPr/>
        </p:nvSpPr>
        <p:spPr bwMode="auto">
          <a:xfrm>
            <a:off x="5111750" y="5422400"/>
            <a:ext cx="34925" cy="168275"/>
          </a:xfrm>
          <a:prstGeom prst="rect">
            <a:avLst/>
          </a:prstGeom>
          <a:noFill/>
          <a:ln w="9525">
            <a:noFill/>
            <a:miter lim="800000"/>
            <a:headEnd/>
            <a:tailEnd/>
          </a:ln>
        </p:spPr>
        <p:txBody>
          <a:bodyPr wrap="none" lIns="0" tIns="0" rIns="0" bIns="0">
            <a:spAutoFit/>
          </a:bodyPr>
          <a:lstStyle/>
          <a:p>
            <a:pPr eaLnBrk="0" hangingPunct="0"/>
            <a:r>
              <a:rPr lang="pl-PL" sz="1100" b="1">
                <a:solidFill>
                  <a:srgbClr val="000000"/>
                </a:solidFill>
                <a:latin typeface="Times New Roman" pitchFamily="18" charset="0"/>
              </a:rPr>
              <a:t> </a:t>
            </a:r>
            <a:endParaRPr lang="pl-PL" sz="2400">
              <a:latin typeface="Comic Sans MS" pitchFamily="66" charset="0"/>
            </a:endParaRPr>
          </a:p>
        </p:txBody>
      </p:sp>
      <p:sp>
        <p:nvSpPr>
          <p:cNvPr id="16" name="Rectangle 7"/>
          <p:cNvSpPr>
            <a:spLocks noChangeArrowheads="1"/>
          </p:cNvSpPr>
          <p:nvPr/>
        </p:nvSpPr>
        <p:spPr bwMode="auto">
          <a:xfrm>
            <a:off x="8335963" y="5422400"/>
            <a:ext cx="34925" cy="168275"/>
          </a:xfrm>
          <a:prstGeom prst="rect">
            <a:avLst/>
          </a:prstGeom>
          <a:noFill/>
          <a:ln w="9525">
            <a:noFill/>
            <a:miter lim="800000"/>
            <a:headEnd/>
            <a:tailEnd/>
          </a:ln>
        </p:spPr>
        <p:txBody>
          <a:bodyPr wrap="none" lIns="0" tIns="0" rIns="0" bIns="0">
            <a:spAutoFit/>
          </a:bodyPr>
          <a:lstStyle/>
          <a:p>
            <a:pPr eaLnBrk="0" hangingPunct="0"/>
            <a:r>
              <a:rPr lang="pl-PL" sz="1100" b="1">
                <a:solidFill>
                  <a:srgbClr val="000000"/>
                </a:solidFill>
                <a:latin typeface="Times New Roman" pitchFamily="18" charset="0"/>
              </a:rPr>
              <a:t> </a:t>
            </a:r>
            <a:endParaRPr lang="pl-PL" sz="2400">
              <a:latin typeface="Comic Sans MS" pitchFamily="66" charset="0"/>
            </a:endParaRPr>
          </a:p>
        </p:txBody>
      </p:sp>
      <p:sp>
        <p:nvSpPr>
          <p:cNvPr id="17" name="Rectangle 8"/>
          <p:cNvSpPr>
            <a:spLocks noChangeArrowheads="1"/>
          </p:cNvSpPr>
          <p:nvPr/>
        </p:nvSpPr>
        <p:spPr bwMode="auto">
          <a:xfrm>
            <a:off x="7350125" y="5423987"/>
            <a:ext cx="34925" cy="168275"/>
          </a:xfrm>
          <a:prstGeom prst="rect">
            <a:avLst/>
          </a:prstGeom>
          <a:noFill/>
          <a:ln w="9525">
            <a:noFill/>
            <a:miter lim="800000"/>
            <a:headEnd/>
            <a:tailEnd/>
          </a:ln>
        </p:spPr>
        <p:txBody>
          <a:bodyPr wrap="none" lIns="0" tIns="0" rIns="0" bIns="0">
            <a:spAutoFit/>
          </a:bodyPr>
          <a:lstStyle/>
          <a:p>
            <a:pPr eaLnBrk="0" hangingPunct="0"/>
            <a:r>
              <a:rPr lang="pl-PL" sz="1100">
                <a:solidFill>
                  <a:srgbClr val="000000"/>
                </a:solidFill>
                <a:latin typeface="Times New Roman" pitchFamily="18" charset="0"/>
              </a:rPr>
              <a:t> </a:t>
            </a:r>
            <a:endParaRPr lang="pl-PL" sz="2400">
              <a:latin typeface="Comic Sans MS" pitchFamily="66" charset="0"/>
            </a:endParaRPr>
          </a:p>
        </p:txBody>
      </p:sp>
      <p:sp>
        <p:nvSpPr>
          <p:cNvPr id="18" name="Rectangle 9"/>
          <p:cNvSpPr>
            <a:spLocks noChangeArrowheads="1"/>
          </p:cNvSpPr>
          <p:nvPr/>
        </p:nvSpPr>
        <p:spPr bwMode="auto">
          <a:xfrm>
            <a:off x="5800725" y="5423987"/>
            <a:ext cx="34925" cy="168275"/>
          </a:xfrm>
          <a:prstGeom prst="rect">
            <a:avLst/>
          </a:prstGeom>
          <a:noFill/>
          <a:ln w="9525">
            <a:noFill/>
            <a:miter lim="800000"/>
            <a:headEnd/>
            <a:tailEnd/>
          </a:ln>
        </p:spPr>
        <p:txBody>
          <a:bodyPr wrap="none" lIns="0" tIns="0" rIns="0" bIns="0">
            <a:spAutoFit/>
          </a:bodyPr>
          <a:lstStyle/>
          <a:p>
            <a:pPr eaLnBrk="0" hangingPunct="0"/>
            <a:r>
              <a:rPr lang="pl-PL" sz="1100" b="1">
                <a:solidFill>
                  <a:srgbClr val="000000"/>
                </a:solidFill>
                <a:latin typeface="Times New Roman" pitchFamily="18" charset="0"/>
              </a:rPr>
              <a:t> </a:t>
            </a:r>
            <a:endParaRPr lang="pl-PL" sz="2400">
              <a:latin typeface="Comic Sans MS" pitchFamily="66" charset="0"/>
            </a:endParaRPr>
          </a:p>
        </p:txBody>
      </p:sp>
      <p:sp>
        <p:nvSpPr>
          <p:cNvPr id="19" name="Rectangle 10"/>
          <p:cNvSpPr>
            <a:spLocks noChangeArrowheads="1"/>
          </p:cNvSpPr>
          <p:nvPr/>
        </p:nvSpPr>
        <p:spPr bwMode="auto">
          <a:xfrm>
            <a:off x="2714625" y="5422400"/>
            <a:ext cx="34925" cy="168275"/>
          </a:xfrm>
          <a:prstGeom prst="rect">
            <a:avLst/>
          </a:prstGeom>
          <a:noFill/>
          <a:ln w="9525">
            <a:noFill/>
            <a:miter lim="800000"/>
            <a:headEnd/>
            <a:tailEnd/>
          </a:ln>
        </p:spPr>
        <p:txBody>
          <a:bodyPr wrap="none" lIns="0" tIns="0" rIns="0" bIns="0">
            <a:spAutoFit/>
          </a:bodyPr>
          <a:lstStyle/>
          <a:p>
            <a:pPr eaLnBrk="0" hangingPunct="0"/>
            <a:r>
              <a:rPr lang="pl-PL" sz="1100" b="1">
                <a:solidFill>
                  <a:srgbClr val="000000"/>
                </a:solidFill>
                <a:latin typeface="Times New Roman" pitchFamily="18" charset="0"/>
              </a:rPr>
              <a:t> </a:t>
            </a:r>
            <a:endParaRPr lang="pl-PL" sz="2400">
              <a:latin typeface="Comic Sans MS" pitchFamily="66" charset="0"/>
            </a:endParaRPr>
          </a:p>
        </p:txBody>
      </p:sp>
      <p:sp>
        <p:nvSpPr>
          <p:cNvPr id="86" name="Line 2"/>
          <p:cNvSpPr>
            <a:spLocks noChangeShapeType="1"/>
          </p:cNvSpPr>
          <p:nvPr/>
        </p:nvSpPr>
        <p:spPr bwMode="auto">
          <a:xfrm>
            <a:off x="5486400" y="900830"/>
            <a:ext cx="0" cy="152400"/>
          </a:xfrm>
          <a:prstGeom prst="line">
            <a:avLst/>
          </a:prstGeom>
          <a:noFill/>
          <a:ln w="9525">
            <a:solidFill>
              <a:schemeClr val="tx1"/>
            </a:solidFill>
            <a:round/>
            <a:headEnd/>
            <a:tailEnd/>
          </a:ln>
        </p:spPr>
        <p:txBody>
          <a:bodyPr/>
          <a:lstStyle/>
          <a:p>
            <a:endParaRPr lang="pl-PL"/>
          </a:p>
        </p:txBody>
      </p:sp>
      <p:sp>
        <p:nvSpPr>
          <p:cNvPr id="87" name="Text Box 3"/>
          <p:cNvSpPr txBox="1">
            <a:spLocks noChangeArrowheads="1"/>
          </p:cNvSpPr>
          <p:nvPr/>
        </p:nvSpPr>
        <p:spPr bwMode="auto">
          <a:xfrm>
            <a:off x="3124200" y="3034430"/>
            <a:ext cx="1905000" cy="644525"/>
          </a:xfrm>
          <a:prstGeom prst="rect">
            <a:avLst/>
          </a:prstGeom>
          <a:solidFill>
            <a:srgbClr val="FF7C80"/>
          </a:solidFill>
          <a:ln w="3175">
            <a:solidFill>
              <a:schemeClr val="tx1"/>
            </a:solidFill>
            <a:miter lim="800000"/>
            <a:headEnd/>
            <a:tailEnd/>
          </a:ln>
        </p:spPr>
        <p:txBody>
          <a:bodyPr>
            <a:spAutoFit/>
          </a:bodyPr>
          <a:lstStyle/>
          <a:p>
            <a:pPr algn="ctr">
              <a:spcBef>
                <a:spcPct val="50000"/>
              </a:spcBef>
            </a:pPr>
            <a:r>
              <a:rPr lang="pl-PL"/>
              <a:t>Wysoki poziom przestępczości</a:t>
            </a:r>
            <a:endParaRPr lang="en-GB"/>
          </a:p>
        </p:txBody>
      </p:sp>
      <p:sp>
        <p:nvSpPr>
          <p:cNvPr id="88" name="Text Box 4"/>
          <p:cNvSpPr txBox="1">
            <a:spLocks noChangeArrowheads="1"/>
          </p:cNvSpPr>
          <p:nvPr/>
        </p:nvSpPr>
        <p:spPr bwMode="auto">
          <a:xfrm>
            <a:off x="1066800" y="4787030"/>
            <a:ext cx="2133600" cy="584200"/>
          </a:xfrm>
          <a:prstGeom prst="rect">
            <a:avLst/>
          </a:prstGeom>
          <a:solidFill>
            <a:srgbClr val="FFFF99"/>
          </a:solidFill>
          <a:ln w="3175">
            <a:solidFill>
              <a:schemeClr val="tx1"/>
            </a:solidFill>
            <a:miter lim="800000"/>
            <a:headEnd/>
            <a:tailEnd/>
          </a:ln>
        </p:spPr>
        <p:txBody>
          <a:bodyPr>
            <a:spAutoFit/>
          </a:bodyPr>
          <a:lstStyle/>
          <a:p>
            <a:pPr algn="ctr">
              <a:spcBef>
                <a:spcPct val="50000"/>
              </a:spcBef>
            </a:pPr>
            <a:r>
              <a:rPr lang="pl-PL" sz="1600"/>
              <a:t>Niska skuteczność policji</a:t>
            </a:r>
            <a:endParaRPr lang="en-GB" sz="1600"/>
          </a:p>
        </p:txBody>
      </p:sp>
      <p:sp>
        <p:nvSpPr>
          <p:cNvPr id="89" name="Text Box 5"/>
          <p:cNvSpPr txBox="1">
            <a:spLocks noChangeArrowheads="1"/>
          </p:cNvSpPr>
          <p:nvPr/>
        </p:nvSpPr>
        <p:spPr bwMode="auto">
          <a:xfrm>
            <a:off x="76200" y="5853830"/>
            <a:ext cx="2133600" cy="644525"/>
          </a:xfrm>
          <a:prstGeom prst="rect">
            <a:avLst/>
          </a:prstGeom>
          <a:solidFill>
            <a:srgbClr val="FFFF99"/>
          </a:solidFill>
          <a:ln w="3175">
            <a:solidFill>
              <a:schemeClr val="tx1"/>
            </a:solidFill>
            <a:miter lim="800000"/>
            <a:headEnd/>
            <a:tailEnd/>
          </a:ln>
        </p:spPr>
        <p:txBody>
          <a:bodyPr>
            <a:spAutoFit/>
          </a:bodyPr>
          <a:lstStyle/>
          <a:p>
            <a:pPr algn="ctr">
              <a:spcBef>
                <a:spcPct val="50000"/>
              </a:spcBef>
            </a:pPr>
            <a:r>
              <a:rPr lang="pl-PL"/>
              <a:t>Zbyt niska liczba policjantów</a:t>
            </a:r>
            <a:endParaRPr lang="en-GB"/>
          </a:p>
        </p:txBody>
      </p:sp>
      <p:sp>
        <p:nvSpPr>
          <p:cNvPr id="90" name="Text Box 6"/>
          <p:cNvSpPr txBox="1">
            <a:spLocks noChangeArrowheads="1"/>
          </p:cNvSpPr>
          <p:nvPr/>
        </p:nvSpPr>
        <p:spPr bwMode="auto">
          <a:xfrm>
            <a:off x="2514600" y="5834780"/>
            <a:ext cx="2590800" cy="644525"/>
          </a:xfrm>
          <a:prstGeom prst="rect">
            <a:avLst/>
          </a:prstGeom>
          <a:solidFill>
            <a:srgbClr val="FFFF99"/>
          </a:solidFill>
          <a:ln w="3175">
            <a:solidFill>
              <a:schemeClr val="tx1"/>
            </a:solidFill>
            <a:miter lim="800000"/>
            <a:headEnd/>
            <a:tailEnd/>
          </a:ln>
        </p:spPr>
        <p:txBody>
          <a:bodyPr>
            <a:spAutoFit/>
          </a:bodyPr>
          <a:lstStyle/>
          <a:p>
            <a:pPr algn="ctr">
              <a:spcBef>
                <a:spcPct val="50000"/>
              </a:spcBef>
            </a:pPr>
            <a:r>
              <a:rPr lang="pl-PL"/>
              <a:t>Nieznajomość technik samoobrony</a:t>
            </a:r>
            <a:endParaRPr lang="en-GB"/>
          </a:p>
        </p:txBody>
      </p:sp>
      <p:sp>
        <p:nvSpPr>
          <p:cNvPr id="91" name="Text Box 7"/>
          <p:cNvSpPr txBox="1">
            <a:spLocks noChangeArrowheads="1"/>
          </p:cNvSpPr>
          <p:nvPr/>
        </p:nvSpPr>
        <p:spPr bwMode="auto">
          <a:xfrm>
            <a:off x="4419600" y="4177430"/>
            <a:ext cx="2133600" cy="1077913"/>
          </a:xfrm>
          <a:prstGeom prst="rect">
            <a:avLst/>
          </a:prstGeom>
          <a:solidFill>
            <a:srgbClr val="FFFF99"/>
          </a:solidFill>
          <a:ln w="3175">
            <a:solidFill>
              <a:schemeClr val="tx1"/>
            </a:solidFill>
            <a:miter lim="800000"/>
            <a:headEnd/>
            <a:tailEnd/>
          </a:ln>
        </p:spPr>
        <p:txBody>
          <a:bodyPr>
            <a:spAutoFit/>
          </a:bodyPr>
          <a:lstStyle/>
          <a:p>
            <a:pPr algn="ctr">
              <a:spcBef>
                <a:spcPct val="50000"/>
              </a:spcBef>
            </a:pPr>
            <a:r>
              <a:rPr lang="pl-PL" sz="1600"/>
              <a:t>Większość młodych ludzi utrzymuje się z rozboju</a:t>
            </a:r>
            <a:endParaRPr lang="en-GB" sz="1600"/>
          </a:p>
        </p:txBody>
      </p:sp>
      <p:sp>
        <p:nvSpPr>
          <p:cNvPr id="92" name="Text Box 8"/>
          <p:cNvSpPr txBox="1">
            <a:spLocks noChangeArrowheads="1"/>
          </p:cNvSpPr>
          <p:nvPr/>
        </p:nvSpPr>
        <p:spPr bwMode="auto">
          <a:xfrm>
            <a:off x="6781800" y="4177430"/>
            <a:ext cx="2286000" cy="338138"/>
          </a:xfrm>
          <a:prstGeom prst="rect">
            <a:avLst/>
          </a:prstGeom>
          <a:solidFill>
            <a:srgbClr val="FFFF99"/>
          </a:solidFill>
          <a:ln w="3175">
            <a:solidFill>
              <a:schemeClr val="tx1"/>
            </a:solidFill>
            <a:miter lim="800000"/>
            <a:headEnd/>
            <a:tailEnd/>
          </a:ln>
        </p:spPr>
        <p:txBody>
          <a:bodyPr>
            <a:spAutoFit/>
          </a:bodyPr>
          <a:lstStyle/>
          <a:p>
            <a:pPr algn="ctr">
              <a:spcBef>
                <a:spcPct val="50000"/>
              </a:spcBef>
            </a:pPr>
            <a:r>
              <a:rPr lang="pl-PL" sz="1600"/>
              <a:t>Brak oświetlenia ulic</a:t>
            </a:r>
            <a:endParaRPr lang="en-GB" sz="1600"/>
          </a:p>
        </p:txBody>
      </p:sp>
      <p:sp>
        <p:nvSpPr>
          <p:cNvPr id="93" name="Text Box 9"/>
          <p:cNvSpPr txBox="1">
            <a:spLocks noChangeArrowheads="1"/>
          </p:cNvSpPr>
          <p:nvPr/>
        </p:nvSpPr>
        <p:spPr bwMode="auto">
          <a:xfrm>
            <a:off x="5257800" y="5834780"/>
            <a:ext cx="1905000" cy="584200"/>
          </a:xfrm>
          <a:prstGeom prst="rect">
            <a:avLst/>
          </a:prstGeom>
          <a:solidFill>
            <a:srgbClr val="FFFF99"/>
          </a:solidFill>
          <a:ln w="3175">
            <a:solidFill>
              <a:schemeClr val="tx1"/>
            </a:solidFill>
            <a:miter lim="800000"/>
            <a:headEnd/>
            <a:tailEnd/>
          </a:ln>
        </p:spPr>
        <p:txBody>
          <a:bodyPr>
            <a:spAutoFit/>
          </a:bodyPr>
          <a:lstStyle/>
          <a:p>
            <a:pPr algn="ctr">
              <a:spcBef>
                <a:spcPct val="50000"/>
              </a:spcBef>
            </a:pPr>
            <a:r>
              <a:rPr lang="pl-PL" sz="1600"/>
              <a:t>Brak ofert pracy dla młodych</a:t>
            </a:r>
            <a:endParaRPr lang="en-GB" sz="1600"/>
          </a:p>
        </p:txBody>
      </p:sp>
      <p:sp>
        <p:nvSpPr>
          <p:cNvPr id="94" name="Text Box 10"/>
          <p:cNvSpPr txBox="1">
            <a:spLocks noChangeArrowheads="1"/>
          </p:cNvSpPr>
          <p:nvPr/>
        </p:nvSpPr>
        <p:spPr bwMode="auto">
          <a:xfrm>
            <a:off x="7239000" y="5834780"/>
            <a:ext cx="1828800" cy="919163"/>
          </a:xfrm>
          <a:prstGeom prst="rect">
            <a:avLst/>
          </a:prstGeom>
          <a:solidFill>
            <a:srgbClr val="FFFF99"/>
          </a:solidFill>
          <a:ln w="3175">
            <a:solidFill>
              <a:schemeClr val="tx1"/>
            </a:solidFill>
            <a:miter lim="800000"/>
            <a:headEnd/>
            <a:tailEnd/>
          </a:ln>
        </p:spPr>
        <p:txBody>
          <a:bodyPr>
            <a:spAutoFit/>
          </a:bodyPr>
          <a:lstStyle/>
          <a:p>
            <a:pPr algn="ctr">
              <a:spcBef>
                <a:spcPct val="50000"/>
              </a:spcBef>
            </a:pPr>
            <a:r>
              <a:rPr lang="pl-PL"/>
              <a:t>Niski poziom moralny młodych</a:t>
            </a:r>
            <a:endParaRPr lang="en-GB"/>
          </a:p>
        </p:txBody>
      </p:sp>
      <p:sp>
        <p:nvSpPr>
          <p:cNvPr id="95" name="Text Box 11"/>
          <p:cNvSpPr txBox="1">
            <a:spLocks noChangeArrowheads="1"/>
          </p:cNvSpPr>
          <p:nvPr/>
        </p:nvSpPr>
        <p:spPr bwMode="auto">
          <a:xfrm>
            <a:off x="533400" y="1967630"/>
            <a:ext cx="2133600" cy="644525"/>
          </a:xfrm>
          <a:prstGeom prst="rect">
            <a:avLst/>
          </a:prstGeom>
          <a:solidFill>
            <a:srgbClr val="FFFF99"/>
          </a:solidFill>
          <a:ln w="3175">
            <a:solidFill>
              <a:schemeClr val="tx1"/>
            </a:solidFill>
            <a:miter lim="800000"/>
            <a:headEnd/>
            <a:tailEnd/>
          </a:ln>
        </p:spPr>
        <p:txBody>
          <a:bodyPr>
            <a:spAutoFit/>
          </a:bodyPr>
          <a:lstStyle/>
          <a:p>
            <a:pPr algn="ctr">
              <a:spcBef>
                <a:spcPct val="50000"/>
              </a:spcBef>
            </a:pPr>
            <a:r>
              <a:rPr lang="pl-PL"/>
              <a:t>Niski poczucie bezpieczeństwa</a:t>
            </a:r>
            <a:endParaRPr lang="en-GB"/>
          </a:p>
        </p:txBody>
      </p:sp>
      <p:sp>
        <p:nvSpPr>
          <p:cNvPr id="96" name="Text Box 12"/>
          <p:cNvSpPr txBox="1">
            <a:spLocks noChangeArrowheads="1"/>
          </p:cNvSpPr>
          <p:nvPr/>
        </p:nvSpPr>
        <p:spPr bwMode="auto">
          <a:xfrm>
            <a:off x="2895600" y="1967630"/>
            <a:ext cx="2286000" cy="644525"/>
          </a:xfrm>
          <a:prstGeom prst="rect">
            <a:avLst/>
          </a:prstGeom>
          <a:solidFill>
            <a:srgbClr val="FFFF99"/>
          </a:solidFill>
          <a:ln w="3175">
            <a:solidFill>
              <a:schemeClr val="tx1"/>
            </a:solidFill>
            <a:miter lim="800000"/>
            <a:headEnd/>
            <a:tailEnd/>
          </a:ln>
        </p:spPr>
        <p:txBody>
          <a:bodyPr>
            <a:spAutoFit/>
          </a:bodyPr>
          <a:lstStyle/>
          <a:p>
            <a:pPr algn="ctr">
              <a:spcBef>
                <a:spcPct val="50000"/>
              </a:spcBef>
            </a:pPr>
            <a:r>
              <a:rPr lang="pl-PL"/>
              <a:t>Mniejsze dochody lokalnych firm</a:t>
            </a:r>
            <a:endParaRPr lang="en-GB"/>
          </a:p>
        </p:txBody>
      </p:sp>
      <p:sp>
        <p:nvSpPr>
          <p:cNvPr id="97" name="Text Box 13"/>
          <p:cNvSpPr txBox="1">
            <a:spLocks noChangeArrowheads="1"/>
          </p:cNvSpPr>
          <p:nvPr/>
        </p:nvSpPr>
        <p:spPr bwMode="auto">
          <a:xfrm>
            <a:off x="5943600" y="1967630"/>
            <a:ext cx="2971800" cy="584200"/>
          </a:xfrm>
          <a:prstGeom prst="rect">
            <a:avLst/>
          </a:prstGeom>
          <a:solidFill>
            <a:srgbClr val="FFFF99"/>
          </a:solidFill>
          <a:ln w="3175">
            <a:solidFill>
              <a:schemeClr val="tx1"/>
            </a:solidFill>
            <a:miter lim="800000"/>
            <a:headEnd/>
            <a:tailEnd/>
          </a:ln>
        </p:spPr>
        <p:txBody>
          <a:bodyPr>
            <a:spAutoFit/>
          </a:bodyPr>
          <a:lstStyle/>
          <a:p>
            <a:pPr algn="ctr">
              <a:spcBef>
                <a:spcPct val="50000"/>
              </a:spcBef>
            </a:pPr>
            <a:r>
              <a:rPr lang="pl-PL" sz="1600"/>
              <a:t>Ograniczenie atrakcyjności inwestycyjnej</a:t>
            </a:r>
            <a:endParaRPr lang="en-GB" sz="1600"/>
          </a:p>
        </p:txBody>
      </p:sp>
      <p:sp>
        <p:nvSpPr>
          <p:cNvPr id="98" name="Text Box 14"/>
          <p:cNvSpPr txBox="1">
            <a:spLocks noChangeArrowheads="1"/>
          </p:cNvSpPr>
          <p:nvPr/>
        </p:nvSpPr>
        <p:spPr bwMode="auto">
          <a:xfrm>
            <a:off x="4343400" y="1018305"/>
            <a:ext cx="2286000" cy="534988"/>
          </a:xfrm>
          <a:prstGeom prst="rect">
            <a:avLst/>
          </a:prstGeom>
          <a:solidFill>
            <a:srgbClr val="FFFF99"/>
          </a:solidFill>
          <a:ln w="3175">
            <a:solidFill>
              <a:schemeClr val="tx1"/>
            </a:solidFill>
            <a:miter lim="800000"/>
            <a:headEnd/>
            <a:tailEnd/>
          </a:ln>
        </p:spPr>
        <p:txBody>
          <a:bodyPr>
            <a:spAutoFit/>
          </a:bodyPr>
          <a:lstStyle/>
          <a:p>
            <a:pPr algn="ctr">
              <a:lnSpc>
                <a:spcPct val="90000"/>
              </a:lnSpc>
              <a:spcBef>
                <a:spcPct val="50000"/>
              </a:spcBef>
            </a:pPr>
            <a:r>
              <a:rPr lang="pl-PL" sz="1600"/>
              <a:t>Mniejsze dochody mieszkańców</a:t>
            </a:r>
            <a:endParaRPr lang="en-GB" sz="1600"/>
          </a:p>
        </p:txBody>
      </p:sp>
      <p:sp>
        <p:nvSpPr>
          <p:cNvPr id="99" name="Text Box 15"/>
          <p:cNvSpPr txBox="1">
            <a:spLocks noChangeArrowheads="1"/>
          </p:cNvSpPr>
          <p:nvPr/>
        </p:nvSpPr>
        <p:spPr bwMode="auto">
          <a:xfrm>
            <a:off x="533400" y="1053230"/>
            <a:ext cx="2286000" cy="584200"/>
          </a:xfrm>
          <a:prstGeom prst="rect">
            <a:avLst/>
          </a:prstGeom>
          <a:solidFill>
            <a:srgbClr val="FFFF99"/>
          </a:solidFill>
          <a:ln w="3175">
            <a:solidFill>
              <a:schemeClr val="tx1"/>
            </a:solidFill>
            <a:miter lim="800000"/>
            <a:headEnd/>
            <a:tailEnd/>
          </a:ln>
        </p:spPr>
        <p:txBody>
          <a:bodyPr>
            <a:spAutoFit/>
          </a:bodyPr>
          <a:lstStyle/>
          <a:p>
            <a:pPr algn="ctr">
              <a:spcBef>
                <a:spcPct val="50000"/>
              </a:spcBef>
            </a:pPr>
            <a:r>
              <a:rPr lang="pl-PL" sz="1600"/>
              <a:t>Ograniczenie życia towarzyskiego </a:t>
            </a:r>
            <a:endParaRPr lang="en-GB" sz="1600"/>
          </a:p>
        </p:txBody>
      </p:sp>
      <p:sp>
        <p:nvSpPr>
          <p:cNvPr id="100" name="Text Box 16"/>
          <p:cNvSpPr txBox="1">
            <a:spLocks noChangeArrowheads="1"/>
          </p:cNvSpPr>
          <p:nvPr/>
        </p:nvSpPr>
        <p:spPr bwMode="auto">
          <a:xfrm>
            <a:off x="1066800" y="138830"/>
            <a:ext cx="5181600" cy="369888"/>
          </a:xfrm>
          <a:prstGeom prst="rect">
            <a:avLst/>
          </a:prstGeom>
          <a:solidFill>
            <a:srgbClr val="FFFF99"/>
          </a:solidFill>
          <a:ln w="3175">
            <a:solidFill>
              <a:schemeClr val="tx1"/>
            </a:solidFill>
            <a:miter lim="800000"/>
            <a:headEnd/>
            <a:tailEnd/>
          </a:ln>
        </p:spPr>
        <p:txBody>
          <a:bodyPr>
            <a:spAutoFit/>
          </a:bodyPr>
          <a:lstStyle/>
          <a:p>
            <a:pPr algn="ctr">
              <a:spcBef>
                <a:spcPct val="50000"/>
              </a:spcBef>
            </a:pPr>
            <a:r>
              <a:rPr lang="pl-PL" dirty="0"/>
              <a:t>Mieszkańcy opuszczają </a:t>
            </a:r>
            <a:r>
              <a:rPr lang="pl-PL" dirty="0" smtClean="0"/>
              <a:t>gminę</a:t>
            </a:r>
            <a:endParaRPr lang="en-GB" dirty="0"/>
          </a:p>
        </p:txBody>
      </p:sp>
      <p:sp>
        <p:nvSpPr>
          <p:cNvPr id="101" name="Line 17"/>
          <p:cNvSpPr>
            <a:spLocks noChangeShapeType="1"/>
          </p:cNvSpPr>
          <p:nvPr/>
        </p:nvSpPr>
        <p:spPr bwMode="auto">
          <a:xfrm flipV="1">
            <a:off x="5410200" y="5701430"/>
            <a:ext cx="0" cy="152400"/>
          </a:xfrm>
          <a:prstGeom prst="line">
            <a:avLst/>
          </a:prstGeom>
          <a:noFill/>
          <a:ln w="9525">
            <a:solidFill>
              <a:schemeClr val="tx1"/>
            </a:solidFill>
            <a:round/>
            <a:headEnd/>
            <a:tailEnd/>
          </a:ln>
        </p:spPr>
        <p:txBody>
          <a:bodyPr/>
          <a:lstStyle/>
          <a:p>
            <a:endParaRPr lang="pl-PL"/>
          </a:p>
        </p:txBody>
      </p:sp>
      <p:sp>
        <p:nvSpPr>
          <p:cNvPr id="102" name="Line 18"/>
          <p:cNvSpPr>
            <a:spLocks noChangeShapeType="1"/>
          </p:cNvSpPr>
          <p:nvPr/>
        </p:nvSpPr>
        <p:spPr bwMode="auto">
          <a:xfrm flipV="1">
            <a:off x="7848600" y="5701430"/>
            <a:ext cx="0" cy="152400"/>
          </a:xfrm>
          <a:prstGeom prst="line">
            <a:avLst/>
          </a:prstGeom>
          <a:noFill/>
          <a:ln w="9525">
            <a:solidFill>
              <a:schemeClr val="tx1"/>
            </a:solidFill>
            <a:round/>
            <a:headEnd/>
            <a:tailEnd/>
          </a:ln>
        </p:spPr>
        <p:txBody>
          <a:bodyPr/>
          <a:lstStyle/>
          <a:p>
            <a:endParaRPr lang="pl-PL"/>
          </a:p>
        </p:txBody>
      </p:sp>
      <p:sp>
        <p:nvSpPr>
          <p:cNvPr id="103" name="Line 19"/>
          <p:cNvSpPr>
            <a:spLocks noChangeShapeType="1"/>
          </p:cNvSpPr>
          <p:nvPr/>
        </p:nvSpPr>
        <p:spPr bwMode="auto">
          <a:xfrm>
            <a:off x="5410200" y="5701430"/>
            <a:ext cx="2438400" cy="0"/>
          </a:xfrm>
          <a:prstGeom prst="line">
            <a:avLst/>
          </a:prstGeom>
          <a:noFill/>
          <a:ln w="9525">
            <a:solidFill>
              <a:schemeClr val="tx1"/>
            </a:solidFill>
            <a:round/>
            <a:headEnd/>
            <a:tailEnd/>
          </a:ln>
        </p:spPr>
        <p:txBody>
          <a:bodyPr/>
          <a:lstStyle/>
          <a:p>
            <a:endParaRPr lang="pl-PL"/>
          </a:p>
        </p:txBody>
      </p:sp>
      <p:sp>
        <p:nvSpPr>
          <p:cNvPr id="104" name="Line 20"/>
          <p:cNvSpPr>
            <a:spLocks noChangeShapeType="1"/>
          </p:cNvSpPr>
          <p:nvPr/>
        </p:nvSpPr>
        <p:spPr bwMode="auto">
          <a:xfrm flipH="1" flipV="1">
            <a:off x="6084168" y="5301208"/>
            <a:ext cx="11832" cy="400222"/>
          </a:xfrm>
          <a:prstGeom prst="line">
            <a:avLst/>
          </a:prstGeom>
          <a:noFill/>
          <a:ln w="9525">
            <a:solidFill>
              <a:schemeClr val="tx1"/>
            </a:solidFill>
            <a:round/>
            <a:headEnd/>
            <a:tailEnd type="triangle" w="med" len="med"/>
          </a:ln>
        </p:spPr>
        <p:txBody>
          <a:bodyPr/>
          <a:lstStyle/>
          <a:p>
            <a:endParaRPr lang="pl-PL"/>
          </a:p>
        </p:txBody>
      </p:sp>
      <p:sp>
        <p:nvSpPr>
          <p:cNvPr id="105" name="Line 21"/>
          <p:cNvSpPr>
            <a:spLocks noChangeShapeType="1"/>
          </p:cNvSpPr>
          <p:nvPr/>
        </p:nvSpPr>
        <p:spPr bwMode="auto">
          <a:xfrm flipV="1">
            <a:off x="1143000" y="5701430"/>
            <a:ext cx="0" cy="152400"/>
          </a:xfrm>
          <a:prstGeom prst="line">
            <a:avLst/>
          </a:prstGeom>
          <a:noFill/>
          <a:ln w="9525">
            <a:solidFill>
              <a:schemeClr val="tx1"/>
            </a:solidFill>
            <a:round/>
            <a:headEnd/>
            <a:tailEnd/>
          </a:ln>
        </p:spPr>
        <p:txBody>
          <a:bodyPr/>
          <a:lstStyle/>
          <a:p>
            <a:endParaRPr lang="pl-PL"/>
          </a:p>
        </p:txBody>
      </p:sp>
      <p:sp>
        <p:nvSpPr>
          <p:cNvPr id="106" name="Line 22"/>
          <p:cNvSpPr>
            <a:spLocks noChangeShapeType="1"/>
          </p:cNvSpPr>
          <p:nvPr/>
        </p:nvSpPr>
        <p:spPr bwMode="auto">
          <a:xfrm flipV="1">
            <a:off x="3581400" y="5701430"/>
            <a:ext cx="0" cy="152400"/>
          </a:xfrm>
          <a:prstGeom prst="line">
            <a:avLst/>
          </a:prstGeom>
          <a:noFill/>
          <a:ln w="9525">
            <a:solidFill>
              <a:schemeClr val="tx1"/>
            </a:solidFill>
            <a:round/>
            <a:headEnd/>
            <a:tailEnd/>
          </a:ln>
        </p:spPr>
        <p:txBody>
          <a:bodyPr/>
          <a:lstStyle/>
          <a:p>
            <a:endParaRPr lang="pl-PL"/>
          </a:p>
        </p:txBody>
      </p:sp>
      <p:sp>
        <p:nvSpPr>
          <p:cNvPr id="107" name="Line 23"/>
          <p:cNvSpPr>
            <a:spLocks noChangeShapeType="1"/>
          </p:cNvSpPr>
          <p:nvPr/>
        </p:nvSpPr>
        <p:spPr bwMode="auto">
          <a:xfrm>
            <a:off x="1143000" y="5701430"/>
            <a:ext cx="2438400" cy="0"/>
          </a:xfrm>
          <a:prstGeom prst="line">
            <a:avLst/>
          </a:prstGeom>
          <a:noFill/>
          <a:ln w="9525">
            <a:solidFill>
              <a:schemeClr val="tx1"/>
            </a:solidFill>
            <a:round/>
            <a:headEnd/>
            <a:tailEnd/>
          </a:ln>
        </p:spPr>
        <p:txBody>
          <a:bodyPr/>
          <a:lstStyle/>
          <a:p>
            <a:endParaRPr lang="pl-PL"/>
          </a:p>
        </p:txBody>
      </p:sp>
      <p:sp>
        <p:nvSpPr>
          <p:cNvPr id="108" name="Line 24"/>
          <p:cNvSpPr>
            <a:spLocks noChangeShapeType="1"/>
          </p:cNvSpPr>
          <p:nvPr/>
        </p:nvSpPr>
        <p:spPr bwMode="auto">
          <a:xfrm flipV="1">
            <a:off x="1828800" y="5373216"/>
            <a:ext cx="6896" cy="328214"/>
          </a:xfrm>
          <a:prstGeom prst="line">
            <a:avLst/>
          </a:prstGeom>
          <a:noFill/>
          <a:ln w="9525">
            <a:solidFill>
              <a:schemeClr val="tx1"/>
            </a:solidFill>
            <a:round/>
            <a:headEnd/>
            <a:tailEnd type="triangle" w="med" len="med"/>
          </a:ln>
        </p:spPr>
        <p:txBody>
          <a:bodyPr/>
          <a:lstStyle/>
          <a:p>
            <a:endParaRPr lang="pl-PL"/>
          </a:p>
        </p:txBody>
      </p:sp>
      <p:sp>
        <p:nvSpPr>
          <p:cNvPr id="109" name="Line 25"/>
          <p:cNvSpPr>
            <a:spLocks noChangeShapeType="1"/>
          </p:cNvSpPr>
          <p:nvPr/>
        </p:nvSpPr>
        <p:spPr bwMode="auto">
          <a:xfrm flipH="1">
            <a:off x="2057400" y="3948830"/>
            <a:ext cx="5943600" cy="0"/>
          </a:xfrm>
          <a:prstGeom prst="line">
            <a:avLst/>
          </a:prstGeom>
          <a:noFill/>
          <a:ln w="9525">
            <a:solidFill>
              <a:schemeClr val="tx1"/>
            </a:solidFill>
            <a:round/>
            <a:headEnd/>
            <a:tailEnd/>
          </a:ln>
        </p:spPr>
        <p:txBody>
          <a:bodyPr/>
          <a:lstStyle/>
          <a:p>
            <a:endParaRPr lang="pl-PL"/>
          </a:p>
        </p:txBody>
      </p:sp>
      <p:sp>
        <p:nvSpPr>
          <p:cNvPr id="110" name="Line 26"/>
          <p:cNvSpPr>
            <a:spLocks noChangeShapeType="1"/>
          </p:cNvSpPr>
          <p:nvPr/>
        </p:nvSpPr>
        <p:spPr bwMode="auto">
          <a:xfrm>
            <a:off x="2057400" y="3948830"/>
            <a:ext cx="0" cy="838200"/>
          </a:xfrm>
          <a:prstGeom prst="line">
            <a:avLst/>
          </a:prstGeom>
          <a:noFill/>
          <a:ln w="9525">
            <a:solidFill>
              <a:schemeClr val="tx1"/>
            </a:solidFill>
            <a:round/>
            <a:headEnd/>
            <a:tailEnd/>
          </a:ln>
        </p:spPr>
        <p:txBody>
          <a:bodyPr/>
          <a:lstStyle/>
          <a:p>
            <a:endParaRPr lang="pl-PL"/>
          </a:p>
        </p:txBody>
      </p:sp>
      <p:sp>
        <p:nvSpPr>
          <p:cNvPr id="111" name="Line 27"/>
          <p:cNvSpPr>
            <a:spLocks noChangeShapeType="1"/>
          </p:cNvSpPr>
          <p:nvPr/>
        </p:nvSpPr>
        <p:spPr bwMode="auto">
          <a:xfrm>
            <a:off x="5486400" y="3948830"/>
            <a:ext cx="0" cy="228600"/>
          </a:xfrm>
          <a:prstGeom prst="line">
            <a:avLst/>
          </a:prstGeom>
          <a:noFill/>
          <a:ln w="9525">
            <a:solidFill>
              <a:schemeClr val="tx1"/>
            </a:solidFill>
            <a:round/>
            <a:headEnd/>
            <a:tailEnd/>
          </a:ln>
        </p:spPr>
        <p:txBody>
          <a:bodyPr/>
          <a:lstStyle/>
          <a:p>
            <a:endParaRPr lang="pl-PL"/>
          </a:p>
        </p:txBody>
      </p:sp>
      <p:sp>
        <p:nvSpPr>
          <p:cNvPr id="112" name="Line 28"/>
          <p:cNvSpPr>
            <a:spLocks noChangeShapeType="1"/>
          </p:cNvSpPr>
          <p:nvPr/>
        </p:nvSpPr>
        <p:spPr bwMode="auto">
          <a:xfrm>
            <a:off x="8001000" y="3948830"/>
            <a:ext cx="0" cy="228600"/>
          </a:xfrm>
          <a:prstGeom prst="line">
            <a:avLst/>
          </a:prstGeom>
          <a:noFill/>
          <a:ln w="9525">
            <a:solidFill>
              <a:schemeClr val="tx1"/>
            </a:solidFill>
            <a:round/>
            <a:headEnd/>
            <a:tailEnd/>
          </a:ln>
        </p:spPr>
        <p:txBody>
          <a:bodyPr/>
          <a:lstStyle/>
          <a:p>
            <a:endParaRPr lang="pl-PL"/>
          </a:p>
        </p:txBody>
      </p:sp>
      <p:sp>
        <p:nvSpPr>
          <p:cNvPr id="113" name="Line 29"/>
          <p:cNvSpPr>
            <a:spLocks noChangeShapeType="1"/>
          </p:cNvSpPr>
          <p:nvPr/>
        </p:nvSpPr>
        <p:spPr bwMode="auto">
          <a:xfrm flipV="1">
            <a:off x="4114800" y="3720230"/>
            <a:ext cx="0" cy="228600"/>
          </a:xfrm>
          <a:prstGeom prst="line">
            <a:avLst/>
          </a:prstGeom>
          <a:noFill/>
          <a:ln w="9525">
            <a:solidFill>
              <a:schemeClr val="tx1"/>
            </a:solidFill>
            <a:round/>
            <a:headEnd/>
            <a:tailEnd type="triangle" w="med" len="med"/>
          </a:ln>
        </p:spPr>
        <p:txBody>
          <a:bodyPr/>
          <a:lstStyle/>
          <a:p>
            <a:endParaRPr lang="pl-PL"/>
          </a:p>
        </p:txBody>
      </p:sp>
      <p:sp>
        <p:nvSpPr>
          <p:cNvPr id="114" name="Line 30"/>
          <p:cNvSpPr>
            <a:spLocks noChangeShapeType="1"/>
          </p:cNvSpPr>
          <p:nvPr/>
        </p:nvSpPr>
        <p:spPr bwMode="auto">
          <a:xfrm flipH="1">
            <a:off x="1371600" y="2882030"/>
            <a:ext cx="5943600" cy="0"/>
          </a:xfrm>
          <a:prstGeom prst="line">
            <a:avLst/>
          </a:prstGeom>
          <a:noFill/>
          <a:ln w="9525">
            <a:solidFill>
              <a:schemeClr val="tx1"/>
            </a:solidFill>
            <a:round/>
            <a:headEnd/>
            <a:tailEnd/>
          </a:ln>
        </p:spPr>
        <p:txBody>
          <a:bodyPr/>
          <a:lstStyle/>
          <a:p>
            <a:endParaRPr lang="pl-PL"/>
          </a:p>
        </p:txBody>
      </p:sp>
      <p:sp>
        <p:nvSpPr>
          <p:cNvPr id="115" name="Line 31"/>
          <p:cNvSpPr>
            <a:spLocks noChangeShapeType="1"/>
          </p:cNvSpPr>
          <p:nvPr/>
        </p:nvSpPr>
        <p:spPr bwMode="auto">
          <a:xfrm flipV="1">
            <a:off x="4038600" y="2882030"/>
            <a:ext cx="0" cy="152400"/>
          </a:xfrm>
          <a:prstGeom prst="line">
            <a:avLst/>
          </a:prstGeom>
          <a:noFill/>
          <a:ln w="9525">
            <a:solidFill>
              <a:schemeClr val="tx1"/>
            </a:solidFill>
            <a:round/>
            <a:headEnd/>
            <a:tailEnd/>
          </a:ln>
        </p:spPr>
        <p:txBody>
          <a:bodyPr/>
          <a:lstStyle/>
          <a:p>
            <a:endParaRPr lang="pl-PL"/>
          </a:p>
        </p:txBody>
      </p:sp>
      <p:sp>
        <p:nvSpPr>
          <p:cNvPr id="116" name="Line 32"/>
          <p:cNvSpPr>
            <a:spLocks noChangeShapeType="1"/>
          </p:cNvSpPr>
          <p:nvPr/>
        </p:nvSpPr>
        <p:spPr bwMode="auto">
          <a:xfrm flipV="1">
            <a:off x="4038600" y="2653430"/>
            <a:ext cx="0" cy="228600"/>
          </a:xfrm>
          <a:prstGeom prst="line">
            <a:avLst/>
          </a:prstGeom>
          <a:noFill/>
          <a:ln w="9525">
            <a:solidFill>
              <a:schemeClr val="tx1"/>
            </a:solidFill>
            <a:round/>
            <a:headEnd/>
            <a:tailEnd type="triangle" w="med" len="med"/>
          </a:ln>
        </p:spPr>
        <p:txBody>
          <a:bodyPr/>
          <a:lstStyle/>
          <a:p>
            <a:endParaRPr lang="pl-PL"/>
          </a:p>
        </p:txBody>
      </p:sp>
      <p:sp>
        <p:nvSpPr>
          <p:cNvPr id="117" name="Line 33"/>
          <p:cNvSpPr>
            <a:spLocks noChangeShapeType="1"/>
          </p:cNvSpPr>
          <p:nvPr/>
        </p:nvSpPr>
        <p:spPr bwMode="auto">
          <a:xfrm flipV="1">
            <a:off x="1371600" y="2653430"/>
            <a:ext cx="0" cy="228600"/>
          </a:xfrm>
          <a:prstGeom prst="line">
            <a:avLst/>
          </a:prstGeom>
          <a:noFill/>
          <a:ln w="9525">
            <a:solidFill>
              <a:schemeClr val="tx1"/>
            </a:solidFill>
            <a:round/>
            <a:headEnd/>
            <a:tailEnd type="triangle" w="med" len="med"/>
          </a:ln>
        </p:spPr>
        <p:txBody>
          <a:bodyPr/>
          <a:lstStyle/>
          <a:p>
            <a:endParaRPr lang="pl-PL"/>
          </a:p>
        </p:txBody>
      </p:sp>
      <p:sp>
        <p:nvSpPr>
          <p:cNvPr id="118" name="Line 34"/>
          <p:cNvSpPr>
            <a:spLocks noChangeShapeType="1"/>
          </p:cNvSpPr>
          <p:nvPr/>
        </p:nvSpPr>
        <p:spPr bwMode="auto">
          <a:xfrm flipV="1">
            <a:off x="7315200" y="2653430"/>
            <a:ext cx="0" cy="228600"/>
          </a:xfrm>
          <a:prstGeom prst="line">
            <a:avLst/>
          </a:prstGeom>
          <a:noFill/>
          <a:ln w="9525">
            <a:solidFill>
              <a:schemeClr val="tx1"/>
            </a:solidFill>
            <a:round/>
            <a:headEnd/>
            <a:tailEnd type="triangle" w="med" len="med"/>
          </a:ln>
        </p:spPr>
        <p:txBody>
          <a:bodyPr/>
          <a:lstStyle/>
          <a:p>
            <a:endParaRPr lang="pl-PL"/>
          </a:p>
        </p:txBody>
      </p:sp>
      <p:sp>
        <p:nvSpPr>
          <p:cNvPr id="119" name="Line 35"/>
          <p:cNvSpPr>
            <a:spLocks noChangeShapeType="1"/>
          </p:cNvSpPr>
          <p:nvPr/>
        </p:nvSpPr>
        <p:spPr bwMode="auto">
          <a:xfrm>
            <a:off x="4191000" y="1891430"/>
            <a:ext cx="3200400" cy="0"/>
          </a:xfrm>
          <a:prstGeom prst="line">
            <a:avLst/>
          </a:prstGeom>
          <a:noFill/>
          <a:ln w="9525">
            <a:solidFill>
              <a:schemeClr val="tx1"/>
            </a:solidFill>
            <a:round/>
            <a:headEnd/>
            <a:tailEnd/>
          </a:ln>
        </p:spPr>
        <p:txBody>
          <a:bodyPr/>
          <a:lstStyle/>
          <a:p>
            <a:endParaRPr lang="pl-PL"/>
          </a:p>
        </p:txBody>
      </p:sp>
      <p:sp>
        <p:nvSpPr>
          <p:cNvPr id="120" name="Line 36"/>
          <p:cNvSpPr>
            <a:spLocks noChangeShapeType="1"/>
          </p:cNvSpPr>
          <p:nvPr/>
        </p:nvSpPr>
        <p:spPr bwMode="auto">
          <a:xfrm>
            <a:off x="4191000" y="1891430"/>
            <a:ext cx="0" cy="76200"/>
          </a:xfrm>
          <a:prstGeom prst="line">
            <a:avLst/>
          </a:prstGeom>
          <a:noFill/>
          <a:ln w="9525">
            <a:solidFill>
              <a:schemeClr val="tx1"/>
            </a:solidFill>
            <a:round/>
            <a:headEnd/>
            <a:tailEnd/>
          </a:ln>
        </p:spPr>
        <p:txBody>
          <a:bodyPr/>
          <a:lstStyle/>
          <a:p>
            <a:endParaRPr lang="pl-PL"/>
          </a:p>
        </p:txBody>
      </p:sp>
      <p:sp>
        <p:nvSpPr>
          <p:cNvPr id="121" name="Line 37"/>
          <p:cNvSpPr>
            <a:spLocks noChangeShapeType="1"/>
          </p:cNvSpPr>
          <p:nvPr/>
        </p:nvSpPr>
        <p:spPr bwMode="auto">
          <a:xfrm>
            <a:off x="7391400" y="1891430"/>
            <a:ext cx="0" cy="76200"/>
          </a:xfrm>
          <a:prstGeom prst="line">
            <a:avLst/>
          </a:prstGeom>
          <a:noFill/>
          <a:ln w="9525">
            <a:solidFill>
              <a:schemeClr val="tx1"/>
            </a:solidFill>
            <a:round/>
            <a:headEnd/>
            <a:tailEnd/>
          </a:ln>
        </p:spPr>
        <p:txBody>
          <a:bodyPr/>
          <a:lstStyle/>
          <a:p>
            <a:endParaRPr lang="pl-PL"/>
          </a:p>
        </p:txBody>
      </p:sp>
      <p:sp>
        <p:nvSpPr>
          <p:cNvPr id="122" name="Line 38"/>
          <p:cNvSpPr>
            <a:spLocks noChangeShapeType="1"/>
          </p:cNvSpPr>
          <p:nvPr/>
        </p:nvSpPr>
        <p:spPr bwMode="auto">
          <a:xfrm flipV="1">
            <a:off x="5562600" y="1662830"/>
            <a:ext cx="0" cy="228600"/>
          </a:xfrm>
          <a:prstGeom prst="line">
            <a:avLst/>
          </a:prstGeom>
          <a:noFill/>
          <a:ln w="9525">
            <a:solidFill>
              <a:schemeClr val="tx1"/>
            </a:solidFill>
            <a:round/>
            <a:headEnd/>
            <a:tailEnd type="triangle" w="med" len="med"/>
          </a:ln>
        </p:spPr>
        <p:txBody>
          <a:bodyPr/>
          <a:lstStyle/>
          <a:p>
            <a:endParaRPr lang="pl-PL"/>
          </a:p>
        </p:txBody>
      </p:sp>
      <p:sp>
        <p:nvSpPr>
          <p:cNvPr id="123" name="Line 39"/>
          <p:cNvSpPr>
            <a:spLocks noChangeShapeType="1"/>
          </p:cNvSpPr>
          <p:nvPr/>
        </p:nvSpPr>
        <p:spPr bwMode="auto">
          <a:xfrm flipV="1">
            <a:off x="1295400" y="1739030"/>
            <a:ext cx="0" cy="228600"/>
          </a:xfrm>
          <a:prstGeom prst="line">
            <a:avLst/>
          </a:prstGeom>
          <a:noFill/>
          <a:ln w="9525">
            <a:solidFill>
              <a:schemeClr val="tx1"/>
            </a:solidFill>
            <a:round/>
            <a:headEnd/>
            <a:tailEnd type="triangle" w="med" len="med"/>
          </a:ln>
        </p:spPr>
        <p:txBody>
          <a:bodyPr/>
          <a:lstStyle/>
          <a:p>
            <a:endParaRPr lang="pl-PL"/>
          </a:p>
        </p:txBody>
      </p:sp>
      <p:sp>
        <p:nvSpPr>
          <p:cNvPr id="124" name="Line 40"/>
          <p:cNvSpPr>
            <a:spLocks noChangeShapeType="1"/>
          </p:cNvSpPr>
          <p:nvPr/>
        </p:nvSpPr>
        <p:spPr bwMode="auto">
          <a:xfrm>
            <a:off x="1371600" y="900830"/>
            <a:ext cx="4114800" cy="0"/>
          </a:xfrm>
          <a:prstGeom prst="line">
            <a:avLst/>
          </a:prstGeom>
          <a:noFill/>
          <a:ln w="9525">
            <a:solidFill>
              <a:schemeClr val="tx1"/>
            </a:solidFill>
            <a:round/>
            <a:headEnd/>
            <a:tailEnd/>
          </a:ln>
        </p:spPr>
        <p:txBody>
          <a:bodyPr/>
          <a:lstStyle/>
          <a:p>
            <a:endParaRPr lang="pl-PL"/>
          </a:p>
        </p:txBody>
      </p:sp>
      <p:sp>
        <p:nvSpPr>
          <p:cNvPr id="125" name="Line 41"/>
          <p:cNvSpPr>
            <a:spLocks noChangeShapeType="1"/>
          </p:cNvSpPr>
          <p:nvPr/>
        </p:nvSpPr>
        <p:spPr bwMode="auto">
          <a:xfrm>
            <a:off x="1371600" y="900830"/>
            <a:ext cx="0" cy="152400"/>
          </a:xfrm>
          <a:prstGeom prst="line">
            <a:avLst/>
          </a:prstGeom>
          <a:noFill/>
          <a:ln w="9525">
            <a:solidFill>
              <a:schemeClr val="tx1"/>
            </a:solidFill>
            <a:round/>
            <a:headEnd/>
            <a:tailEnd/>
          </a:ln>
        </p:spPr>
        <p:txBody>
          <a:bodyPr/>
          <a:lstStyle/>
          <a:p>
            <a:endParaRPr lang="pl-PL"/>
          </a:p>
        </p:txBody>
      </p:sp>
      <p:sp>
        <p:nvSpPr>
          <p:cNvPr id="126" name="Line 42"/>
          <p:cNvSpPr>
            <a:spLocks noChangeShapeType="1"/>
          </p:cNvSpPr>
          <p:nvPr/>
        </p:nvSpPr>
        <p:spPr bwMode="auto">
          <a:xfrm flipV="1">
            <a:off x="3505200" y="519830"/>
            <a:ext cx="0" cy="381000"/>
          </a:xfrm>
          <a:prstGeom prst="line">
            <a:avLst/>
          </a:prstGeom>
          <a:noFill/>
          <a:ln w="9525">
            <a:solidFill>
              <a:schemeClr val="tx1"/>
            </a:solidFill>
            <a:round/>
            <a:headEnd/>
            <a:tailEnd type="triangle" w="med" len="med"/>
          </a:ln>
        </p:spPr>
        <p:txBody>
          <a:bodyPr/>
          <a:lstStyle/>
          <a:p>
            <a:endParaRPr lang="pl-PL"/>
          </a:p>
        </p:txBody>
      </p:sp>
      <p:sp>
        <p:nvSpPr>
          <p:cNvPr id="127" name="AutoShape 43"/>
          <p:cNvSpPr>
            <a:spLocks noChangeArrowheads="1"/>
          </p:cNvSpPr>
          <p:nvPr/>
        </p:nvSpPr>
        <p:spPr bwMode="auto">
          <a:xfrm>
            <a:off x="76200" y="2577230"/>
            <a:ext cx="457200" cy="2514600"/>
          </a:xfrm>
          <a:prstGeom prst="upArrow">
            <a:avLst>
              <a:gd name="adj1" fmla="val 50000"/>
              <a:gd name="adj2" fmla="val 137500"/>
            </a:avLst>
          </a:prstGeom>
          <a:solidFill>
            <a:schemeClr val="accent2"/>
          </a:solidFill>
          <a:ln w="9525">
            <a:solidFill>
              <a:schemeClr val="tx1"/>
            </a:solidFill>
            <a:miter lim="800000"/>
            <a:headEnd/>
            <a:tailEnd/>
          </a:ln>
        </p:spPr>
        <p:txBody>
          <a:bodyPr wrap="none" anchor="ctr"/>
          <a:lstStyle/>
          <a:p>
            <a:endParaRPr lang="pl-PL"/>
          </a:p>
        </p:txBody>
      </p:sp>
      <p:sp>
        <p:nvSpPr>
          <p:cNvPr id="128" name="Text Box 44"/>
          <p:cNvSpPr txBox="1">
            <a:spLocks noChangeArrowheads="1"/>
          </p:cNvSpPr>
          <p:nvPr/>
        </p:nvSpPr>
        <p:spPr bwMode="auto">
          <a:xfrm>
            <a:off x="457200" y="3186830"/>
            <a:ext cx="1143000" cy="366713"/>
          </a:xfrm>
          <a:prstGeom prst="rect">
            <a:avLst/>
          </a:prstGeom>
          <a:noFill/>
          <a:ln w="9525">
            <a:noFill/>
            <a:miter lim="800000"/>
            <a:headEnd/>
            <a:tailEnd/>
          </a:ln>
        </p:spPr>
        <p:txBody>
          <a:bodyPr>
            <a:spAutoFit/>
          </a:bodyPr>
          <a:lstStyle/>
          <a:p>
            <a:pPr algn="ctr">
              <a:spcBef>
                <a:spcPct val="50000"/>
              </a:spcBef>
            </a:pPr>
            <a:r>
              <a:rPr lang="pl-PL"/>
              <a:t>Skutki</a:t>
            </a:r>
            <a:endParaRPr lang="en-GB"/>
          </a:p>
        </p:txBody>
      </p:sp>
      <p:sp>
        <p:nvSpPr>
          <p:cNvPr id="129" name="Line 45"/>
          <p:cNvSpPr>
            <a:spLocks noChangeShapeType="1"/>
          </p:cNvSpPr>
          <p:nvPr/>
        </p:nvSpPr>
        <p:spPr bwMode="auto">
          <a:xfrm>
            <a:off x="1524000" y="1053230"/>
            <a:ext cx="0" cy="152400"/>
          </a:xfrm>
          <a:prstGeom prst="line">
            <a:avLst/>
          </a:prstGeom>
          <a:noFill/>
          <a:ln w="9525">
            <a:solidFill>
              <a:schemeClr val="tx1"/>
            </a:solidFill>
            <a:round/>
            <a:headEnd/>
            <a:tailEnd/>
          </a:ln>
        </p:spPr>
        <p:txBody>
          <a:bodyPr/>
          <a:lstStyle/>
          <a:p>
            <a:endParaRPr lang="pl-PL"/>
          </a:p>
        </p:txBody>
      </p:sp>
      <p:sp>
        <p:nvSpPr>
          <p:cNvPr id="130" name="Text Box 46"/>
          <p:cNvSpPr txBox="1">
            <a:spLocks noChangeArrowheads="1"/>
          </p:cNvSpPr>
          <p:nvPr/>
        </p:nvSpPr>
        <p:spPr bwMode="auto">
          <a:xfrm>
            <a:off x="381000" y="4177430"/>
            <a:ext cx="1524000" cy="366713"/>
          </a:xfrm>
          <a:prstGeom prst="rect">
            <a:avLst/>
          </a:prstGeom>
          <a:noFill/>
          <a:ln w="9525">
            <a:noFill/>
            <a:miter lim="800000"/>
            <a:headEnd/>
            <a:tailEnd/>
          </a:ln>
        </p:spPr>
        <p:txBody>
          <a:bodyPr>
            <a:spAutoFit/>
          </a:bodyPr>
          <a:lstStyle/>
          <a:p>
            <a:pPr algn="ctr">
              <a:spcBef>
                <a:spcPct val="50000"/>
              </a:spcBef>
            </a:pPr>
            <a:r>
              <a:rPr lang="pl-PL"/>
              <a:t>Przyczyny</a:t>
            </a:r>
            <a:endParaRPr lang="en-GB"/>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Symbol zastępczy numeru slajdu 6"/>
          <p:cNvSpPr>
            <a:spLocks noGrp="1"/>
          </p:cNvSpPr>
          <p:nvPr>
            <p:ph type="sldNum" sz="quarter" idx="12"/>
          </p:nvPr>
        </p:nvSpPr>
        <p:spPr/>
        <p:txBody>
          <a:bodyPr/>
          <a:lstStyle/>
          <a:p>
            <a:r>
              <a:rPr lang="pl-PL" dirty="0" smtClean="0">
                <a:solidFill>
                  <a:srgbClr val="000099"/>
                </a:solidFill>
              </a:rPr>
              <a:t>Strona </a:t>
            </a:r>
            <a:fld id="{1B5C0AAB-D4DD-468E-92DF-E2CFD13D65A3}" type="slidenum">
              <a:rPr lang="en-US" smtClean="0">
                <a:solidFill>
                  <a:srgbClr val="000099"/>
                </a:solidFill>
              </a:rPr>
              <a:pPr/>
              <a:t>4</a:t>
            </a:fld>
            <a:endParaRPr lang="en-US" dirty="0">
              <a:solidFill>
                <a:srgbClr val="000099"/>
              </a:solidFill>
            </a:endParaRPr>
          </a:p>
        </p:txBody>
      </p:sp>
      <p:graphicFrame>
        <p:nvGraphicFramePr>
          <p:cNvPr id="72722" name="Object 18"/>
          <p:cNvGraphicFramePr>
            <a:graphicFrameLocks noChangeAspect="1"/>
          </p:cNvGraphicFramePr>
          <p:nvPr/>
        </p:nvGraphicFramePr>
        <p:xfrm>
          <a:off x="112713" y="1664220"/>
          <a:ext cx="8780462" cy="5437188"/>
        </p:xfrm>
        <a:graphic>
          <a:graphicData uri="http://schemas.openxmlformats.org/presentationml/2006/ole">
            <mc:AlternateContent xmlns:mc="http://schemas.openxmlformats.org/markup-compatibility/2006">
              <mc:Choice xmlns:v="urn:schemas-microsoft-com:vml" Requires="v">
                <p:oleObj spid="_x0000_s1028" name="Dokument" r:id="rId4" imgW="5746651" imgH="3580862" progId="Word.Document.12">
                  <p:embed/>
                </p:oleObj>
              </mc:Choice>
              <mc:Fallback>
                <p:oleObj name="Dokument" r:id="rId4" imgW="5746651" imgH="3580862" progId="Word.Document.12">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2713" y="1664220"/>
                        <a:ext cx="8780462" cy="54371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Rectangle 6"/>
          <p:cNvSpPr>
            <a:spLocks noChangeArrowheads="1"/>
          </p:cNvSpPr>
          <p:nvPr/>
        </p:nvSpPr>
        <p:spPr bwMode="auto">
          <a:xfrm>
            <a:off x="432048" y="404664"/>
            <a:ext cx="8388424" cy="1368152"/>
          </a:xfrm>
          <a:prstGeom prst="rect">
            <a:avLst/>
          </a:prstGeom>
          <a:solidFill>
            <a:schemeClr val="accent6">
              <a:lumMod val="20000"/>
              <a:lumOff val="80000"/>
            </a:schemeClr>
          </a:solidFill>
          <a:ln w="9525">
            <a:solidFill>
              <a:schemeClr val="tx1"/>
            </a:solidFill>
            <a:miter lim="800000"/>
            <a:headEnd/>
            <a:tailEnd/>
          </a:ln>
          <a:effectLst/>
        </p:spPr>
        <p:txBody>
          <a:bodyPr anchor="ctr"/>
          <a:lstStyle/>
          <a:p>
            <a:pPr algn="ctr"/>
            <a:r>
              <a:rPr lang="pl-PL" sz="3200" b="1" kern="0" dirty="0">
                <a:solidFill>
                  <a:schemeClr val="tx2"/>
                </a:solidFill>
              </a:rPr>
              <a:t>Praktyka pokazuje, że </a:t>
            </a:r>
            <a:r>
              <a:rPr lang="pl-PL" sz="3200" b="1" kern="0" dirty="0">
                <a:solidFill>
                  <a:srgbClr val="FF0000"/>
                </a:solidFill>
              </a:rPr>
              <a:t>tylko 10% </a:t>
            </a:r>
            <a:r>
              <a:rPr lang="pl-PL" sz="3200" b="1" kern="0" dirty="0">
                <a:solidFill>
                  <a:schemeClr val="tx2"/>
                </a:solidFill>
              </a:rPr>
              <a:t>organizacji wdraża swoje </a:t>
            </a:r>
            <a:r>
              <a:rPr lang="pl-PL" sz="3200" b="1" kern="0" dirty="0" smtClean="0">
                <a:solidFill>
                  <a:schemeClr val="tx2"/>
                </a:solidFill>
              </a:rPr>
              <a:t>strategie…</a:t>
            </a:r>
            <a:endParaRPr lang="en-US" sz="3200" dirty="0"/>
          </a:p>
        </p:txBody>
      </p:sp>
    </p:spTree>
    <p:extLst>
      <p:ext uri="{BB962C8B-B14F-4D97-AF65-F5344CB8AC3E}">
        <p14:creationId xmlns:p14="http://schemas.microsoft.com/office/powerpoint/2010/main" val="292656885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05" name="Prostokąt 1"/>
          <p:cNvSpPr>
            <a:spLocks noChangeArrowheads="1"/>
          </p:cNvSpPr>
          <p:nvPr/>
        </p:nvSpPr>
        <p:spPr bwMode="auto">
          <a:xfrm>
            <a:off x="467544" y="980728"/>
            <a:ext cx="8496944" cy="4536504"/>
          </a:xfrm>
          <a:prstGeom prst="rect">
            <a:avLst/>
          </a:prstGeom>
          <a:noFill/>
          <a:ln w="9525">
            <a:noFill/>
            <a:miter lim="800000"/>
            <a:headEnd/>
            <a:tailEnd/>
          </a:ln>
        </p:spPr>
        <p:txBody>
          <a:bodyPr wrap="square">
            <a:spAutoFit/>
          </a:bodyPr>
          <a:lstStyle/>
          <a:p>
            <a:pPr marL="342900" indent="-342900" defTabSz="914400">
              <a:buFont typeface="+mj-lt"/>
              <a:buAutoNum type="arabicPeriod"/>
            </a:pPr>
            <a:endParaRPr lang="pl-PL" b="1">
              <a:solidFill>
                <a:srgbClr val="161616"/>
              </a:solidFill>
              <a:latin typeface="Calibri" pitchFamily="34" charset="0"/>
              <a:cs typeface="Arial" charset="0"/>
            </a:endParaRPr>
          </a:p>
          <a:p>
            <a:pPr marL="457200" indent="-457200" defTabSz="914400">
              <a:buFont typeface="+mj-lt"/>
              <a:buAutoNum type="arabicPeriod"/>
            </a:pPr>
            <a:endParaRPr lang="pl-PL" sz="2000" b="1">
              <a:solidFill>
                <a:srgbClr val="161616"/>
              </a:solidFill>
              <a:latin typeface="Calibri" pitchFamily="34" charset="0"/>
              <a:cs typeface="Arial" charset="0"/>
            </a:endParaRPr>
          </a:p>
          <a:p>
            <a:pPr marL="457200" indent="-457200" defTabSz="914400">
              <a:buFont typeface="+mj-lt"/>
              <a:buAutoNum type="arabicPeriod"/>
            </a:pPr>
            <a:endParaRPr lang="pl-PL" sz="2000" b="1">
              <a:solidFill>
                <a:srgbClr val="161616"/>
              </a:solidFill>
              <a:latin typeface="Calibri" pitchFamily="34" charset="0"/>
              <a:cs typeface="Arial" charset="0"/>
            </a:endParaRPr>
          </a:p>
          <a:p>
            <a:pPr marL="457200" indent="-457200" defTabSz="914400">
              <a:buFont typeface="+mj-lt"/>
              <a:buAutoNum type="arabicPeriod"/>
            </a:pPr>
            <a:endParaRPr lang="pl-PL" sz="2000" b="1">
              <a:solidFill>
                <a:srgbClr val="161616"/>
              </a:solidFill>
              <a:latin typeface="Calibri" pitchFamily="34" charset="0"/>
              <a:cs typeface="Arial" charset="0"/>
            </a:endParaRPr>
          </a:p>
          <a:p>
            <a:pPr marL="457200" indent="-457200" defTabSz="914400">
              <a:buFont typeface="+mj-lt"/>
              <a:buAutoNum type="arabicPeriod"/>
            </a:pPr>
            <a:endParaRPr lang="pl-PL" sz="2000" b="1">
              <a:solidFill>
                <a:srgbClr val="161616"/>
              </a:solidFill>
              <a:latin typeface="Calibri" pitchFamily="34" charset="0"/>
              <a:cs typeface="Arial" charset="0"/>
            </a:endParaRPr>
          </a:p>
          <a:p>
            <a:pPr marL="457200" indent="-457200" defTabSz="914400">
              <a:buFont typeface="+mj-lt"/>
              <a:buAutoNum type="arabicPeriod"/>
            </a:pPr>
            <a:endParaRPr lang="pl-PL" sz="2000" b="1">
              <a:solidFill>
                <a:srgbClr val="161616"/>
              </a:solidFill>
              <a:latin typeface="Calibri" pitchFamily="34" charset="0"/>
              <a:cs typeface="Arial" charset="0"/>
            </a:endParaRPr>
          </a:p>
          <a:p>
            <a:pPr marL="457200" indent="-457200" defTabSz="914400">
              <a:buFont typeface="+mj-lt"/>
              <a:buAutoNum type="arabicPeriod"/>
            </a:pPr>
            <a:endParaRPr lang="pl-PL" sz="2000" b="1">
              <a:solidFill>
                <a:srgbClr val="161616"/>
              </a:solidFill>
              <a:latin typeface="Calibri" pitchFamily="34" charset="0"/>
              <a:cs typeface="Arial" charset="0"/>
            </a:endParaRPr>
          </a:p>
          <a:p>
            <a:pPr marL="457200" indent="-457200" defTabSz="914400">
              <a:buFont typeface="+mj-lt"/>
              <a:buAutoNum type="arabicPeriod"/>
            </a:pPr>
            <a:endParaRPr lang="pl-PL" sz="2000" b="1">
              <a:solidFill>
                <a:srgbClr val="161616"/>
              </a:solidFill>
              <a:latin typeface="Calibri" pitchFamily="34" charset="0"/>
              <a:cs typeface="Arial" charset="0"/>
            </a:endParaRPr>
          </a:p>
          <a:p>
            <a:pPr marL="457200" indent="-457200" defTabSz="914400">
              <a:buFont typeface="+mj-lt"/>
              <a:buAutoNum type="arabicPeriod"/>
            </a:pPr>
            <a:endParaRPr lang="pl-PL" sz="2000" b="1">
              <a:solidFill>
                <a:srgbClr val="161616"/>
              </a:solidFill>
              <a:latin typeface="Calibri" pitchFamily="34" charset="0"/>
              <a:cs typeface="Arial" charset="0"/>
            </a:endParaRPr>
          </a:p>
          <a:p>
            <a:pPr marL="457200" indent="-457200" defTabSz="914400">
              <a:buFont typeface="+mj-lt"/>
              <a:buAutoNum type="arabicPeriod"/>
            </a:pPr>
            <a:endParaRPr lang="pl-PL" sz="2000" b="1">
              <a:solidFill>
                <a:srgbClr val="161616"/>
              </a:solidFill>
              <a:latin typeface="Calibri" pitchFamily="34" charset="0"/>
              <a:cs typeface="Arial" charset="0"/>
            </a:endParaRPr>
          </a:p>
          <a:p>
            <a:pPr marL="457200" indent="-457200" defTabSz="914400">
              <a:buFont typeface="+mj-lt"/>
              <a:buAutoNum type="arabicPeriod"/>
            </a:pPr>
            <a:endParaRPr lang="pl-PL" sz="2000" b="1">
              <a:solidFill>
                <a:srgbClr val="161616"/>
              </a:solidFill>
              <a:latin typeface="Calibri" pitchFamily="34" charset="0"/>
              <a:cs typeface="Arial" charset="0"/>
            </a:endParaRPr>
          </a:p>
          <a:p>
            <a:pPr marL="457200" indent="-457200" defTabSz="914400">
              <a:buFont typeface="+mj-lt"/>
              <a:buAutoNum type="arabicPeriod"/>
            </a:pPr>
            <a:endParaRPr lang="pl-PL" sz="2000" b="1">
              <a:solidFill>
                <a:srgbClr val="161616"/>
              </a:solidFill>
              <a:latin typeface="Calibri" pitchFamily="34" charset="0"/>
              <a:cs typeface="Arial" charset="0"/>
            </a:endParaRPr>
          </a:p>
          <a:p>
            <a:pPr marL="457200" indent="-457200" defTabSz="914400">
              <a:buFont typeface="+mj-lt"/>
              <a:buAutoNum type="arabicPeriod"/>
            </a:pPr>
            <a:endParaRPr lang="pl-PL" sz="2000" b="1">
              <a:solidFill>
                <a:srgbClr val="161616"/>
              </a:solidFill>
              <a:latin typeface="Calibri" pitchFamily="34" charset="0"/>
              <a:cs typeface="Arial" charset="0"/>
            </a:endParaRPr>
          </a:p>
          <a:p>
            <a:pPr marL="457200" indent="-457200" defTabSz="914400">
              <a:buFont typeface="+mj-lt"/>
              <a:buAutoNum type="arabicPeriod"/>
            </a:pPr>
            <a:endParaRPr lang="pl-PL" sz="2000" b="1">
              <a:solidFill>
                <a:srgbClr val="161616"/>
              </a:solidFill>
              <a:latin typeface="Calibri" pitchFamily="34" charset="0"/>
              <a:cs typeface="Arial" charset="0"/>
            </a:endParaRPr>
          </a:p>
        </p:txBody>
      </p:sp>
      <p:sp>
        <p:nvSpPr>
          <p:cNvPr id="5" name="Rectangle 11"/>
          <p:cNvSpPr txBox="1">
            <a:spLocks noChangeArrowheads="1"/>
          </p:cNvSpPr>
          <p:nvPr/>
        </p:nvSpPr>
        <p:spPr bwMode="auto">
          <a:xfrm>
            <a:off x="1116013" y="332656"/>
            <a:ext cx="7264400" cy="504825"/>
          </a:xfrm>
          <a:prstGeom prst="rect">
            <a:avLst/>
          </a:prstGeom>
          <a:noFill/>
          <a:ln>
            <a:miter lim="800000"/>
            <a:headEnd/>
            <a:tailEnd/>
          </a:ln>
        </p:spPr>
        <p:txBody>
          <a:bodyPr/>
          <a:lstStyle/>
          <a:p>
            <a:pPr marL="342900" marR="0" lvl="0" indent="-342900" algn="ctr" fontAlgn="base">
              <a:lnSpc>
                <a:spcPct val="90000"/>
              </a:lnSpc>
              <a:spcAft>
                <a:spcPct val="0"/>
              </a:spcAft>
              <a:buClrTx/>
              <a:buSzTx/>
              <a:tabLst/>
              <a:defRPr/>
            </a:pPr>
            <a:r>
              <a:rPr lang="pl-PL" sz="2800" b="1" dirty="0" smtClean="0">
                <a:latin typeface="+mj-lt"/>
                <a:ea typeface="+mj-ea"/>
                <a:cs typeface="+mj-cs"/>
              </a:rPr>
              <a:t>Analiza problemów</a:t>
            </a:r>
          </a:p>
          <a:p>
            <a:pPr marL="342900" marR="0" lvl="0" indent="-342900" algn="ctr" fontAlgn="base">
              <a:lnSpc>
                <a:spcPct val="90000"/>
              </a:lnSpc>
              <a:spcAft>
                <a:spcPct val="0"/>
              </a:spcAft>
              <a:buClrTx/>
              <a:buSzTx/>
              <a:tabLst/>
              <a:defRPr/>
            </a:pPr>
            <a:r>
              <a:rPr lang="pl-PL" sz="2000" i="1" dirty="0" smtClean="0">
                <a:latin typeface="Arial" pitchFamily="34" charset="0"/>
                <a:ea typeface="+mj-ea"/>
                <a:cs typeface="Arial" pitchFamily="34" charset="0"/>
              </a:rPr>
              <a:t>Schemat sześciowyrazowy</a:t>
            </a:r>
          </a:p>
          <a:p>
            <a:pPr marL="342900" marR="0" lvl="0" indent="-342900" algn="ctr" defTabSz="457200" rtl="0" eaLnBrk="1" fontAlgn="base" latinLnBrk="0" hangingPunct="1">
              <a:lnSpc>
                <a:spcPct val="90000"/>
              </a:lnSpc>
              <a:spcBef>
                <a:spcPct val="20000"/>
              </a:spcBef>
              <a:spcAft>
                <a:spcPct val="0"/>
              </a:spcAft>
              <a:buClrTx/>
              <a:buSzTx/>
              <a:buFontTx/>
              <a:buNone/>
              <a:tabLst/>
              <a:defRPr/>
            </a:pPr>
            <a:endParaRPr kumimoji="0" lang="pl-PL" sz="3200" b="0" i="0" u="none" strike="noStrike" kern="1200" cap="none" spc="0" normalizeH="0" baseline="0" noProof="0" dirty="0" smtClean="0">
              <a:ln>
                <a:noFill/>
              </a:ln>
              <a:solidFill>
                <a:schemeClr val="tx2"/>
              </a:solidFill>
              <a:effectLst/>
              <a:uLnTx/>
              <a:uFillTx/>
              <a:latin typeface="+mn-lt"/>
              <a:ea typeface="ＭＳ Ｐゴシック" charset="-128"/>
              <a:cs typeface="ＭＳ Ｐゴシック" charset="-128"/>
            </a:endParaRPr>
          </a:p>
        </p:txBody>
      </p:sp>
      <p:sp>
        <p:nvSpPr>
          <p:cNvPr id="9" name="Symbol zastępczy zawartości 8"/>
          <p:cNvSpPr>
            <a:spLocks noGrp="1"/>
          </p:cNvSpPr>
          <p:nvPr>
            <p:ph sz="half" idx="1"/>
          </p:nvPr>
        </p:nvSpPr>
        <p:spPr>
          <a:xfrm>
            <a:off x="107504" y="1600200"/>
            <a:ext cx="4290120" cy="4525963"/>
          </a:xfrm>
        </p:spPr>
        <p:txBody>
          <a:bodyPr>
            <a:noAutofit/>
          </a:bodyPr>
          <a:lstStyle/>
          <a:p>
            <a:pPr marL="514350" indent="-514350">
              <a:lnSpc>
                <a:spcPct val="150000"/>
              </a:lnSpc>
              <a:buFont typeface="+mj-lt"/>
              <a:buAutoNum type="arabicPeriod"/>
            </a:pPr>
            <a:r>
              <a:rPr lang="pl-PL" sz="2400" b="1" dirty="0" smtClean="0"/>
              <a:t>Co</a:t>
            </a:r>
            <a:r>
              <a:rPr lang="pl-PL" sz="2400" dirty="0" smtClean="0"/>
              <a:t> jest problemem?</a:t>
            </a:r>
          </a:p>
          <a:p>
            <a:pPr marL="514350" indent="-514350">
              <a:lnSpc>
                <a:spcPct val="150000"/>
              </a:lnSpc>
              <a:buFont typeface="+mj-lt"/>
              <a:buAutoNum type="arabicPeriod"/>
            </a:pPr>
            <a:r>
              <a:rPr lang="pl-PL" sz="2400" b="1" dirty="0" smtClean="0"/>
              <a:t>Kiedy</a:t>
            </a:r>
            <a:r>
              <a:rPr lang="pl-PL" sz="2400" dirty="0" smtClean="0"/>
              <a:t> to się zdarza?</a:t>
            </a:r>
          </a:p>
          <a:p>
            <a:pPr marL="514350" indent="-514350">
              <a:lnSpc>
                <a:spcPct val="150000"/>
              </a:lnSpc>
              <a:buFont typeface="+mj-lt"/>
              <a:buAutoNum type="arabicPeriod"/>
            </a:pPr>
            <a:r>
              <a:rPr lang="pl-PL" sz="2400" b="1" dirty="0" smtClean="0"/>
              <a:t>Dlaczego </a:t>
            </a:r>
            <a:r>
              <a:rPr lang="pl-PL" sz="2400" dirty="0" smtClean="0"/>
              <a:t>to się zdarza?</a:t>
            </a:r>
          </a:p>
          <a:p>
            <a:pPr marL="514350" indent="-514350">
              <a:lnSpc>
                <a:spcPct val="150000"/>
              </a:lnSpc>
              <a:buFont typeface="+mj-lt"/>
              <a:buAutoNum type="arabicPeriod"/>
            </a:pPr>
            <a:r>
              <a:rPr lang="pl-PL" sz="2400" b="1" dirty="0" smtClean="0"/>
              <a:t>Gdzie </a:t>
            </a:r>
            <a:r>
              <a:rPr lang="pl-PL" sz="2400" dirty="0" smtClean="0"/>
              <a:t>to się zdarza?</a:t>
            </a:r>
          </a:p>
          <a:p>
            <a:pPr marL="514350" indent="-514350">
              <a:buFont typeface="+mj-lt"/>
              <a:buAutoNum type="arabicPeriod"/>
            </a:pPr>
            <a:r>
              <a:rPr lang="pl-PL" sz="2400" b="1" dirty="0" smtClean="0"/>
              <a:t>Kto</a:t>
            </a:r>
            <a:r>
              <a:rPr lang="pl-PL" sz="2400" dirty="0" smtClean="0"/>
              <a:t> się przyczynia do wystąpienia problemu?</a:t>
            </a:r>
          </a:p>
          <a:p>
            <a:pPr marL="514350" indent="-514350">
              <a:buFont typeface="+mj-lt"/>
              <a:buAutoNum type="arabicPeriod"/>
            </a:pPr>
            <a:r>
              <a:rPr lang="pl-PL" sz="2400" b="1" dirty="0" smtClean="0"/>
              <a:t>Jak </a:t>
            </a:r>
            <a:r>
              <a:rPr lang="pl-PL" sz="2400" dirty="0" smtClean="0"/>
              <a:t>się poznaje, że problem występuje?</a:t>
            </a:r>
            <a:endParaRPr lang="pl-PL" sz="2400" b="1" dirty="0"/>
          </a:p>
        </p:txBody>
      </p:sp>
      <p:sp>
        <p:nvSpPr>
          <p:cNvPr id="10" name="Symbol zastępczy zawartości 9"/>
          <p:cNvSpPr>
            <a:spLocks noGrp="1"/>
          </p:cNvSpPr>
          <p:nvPr>
            <p:ph sz="half" idx="2"/>
          </p:nvPr>
        </p:nvSpPr>
        <p:spPr>
          <a:xfrm>
            <a:off x="4499992" y="1495325"/>
            <a:ext cx="4495800" cy="4525963"/>
          </a:xfrm>
        </p:spPr>
        <p:txBody>
          <a:bodyPr>
            <a:noAutofit/>
          </a:bodyPr>
          <a:lstStyle/>
          <a:p>
            <a:pPr marL="514350" indent="-514350">
              <a:lnSpc>
                <a:spcPct val="170000"/>
              </a:lnSpc>
              <a:buFont typeface="+mj-lt"/>
              <a:buAutoNum type="arabicPeriod"/>
            </a:pPr>
            <a:r>
              <a:rPr lang="pl-PL" sz="2400" dirty="0" smtClean="0"/>
              <a:t>A co nim nie jest?</a:t>
            </a:r>
          </a:p>
          <a:p>
            <a:pPr marL="514350" indent="-514350">
              <a:lnSpc>
                <a:spcPct val="170000"/>
              </a:lnSpc>
              <a:buFont typeface="+mj-lt"/>
              <a:buAutoNum type="arabicPeriod"/>
            </a:pPr>
            <a:r>
              <a:rPr lang="pl-PL" sz="2400" dirty="0" smtClean="0"/>
              <a:t>A kiedy się nie zdarza?</a:t>
            </a:r>
          </a:p>
          <a:p>
            <a:pPr marL="514350" indent="-514350">
              <a:lnSpc>
                <a:spcPct val="170000"/>
              </a:lnSpc>
              <a:buFont typeface="+mj-lt"/>
              <a:buAutoNum type="arabicPeriod"/>
            </a:pPr>
            <a:r>
              <a:rPr lang="pl-PL" sz="2400" dirty="0" smtClean="0"/>
              <a:t>A dlaczego się nie zdarza?</a:t>
            </a:r>
          </a:p>
          <a:p>
            <a:pPr marL="514350" indent="-514350">
              <a:lnSpc>
                <a:spcPct val="170000"/>
              </a:lnSpc>
              <a:buFont typeface="+mj-lt"/>
              <a:buAutoNum type="arabicPeriod"/>
            </a:pPr>
            <a:r>
              <a:rPr lang="pl-PL" sz="2400" dirty="0" smtClean="0"/>
              <a:t>A gdzie się nie zdarza?</a:t>
            </a:r>
          </a:p>
          <a:p>
            <a:pPr marL="514350" indent="-514350">
              <a:buFont typeface="+mj-lt"/>
              <a:buAutoNum type="arabicPeriod"/>
            </a:pPr>
            <a:r>
              <a:rPr lang="pl-PL" sz="2400" dirty="0" smtClean="0"/>
              <a:t>Kto się przyczynia do zlikwidowania problemu?</a:t>
            </a:r>
          </a:p>
          <a:p>
            <a:pPr marL="514350" indent="-514350">
              <a:buFont typeface="+mj-lt"/>
              <a:buAutoNum type="arabicPeriod"/>
            </a:pPr>
            <a:r>
              <a:rPr lang="pl-PL" sz="2400" dirty="0" smtClean="0"/>
              <a:t>A jak się poznaje, że problem nie występuje?</a:t>
            </a:r>
            <a:endParaRPr lang="pl-PL" sz="2400"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05" name="Prostokąt 1"/>
          <p:cNvSpPr>
            <a:spLocks noChangeArrowheads="1"/>
          </p:cNvSpPr>
          <p:nvPr/>
        </p:nvSpPr>
        <p:spPr bwMode="auto">
          <a:xfrm>
            <a:off x="1774825" y="1989138"/>
            <a:ext cx="7091363" cy="4329112"/>
          </a:xfrm>
          <a:prstGeom prst="rect">
            <a:avLst/>
          </a:prstGeom>
          <a:noFill/>
          <a:ln w="9525">
            <a:noFill/>
            <a:miter lim="800000"/>
            <a:headEnd/>
            <a:tailEnd/>
          </a:ln>
        </p:spPr>
        <p:txBody>
          <a:bodyPr>
            <a:spAutoFit/>
          </a:bodyPr>
          <a:lstStyle/>
          <a:p>
            <a:pPr algn="just" defTabSz="914400"/>
            <a:endParaRPr lang="pl-PL"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p:txBody>
      </p:sp>
      <p:sp>
        <p:nvSpPr>
          <p:cNvPr id="5" name="Rectangle 11"/>
          <p:cNvSpPr txBox="1">
            <a:spLocks noChangeArrowheads="1"/>
          </p:cNvSpPr>
          <p:nvPr/>
        </p:nvSpPr>
        <p:spPr bwMode="auto">
          <a:xfrm>
            <a:off x="1116013" y="332656"/>
            <a:ext cx="7264400" cy="504825"/>
          </a:xfrm>
          <a:prstGeom prst="rect">
            <a:avLst/>
          </a:prstGeom>
          <a:noFill/>
          <a:ln>
            <a:miter lim="800000"/>
            <a:headEnd/>
            <a:tailEnd/>
          </a:ln>
        </p:spPr>
        <p:txBody>
          <a:bodyPr/>
          <a:lstStyle/>
          <a:p>
            <a:pPr marL="342900" marR="0" lvl="0" indent="-342900" algn="ctr" fontAlgn="base">
              <a:lnSpc>
                <a:spcPct val="90000"/>
              </a:lnSpc>
              <a:spcAft>
                <a:spcPct val="0"/>
              </a:spcAft>
              <a:buClrTx/>
              <a:buSzTx/>
              <a:tabLst/>
              <a:defRPr/>
            </a:pPr>
            <a:r>
              <a:rPr lang="pl-PL" sz="2800" b="1" dirty="0" smtClean="0">
                <a:latin typeface="+mj-lt"/>
                <a:ea typeface="+mj-ea"/>
                <a:cs typeface="+mj-cs"/>
              </a:rPr>
              <a:t>Analiza sytuacji, cele, a „zintegrowanie”</a:t>
            </a:r>
          </a:p>
          <a:p>
            <a:pPr marL="342900" marR="0" lvl="0" indent="-342900" algn="ctr" defTabSz="457200" rtl="0" eaLnBrk="1" fontAlgn="base" latinLnBrk="0" hangingPunct="1">
              <a:lnSpc>
                <a:spcPct val="90000"/>
              </a:lnSpc>
              <a:spcBef>
                <a:spcPct val="20000"/>
              </a:spcBef>
              <a:spcAft>
                <a:spcPct val="0"/>
              </a:spcAft>
              <a:buClrTx/>
              <a:buSzTx/>
              <a:buFontTx/>
              <a:buNone/>
              <a:tabLst/>
              <a:defRPr/>
            </a:pPr>
            <a:endParaRPr kumimoji="0" lang="pl-PL" sz="3200" b="0" i="0" u="none" strike="noStrike" kern="1200" cap="none" spc="0" normalizeH="0" baseline="0" noProof="0" dirty="0" smtClean="0">
              <a:ln>
                <a:noFill/>
              </a:ln>
              <a:solidFill>
                <a:schemeClr val="tx2"/>
              </a:solidFill>
              <a:effectLst/>
              <a:uLnTx/>
              <a:uFillTx/>
              <a:latin typeface="+mn-lt"/>
              <a:ea typeface="ＭＳ Ｐゴシック" charset="-128"/>
              <a:cs typeface="ＭＳ Ｐゴシック" charset="-128"/>
            </a:endParaRPr>
          </a:p>
        </p:txBody>
      </p:sp>
      <p:sp>
        <p:nvSpPr>
          <p:cNvPr id="7" name="Prostokąt 6"/>
          <p:cNvSpPr/>
          <p:nvPr/>
        </p:nvSpPr>
        <p:spPr>
          <a:xfrm>
            <a:off x="251520" y="1268761"/>
            <a:ext cx="8568952" cy="4401205"/>
          </a:xfrm>
          <a:prstGeom prst="rect">
            <a:avLst/>
          </a:prstGeom>
        </p:spPr>
        <p:txBody>
          <a:bodyPr wrap="square">
            <a:spAutoFit/>
          </a:bodyPr>
          <a:lstStyle/>
          <a:p>
            <a:pPr algn="just" eaLnBrk="1" hangingPunct="1">
              <a:lnSpc>
                <a:spcPct val="200000"/>
              </a:lnSpc>
            </a:pPr>
            <a:r>
              <a:rPr lang="pl-PL" sz="2000" i="1" dirty="0" smtClean="0"/>
              <a:t>Zintegrowanie</a:t>
            </a:r>
            <a:r>
              <a:rPr lang="pl-PL" sz="2000" dirty="0" smtClean="0"/>
              <a:t> nie może być postrzegane jako konieczność wskazania w LSR rozwiązań dla większości problemów z jakimi boryka się obszar, a tym bardziej nadania im tej samej wagi. </a:t>
            </a:r>
          </a:p>
          <a:p>
            <a:pPr eaLnBrk="1" hangingPunct="1">
              <a:lnSpc>
                <a:spcPct val="200000"/>
              </a:lnSpc>
            </a:pPr>
            <a:endParaRPr lang="pl-PL" sz="2000" dirty="0" smtClean="0"/>
          </a:p>
          <a:p>
            <a:pPr algn="just" eaLnBrk="1" hangingPunct="1">
              <a:lnSpc>
                <a:spcPct val="200000"/>
              </a:lnSpc>
            </a:pPr>
            <a:r>
              <a:rPr lang="pl-PL" sz="2000" dirty="0" smtClean="0"/>
              <a:t>Społeczności powinny skupić się na wyborze tych celów i działań które przyniosą w przyszłości największe i najbardziej pożądane zmiany oraz w sposób kompleksowy i spójny rozwiązują zdiagnozowane problemy.</a:t>
            </a:r>
            <a:endParaRPr lang="en-GB" sz="2000" dirty="0" smtClean="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05" name="Prostokąt 1"/>
          <p:cNvSpPr>
            <a:spLocks noChangeArrowheads="1"/>
          </p:cNvSpPr>
          <p:nvPr/>
        </p:nvSpPr>
        <p:spPr bwMode="auto">
          <a:xfrm>
            <a:off x="1774825" y="1989138"/>
            <a:ext cx="7091363" cy="4329112"/>
          </a:xfrm>
          <a:prstGeom prst="rect">
            <a:avLst/>
          </a:prstGeom>
          <a:noFill/>
          <a:ln w="9525">
            <a:noFill/>
            <a:miter lim="800000"/>
            <a:headEnd/>
            <a:tailEnd/>
          </a:ln>
        </p:spPr>
        <p:txBody>
          <a:bodyPr>
            <a:spAutoFit/>
          </a:bodyPr>
          <a:lstStyle/>
          <a:p>
            <a:pPr algn="just" defTabSz="914400"/>
            <a:endParaRPr lang="pl-PL"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p:txBody>
      </p:sp>
      <p:sp>
        <p:nvSpPr>
          <p:cNvPr id="5" name="Rectangle 11"/>
          <p:cNvSpPr txBox="1">
            <a:spLocks noChangeArrowheads="1"/>
          </p:cNvSpPr>
          <p:nvPr/>
        </p:nvSpPr>
        <p:spPr bwMode="auto">
          <a:xfrm>
            <a:off x="1116013" y="332656"/>
            <a:ext cx="7264400" cy="504825"/>
          </a:xfrm>
          <a:prstGeom prst="rect">
            <a:avLst/>
          </a:prstGeom>
          <a:noFill/>
          <a:ln>
            <a:miter lim="800000"/>
            <a:headEnd/>
            <a:tailEnd/>
          </a:ln>
        </p:spPr>
        <p:txBody>
          <a:bodyPr/>
          <a:lstStyle/>
          <a:p>
            <a:pPr marL="342900" marR="0" lvl="0" indent="-342900" algn="ctr" fontAlgn="base">
              <a:lnSpc>
                <a:spcPct val="90000"/>
              </a:lnSpc>
              <a:spcAft>
                <a:spcPct val="0"/>
              </a:spcAft>
              <a:buClrTx/>
              <a:buSzTx/>
              <a:tabLst/>
              <a:defRPr/>
            </a:pPr>
            <a:r>
              <a:rPr lang="pl-PL" sz="2800" b="1" dirty="0" smtClean="0">
                <a:latin typeface="+mj-lt"/>
                <a:ea typeface="+mj-ea"/>
                <a:cs typeface="+mj-cs"/>
              </a:rPr>
              <a:t>Brzytwa</a:t>
            </a:r>
            <a:r>
              <a:rPr lang="pl-PL" sz="2800" dirty="0" smtClean="0">
                <a:latin typeface="Arial" pitchFamily="34" charset="0"/>
                <a:ea typeface="+mj-ea"/>
                <a:cs typeface="Arial" pitchFamily="34" charset="0"/>
              </a:rPr>
              <a:t> </a:t>
            </a:r>
            <a:r>
              <a:rPr lang="pl-PL" sz="2800" b="1" dirty="0" smtClean="0">
                <a:latin typeface="+mj-lt"/>
                <a:ea typeface="+mj-ea"/>
                <a:cs typeface="+mj-cs"/>
              </a:rPr>
              <a:t>Ockhama</a:t>
            </a:r>
          </a:p>
          <a:p>
            <a:pPr marL="342900" marR="0" lvl="0" indent="-342900" algn="ctr" fontAlgn="base">
              <a:lnSpc>
                <a:spcPct val="90000"/>
              </a:lnSpc>
              <a:spcAft>
                <a:spcPct val="0"/>
              </a:spcAft>
              <a:buClrTx/>
              <a:buSzTx/>
              <a:tabLst/>
              <a:defRPr/>
            </a:pPr>
            <a:r>
              <a:rPr lang="pl-PL" sz="2000" i="1" dirty="0" smtClean="0">
                <a:latin typeface="Arial" pitchFamily="34" charset="0"/>
                <a:ea typeface="+mj-ea"/>
                <a:cs typeface="Arial" pitchFamily="34" charset="0"/>
              </a:rPr>
              <a:t>Nie należy mnożyć bytów bez konieczności</a:t>
            </a:r>
          </a:p>
          <a:p>
            <a:pPr marL="342900" marR="0" lvl="0" indent="-342900" algn="ctr" defTabSz="457200" rtl="0" eaLnBrk="1" fontAlgn="base" latinLnBrk="0" hangingPunct="1">
              <a:lnSpc>
                <a:spcPct val="90000"/>
              </a:lnSpc>
              <a:spcBef>
                <a:spcPct val="20000"/>
              </a:spcBef>
              <a:spcAft>
                <a:spcPct val="0"/>
              </a:spcAft>
              <a:buClrTx/>
              <a:buSzTx/>
              <a:buFontTx/>
              <a:buNone/>
              <a:tabLst/>
              <a:defRPr/>
            </a:pPr>
            <a:endParaRPr kumimoji="0" lang="pl-PL" sz="3200" b="0" i="0" u="none" strike="noStrike" kern="1200" cap="none" spc="0" normalizeH="0" baseline="0" noProof="0" dirty="0" smtClean="0">
              <a:ln>
                <a:noFill/>
              </a:ln>
              <a:solidFill>
                <a:schemeClr val="tx2"/>
              </a:solidFill>
              <a:effectLst/>
              <a:uLnTx/>
              <a:uFillTx/>
              <a:latin typeface="+mn-lt"/>
              <a:ea typeface="ＭＳ Ｐゴシック" charset="-128"/>
              <a:cs typeface="ＭＳ Ｐゴシック" charset="-128"/>
            </a:endParaRPr>
          </a:p>
        </p:txBody>
      </p:sp>
      <p:sp>
        <p:nvSpPr>
          <p:cNvPr id="7" name="Prostokąt 6"/>
          <p:cNvSpPr/>
          <p:nvPr/>
        </p:nvSpPr>
        <p:spPr>
          <a:xfrm>
            <a:off x="251520" y="1268761"/>
            <a:ext cx="8568952" cy="3533275"/>
          </a:xfrm>
          <a:prstGeom prst="rect">
            <a:avLst/>
          </a:prstGeom>
        </p:spPr>
        <p:txBody>
          <a:bodyPr wrap="square">
            <a:spAutoFit/>
          </a:bodyPr>
          <a:lstStyle/>
          <a:p>
            <a:pPr marL="363538" indent="-363538" eaLnBrk="1" hangingPunct="1">
              <a:lnSpc>
                <a:spcPct val="130000"/>
              </a:lnSpc>
              <a:buFontTx/>
              <a:buAutoNum type="arabicPeriod"/>
            </a:pPr>
            <a:r>
              <a:rPr lang="pl-PL" sz="2000" dirty="0" smtClean="0"/>
              <a:t>Uporządkuj problemy wg tematów:</a:t>
            </a:r>
          </a:p>
          <a:p>
            <a:pPr marL="725488" indent="-188913" eaLnBrk="1" hangingPunct="1">
              <a:lnSpc>
                <a:spcPct val="130000"/>
              </a:lnSpc>
              <a:buFont typeface="Arial" pitchFamily="34" charset="0"/>
              <a:buChar char="•"/>
            </a:pPr>
            <a:r>
              <a:rPr lang="pl-PL" sz="2000" dirty="0" smtClean="0"/>
              <a:t>Czy to nasza sprawa?</a:t>
            </a:r>
          </a:p>
          <a:p>
            <a:pPr marL="725488" indent="-188913" eaLnBrk="1" hangingPunct="1">
              <a:lnSpc>
                <a:spcPct val="130000"/>
              </a:lnSpc>
              <a:buFont typeface="Arial" pitchFamily="34" charset="0"/>
              <a:buChar char="•"/>
            </a:pPr>
            <a:r>
              <a:rPr lang="pl-PL" sz="2000" dirty="0" smtClean="0"/>
              <a:t>Czy możemy coś z tym zrobić we właściwym terminie?</a:t>
            </a:r>
          </a:p>
          <a:p>
            <a:pPr marL="725488" indent="-188913" eaLnBrk="1" hangingPunct="1">
              <a:lnSpc>
                <a:spcPct val="130000"/>
              </a:lnSpc>
              <a:buFont typeface="Arial" pitchFamily="34" charset="0"/>
              <a:buChar char="•"/>
            </a:pPr>
            <a:r>
              <a:rPr lang="pl-PL" sz="2000" dirty="0" smtClean="0"/>
              <a:t>Czy możemy zebrać dane na ten temat (zbieramy fakty, nie opinie!),</a:t>
            </a:r>
          </a:p>
          <a:p>
            <a:pPr marL="725488" indent="-188913" eaLnBrk="1" hangingPunct="1">
              <a:lnSpc>
                <a:spcPct val="130000"/>
              </a:lnSpc>
              <a:buFont typeface="Arial" pitchFamily="34" charset="0"/>
              <a:buChar char="•"/>
            </a:pPr>
            <a:r>
              <a:rPr lang="pl-PL" sz="2000" dirty="0" smtClean="0"/>
              <a:t>Czy naprawdę chcemy to rozwiązać?</a:t>
            </a:r>
          </a:p>
          <a:p>
            <a:pPr marL="725488" indent="-188913" eaLnBrk="1" hangingPunct="1">
              <a:lnSpc>
                <a:spcPct val="130000"/>
              </a:lnSpc>
              <a:buFont typeface="Arial" pitchFamily="34" charset="0"/>
              <a:buChar char="•"/>
            </a:pPr>
            <a:endParaRPr lang="pl-PL" sz="1400" dirty="0" smtClean="0"/>
          </a:p>
          <a:p>
            <a:pPr marL="361950" indent="-361950" eaLnBrk="1" hangingPunct="1">
              <a:lnSpc>
                <a:spcPct val="130000"/>
              </a:lnSpc>
              <a:buFont typeface="+mj-lt"/>
              <a:buAutoNum type="arabicPeriod" startAt="2"/>
            </a:pPr>
            <a:r>
              <a:rPr lang="pl-PL" sz="2000" dirty="0" smtClean="0"/>
              <a:t>Precyzyjne sformułowanie problemu,</a:t>
            </a:r>
          </a:p>
          <a:p>
            <a:pPr marL="361950" indent="-361950" eaLnBrk="1" hangingPunct="1">
              <a:lnSpc>
                <a:spcPct val="130000"/>
              </a:lnSpc>
              <a:buFont typeface="+mj-lt"/>
              <a:buAutoNum type="arabicPeriod" startAt="2"/>
            </a:pPr>
            <a:endParaRPr lang="pl-PL" sz="1600" dirty="0" smtClean="0"/>
          </a:p>
          <a:p>
            <a:pPr marL="361950" indent="-361950" eaLnBrk="1" hangingPunct="1">
              <a:lnSpc>
                <a:spcPct val="130000"/>
              </a:lnSpc>
              <a:buFont typeface="+mj-lt"/>
              <a:buAutoNum type="arabicPeriod" startAt="2"/>
            </a:pPr>
            <a:r>
              <a:rPr lang="pl-PL" sz="2000" dirty="0" smtClean="0"/>
              <a:t>Co z tego wynika – czy warto zająć się tym problemem?</a:t>
            </a:r>
            <a:endParaRPr lang="en-GB" sz="2000" dirty="0" smtClean="0"/>
          </a:p>
        </p:txBody>
      </p:sp>
      <p:pic>
        <p:nvPicPr>
          <p:cNvPr id="216066" name="Picture 2" descr="http://t2.gstatic.com/images?q=tbn:ANd9GcT_4uLwO8e7B4jGJY2zmfvt8gHCTnt85GQuOCvQLSvISKAFEA7wOw">
            <a:hlinkClick r:id="rId3"/>
          </p:cNvPr>
          <p:cNvPicPr>
            <a:picLocks noChangeAspect="1" noChangeArrowheads="1"/>
          </p:cNvPicPr>
          <p:nvPr/>
        </p:nvPicPr>
        <p:blipFill>
          <a:blip r:embed="rId4" cstate="print"/>
          <a:srcRect/>
          <a:stretch>
            <a:fillRect/>
          </a:stretch>
        </p:blipFill>
        <p:spPr bwMode="auto">
          <a:xfrm>
            <a:off x="5553744" y="4699505"/>
            <a:ext cx="3338736" cy="1969855"/>
          </a:xfrm>
          <a:prstGeom prst="rect">
            <a:avLst/>
          </a:prstGeom>
          <a:noFill/>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05" name="Prostokąt 1"/>
          <p:cNvSpPr>
            <a:spLocks noChangeArrowheads="1"/>
          </p:cNvSpPr>
          <p:nvPr/>
        </p:nvSpPr>
        <p:spPr bwMode="auto">
          <a:xfrm>
            <a:off x="1774825" y="1989138"/>
            <a:ext cx="7091363" cy="4329112"/>
          </a:xfrm>
          <a:prstGeom prst="rect">
            <a:avLst/>
          </a:prstGeom>
          <a:noFill/>
          <a:ln w="9525">
            <a:noFill/>
            <a:miter lim="800000"/>
            <a:headEnd/>
            <a:tailEnd/>
          </a:ln>
        </p:spPr>
        <p:txBody>
          <a:bodyPr>
            <a:spAutoFit/>
          </a:bodyPr>
          <a:lstStyle/>
          <a:p>
            <a:pPr algn="just" defTabSz="914400"/>
            <a:endParaRPr lang="pl-PL"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p:txBody>
      </p:sp>
      <p:sp>
        <p:nvSpPr>
          <p:cNvPr id="11" name="Rectangle 2"/>
          <p:cNvSpPr>
            <a:spLocks noChangeArrowheads="1"/>
          </p:cNvSpPr>
          <p:nvPr/>
        </p:nvSpPr>
        <p:spPr bwMode="auto">
          <a:xfrm>
            <a:off x="590550" y="1445712"/>
            <a:ext cx="92075" cy="192088"/>
          </a:xfrm>
          <a:prstGeom prst="rect">
            <a:avLst/>
          </a:prstGeom>
          <a:noFill/>
          <a:ln w="9525">
            <a:noFill/>
            <a:miter lim="800000"/>
            <a:headEnd/>
            <a:tailEnd/>
          </a:ln>
        </p:spPr>
        <p:txBody>
          <a:bodyPr wrap="none" lIns="0" tIns="0" rIns="0" bIns="0">
            <a:spAutoFit/>
          </a:bodyPr>
          <a:lstStyle/>
          <a:p>
            <a:pPr eaLnBrk="0" hangingPunct="0"/>
            <a:r>
              <a:rPr lang="pl-PL" sz="1100">
                <a:solidFill>
                  <a:srgbClr val="000000"/>
                </a:solidFill>
                <a:latin typeface="Times New Roman" pitchFamily="18" charset="0"/>
              </a:rPr>
              <a:t> </a:t>
            </a:r>
            <a:endParaRPr lang="pl-PL" sz="2400">
              <a:latin typeface="Comic Sans MS" pitchFamily="66" charset="0"/>
            </a:endParaRPr>
          </a:p>
        </p:txBody>
      </p:sp>
      <p:sp>
        <p:nvSpPr>
          <p:cNvPr id="12" name="Rectangle 3"/>
          <p:cNvSpPr>
            <a:spLocks noChangeArrowheads="1"/>
          </p:cNvSpPr>
          <p:nvPr/>
        </p:nvSpPr>
        <p:spPr bwMode="auto">
          <a:xfrm>
            <a:off x="1144588" y="5425575"/>
            <a:ext cx="34925" cy="168275"/>
          </a:xfrm>
          <a:prstGeom prst="rect">
            <a:avLst/>
          </a:prstGeom>
          <a:noFill/>
          <a:ln w="9525">
            <a:noFill/>
            <a:miter lim="800000"/>
            <a:headEnd/>
            <a:tailEnd/>
          </a:ln>
        </p:spPr>
        <p:txBody>
          <a:bodyPr wrap="none" lIns="0" tIns="0" rIns="0" bIns="0">
            <a:spAutoFit/>
          </a:bodyPr>
          <a:lstStyle/>
          <a:p>
            <a:pPr eaLnBrk="0" hangingPunct="0"/>
            <a:r>
              <a:rPr lang="pl-PL" sz="1100" b="1">
                <a:solidFill>
                  <a:srgbClr val="000000"/>
                </a:solidFill>
                <a:latin typeface="Times New Roman" pitchFamily="18" charset="0"/>
              </a:rPr>
              <a:t> </a:t>
            </a:r>
            <a:endParaRPr lang="pl-PL" sz="2400">
              <a:latin typeface="Comic Sans MS" pitchFamily="66" charset="0"/>
            </a:endParaRPr>
          </a:p>
        </p:txBody>
      </p:sp>
      <p:sp>
        <p:nvSpPr>
          <p:cNvPr id="13" name="Rectangle 4"/>
          <p:cNvSpPr>
            <a:spLocks noChangeArrowheads="1"/>
          </p:cNvSpPr>
          <p:nvPr/>
        </p:nvSpPr>
        <p:spPr bwMode="auto">
          <a:xfrm>
            <a:off x="3376613" y="5422400"/>
            <a:ext cx="34925" cy="168275"/>
          </a:xfrm>
          <a:prstGeom prst="rect">
            <a:avLst/>
          </a:prstGeom>
          <a:noFill/>
          <a:ln w="9525">
            <a:noFill/>
            <a:miter lim="800000"/>
            <a:headEnd/>
            <a:tailEnd/>
          </a:ln>
        </p:spPr>
        <p:txBody>
          <a:bodyPr wrap="none" lIns="0" tIns="0" rIns="0" bIns="0">
            <a:spAutoFit/>
          </a:bodyPr>
          <a:lstStyle/>
          <a:p>
            <a:pPr eaLnBrk="0" hangingPunct="0"/>
            <a:r>
              <a:rPr lang="pl-PL" sz="1100">
                <a:solidFill>
                  <a:srgbClr val="000000"/>
                </a:solidFill>
                <a:latin typeface="Times New Roman" pitchFamily="18" charset="0"/>
              </a:rPr>
              <a:t> </a:t>
            </a:r>
            <a:endParaRPr lang="pl-PL" sz="2400">
              <a:latin typeface="Comic Sans MS" pitchFamily="66" charset="0"/>
            </a:endParaRPr>
          </a:p>
        </p:txBody>
      </p:sp>
      <p:sp>
        <p:nvSpPr>
          <p:cNvPr id="14" name="Rectangle 5"/>
          <p:cNvSpPr>
            <a:spLocks noChangeArrowheads="1"/>
          </p:cNvSpPr>
          <p:nvPr/>
        </p:nvSpPr>
        <p:spPr bwMode="auto">
          <a:xfrm>
            <a:off x="4352925" y="5423987"/>
            <a:ext cx="34925" cy="168275"/>
          </a:xfrm>
          <a:prstGeom prst="rect">
            <a:avLst/>
          </a:prstGeom>
          <a:noFill/>
          <a:ln w="9525">
            <a:noFill/>
            <a:miter lim="800000"/>
            <a:headEnd/>
            <a:tailEnd/>
          </a:ln>
        </p:spPr>
        <p:txBody>
          <a:bodyPr wrap="none" lIns="0" tIns="0" rIns="0" bIns="0">
            <a:spAutoFit/>
          </a:bodyPr>
          <a:lstStyle/>
          <a:p>
            <a:pPr eaLnBrk="0" hangingPunct="0"/>
            <a:r>
              <a:rPr lang="pl-PL" sz="1100" b="1">
                <a:solidFill>
                  <a:srgbClr val="000000"/>
                </a:solidFill>
                <a:latin typeface="Times New Roman" pitchFamily="18" charset="0"/>
              </a:rPr>
              <a:t> </a:t>
            </a:r>
            <a:endParaRPr lang="pl-PL" sz="2400">
              <a:latin typeface="Comic Sans MS" pitchFamily="66" charset="0"/>
            </a:endParaRPr>
          </a:p>
        </p:txBody>
      </p:sp>
      <p:sp>
        <p:nvSpPr>
          <p:cNvPr id="15" name="Rectangle 6"/>
          <p:cNvSpPr>
            <a:spLocks noChangeArrowheads="1"/>
          </p:cNvSpPr>
          <p:nvPr/>
        </p:nvSpPr>
        <p:spPr bwMode="auto">
          <a:xfrm>
            <a:off x="5111750" y="5422400"/>
            <a:ext cx="34925" cy="168275"/>
          </a:xfrm>
          <a:prstGeom prst="rect">
            <a:avLst/>
          </a:prstGeom>
          <a:noFill/>
          <a:ln w="9525">
            <a:noFill/>
            <a:miter lim="800000"/>
            <a:headEnd/>
            <a:tailEnd/>
          </a:ln>
        </p:spPr>
        <p:txBody>
          <a:bodyPr wrap="none" lIns="0" tIns="0" rIns="0" bIns="0">
            <a:spAutoFit/>
          </a:bodyPr>
          <a:lstStyle/>
          <a:p>
            <a:pPr eaLnBrk="0" hangingPunct="0"/>
            <a:r>
              <a:rPr lang="pl-PL" sz="1100" b="1">
                <a:solidFill>
                  <a:srgbClr val="000000"/>
                </a:solidFill>
                <a:latin typeface="Times New Roman" pitchFamily="18" charset="0"/>
              </a:rPr>
              <a:t> </a:t>
            </a:r>
            <a:endParaRPr lang="pl-PL" sz="2400">
              <a:latin typeface="Comic Sans MS" pitchFamily="66" charset="0"/>
            </a:endParaRPr>
          </a:p>
        </p:txBody>
      </p:sp>
      <p:sp>
        <p:nvSpPr>
          <p:cNvPr id="16" name="Rectangle 7"/>
          <p:cNvSpPr>
            <a:spLocks noChangeArrowheads="1"/>
          </p:cNvSpPr>
          <p:nvPr/>
        </p:nvSpPr>
        <p:spPr bwMode="auto">
          <a:xfrm>
            <a:off x="8335963" y="5422400"/>
            <a:ext cx="34925" cy="168275"/>
          </a:xfrm>
          <a:prstGeom prst="rect">
            <a:avLst/>
          </a:prstGeom>
          <a:noFill/>
          <a:ln w="9525">
            <a:noFill/>
            <a:miter lim="800000"/>
            <a:headEnd/>
            <a:tailEnd/>
          </a:ln>
        </p:spPr>
        <p:txBody>
          <a:bodyPr wrap="none" lIns="0" tIns="0" rIns="0" bIns="0">
            <a:spAutoFit/>
          </a:bodyPr>
          <a:lstStyle/>
          <a:p>
            <a:pPr eaLnBrk="0" hangingPunct="0"/>
            <a:r>
              <a:rPr lang="pl-PL" sz="1100" b="1">
                <a:solidFill>
                  <a:srgbClr val="000000"/>
                </a:solidFill>
                <a:latin typeface="Times New Roman" pitchFamily="18" charset="0"/>
              </a:rPr>
              <a:t> </a:t>
            </a:r>
            <a:endParaRPr lang="pl-PL" sz="2400">
              <a:latin typeface="Comic Sans MS" pitchFamily="66" charset="0"/>
            </a:endParaRPr>
          </a:p>
        </p:txBody>
      </p:sp>
      <p:sp>
        <p:nvSpPr>
          <p:cNvPr id="17" name="Rectangle 8"/>
          <p:cNvSpPr>
            <a:spLocks noChangeArrowheads="1"/>
          </p:cNvSpPr>
          <p:nvPr/>
        </p:nvSpPr>
        <p:spPr bwMode="auto">
          <a:xfrm>
            <a:off x="7350125" y="5423987"/>
            <a:ext cx="34925" cy="168275"/>
          </a:xfrm>
          <a:prstGeom prst="rect">
            <a:avLst/>
          </a:prstGeom>
          <a:noFill/>
          <a:ln w="9525">
            <a:noFill/>
            <a:miter lim="800000"/>
            <a:headEnd/>
            <a:tailEnd/>
          </a:ln>
        </p:spPr>
        <p:txBody>
          <a:bodyPr wrap="none" lIns="0" tIns="0" rIns="0" bIns="0">
            <a:spAutoFit/>
          </a:bodyPr>
          <a:lstStyle/>
          <a:p>
            <a:pPr eaLnBrk="0" hangingPunct="0"/>
            <a:r>
              <a:rPr lang="pl-PL" sz="1100">
                <a:solidFill>
                  <a:srgbClr val="000000"/>
                </a:solidFill>
                <a:latin typeface="Times New Roman" pitchFamily="18" charset="0"/>
              </a:rPr>
              <a:t> </a:t>
            </a:r>
            <a:endParaRPr lang="pl-PL" sz="2400">
              <a:latin typeface="Comic Sans MS" pitchFamily="66" charset="0"/>
            </a:endParaRPr>
          </a:p>
        </p:txBody>
      </p:sp>
      <p:sp>
        <p:nvSpPr>
          <p:cNvPr id="18" name="Rectangle 9"/>
          <p:cNvSpPr>
            <a:spLocks noChangeArrowheads="1"/>
          </p:cNvSpPr>
          <p:nvPr/>
        </p:nvSpPr>
        <p:spPr bwMode="auto">
          <a:xfrm>
            <a:off x="5800725" y="5423987"/>
            <a:ext cx="34925" cy="168275"/>
          </a:xfrm>
          <a:prstGeom prst="rect">
            <a:avLst/>
          </a:prstGeom>
          <a:noFill/>
          <a:ln w="9525">
            <a:noFill/>
            <a:miter lim="800000"/>
            <a:headEnd/>
            <a:tailEnd/>
          </a:ln>
        </p:spPr>
        <p:txBody>
          <a:bodyPr wrap="none" lIns="0" tIns="0" rIns="0" bIns="0">
            <a:spAutoFit/>
          </a:bodyPr>
          <a:lstStyle/>
          <a:p>
            <a:pPr eaLnBrk="0" hangingPunct="0"/>
            <a:r>
              <a:rPr lang="pl-PL" sz="1100" b="1">
                <a:solidFill>
                  <a:srgbClr val="000000"/>
                </a:solidFill>
                <a:latin typeface="Times New Roman" pitchFamily="18" charset="0"/>
              </a:rPr>
              <a:t> </a:t>
            </a:r>
            <a:endParaRPr lang="pl-PL" sz="2400">
              <a:latin typeface="Comic Sans MS" pitchFamily="66" charset="0"/>
            </a:endParaRPr>
          </a:p>
        </p:txBody>
      </p:sp>
      <p:sp>
        <p:nvSpPr>
          <p:cNvPr id="19" name="Rectangle 10"/>
          <p:cNvSpPr>
            <a:spLocks noChangeArrowheads="1"/>
          </p:cNvSpPr>
          <p:nvPr/>
        </p:nvSpPr>
        <p:spPr bwMode="auto">
          <a:xfrm>
            <a:off x="2714625" y="5422400"/>
            <a:ext cx="34925" cy="168275"/>
          </a:xfrm>
          <a:prstGeom prst="rect">
            <a:avLst/>
          </a:prstGeom>
          <a:noFill/>
          <a:ln w="9525">
            <a:noFill/>
            <a:miter lim="800000"/>
            <a:headEnd/>
            <a:tailEnd/>
          </a:ln>
        </p:spPr>
        <p:txBody>
          <a:bodyPr wrap="none" lIns="0" tIns="0" rIns="0" bIns="0">
            <a:spAutoFit/>
          </a:bodyPr>
          <a:lstStyle/>
          <a:p>
            <a:pPr eaLnBrk="0" hangingPunct="0"/>
            <a:r>
              <a:rPr lang="pl-PL" sz="1100" b="1">
                <a:solidFill>
                  <a:srgbClr val="000000"/>
                </a:solidFill>
                <a:latin typeface="Times New Roman" pitchFamily="18" charset="0"/>
              </a:rPr>
              <a:t> </a:t>
            </a:r>
            <a:endParaRPr lang="pl-PL" sz="2400">
              <a:latin typeface="Comic Sans MS" pitchFamily="66" charset="0"/>
            </a:endParaRPr>
          </a:p>
        </p:txBody>
      </p:sp>
      <p:sp>
        <p:nvSpPr>
          <p:cNvPr id="86" name="Line 2"/>
          <p:cNvSpPr>
            <a:spLocks noChangeShapeType="1"/>
          </p:cNvSpPr>
          <p:nvPr/>
        </p:nvSpPr>
        <p:spPr bwMode="auto">
          <a:xfrm>
            <a:off x="5486400" y="900830"/>
            <a:ext cx="0" cy="152400"/>
          </a:xfrm>
          <a:prstGeom prst="line">
            <a:avLst/>
          </a:prstGeom>
          <a:noFill/>
          <a:ln w="9525">
            <a:solidFill>
              <a:schemeClr val="tx1"/>
            </a:solidFill>
            <a:round/>
            <a:headEnd/>
            <a:tailEnd/>
          </a:ln>
        </p:spPr>
        <p:txBody>
          <a:bodyPr/>
          <a:lstStyle/>
          <a:p>
            <a:endParaRPr lang="pl-PL"/>
          </a:p>
        </p:txBody>
      </p:sp>
      <p:sp>
        <p:nvSpPr>
          <p:cNvPr id="87" name="Text Box 3"/>
          <p:cNvSpPr txBox="1">
            <a:spLocks noChangeArrowheads="1"/>
          </p:cNvSpPr>
          <p:nvPr/>
        </p:nvSpPr>
        <p:spPr bwMode="auto">
          <a:xfrm>
            <a:off x="3124200" y="3034430"/>
            <a:ext cx="1905000" cy="644525"/>
          </a:xfrm>
          <a:prstGeom prst="rect">
            <a:avLst/>
          </a:prstGeom>
          <a:solidFill>
            <a:srgbClr val="FF7C80"/>
          </a:solidFill>
          <a:ln w="3175">
            <a:solidFill>
              <a:schemeClr val="tx1"/>
            </a:solidFill>
            <a:miter lim="800000"/>
            <a:headEnd/>
            <a:tailEnd/>
          </a:ln>
        </p:spPr>
        <p:txBody>
          <a:bodyPr>
            <a:spAutoFit/>
          </a:bodyPr>
          <a:lstStyle/>
          <a:p>
            <a:pPr algn="ctr">
              <a:spcBef>
                <a:spcPct val="50000"/>
              </a:spcBef>
            </a:pPr>
            <a:r>
              <a:rPr lang="pl-PL"/>
              <a:t>Wysoki poziom przestępczości</a:t>
            </a:r>
            <a:endParaRPr lang="en-GB"/>
          </a:p>
        </p:txBody>
      </p:sp>
      <p:sp>
        <p:nvSpPr>
          <p:cNvPr id="88" name="Text Box 4"/>
          <p:cNvSpPr txBox="1">
            <a:spLocks noChangeArrowheads="1"/>
          </p:cNvSpPr>
          <p:nvPr/>
        </p:nvSpPr>
        <p:spPr bwMode="auto">
          <a:xfrm>
            <a:off x="1066800" y="4787030"/>
            <a:ext cx="2133600" cy="584200"/>
          </a:xfrm>
          <a:prstGeom prst="rect">
            <a:avLst/>
          </a:prstGeom>
          <a:solidFill>
            <a:srgbClr val="FFFF99"/>
          </a:solidFill>
          <a:ln w="3175">
            <a:solidFill>
              <a:schemeClr val="tx1"/>
            </a:solidFill>
            <a:miter lim="800000"/>
            <a:headEnd/>
            <a:tailEnd/>
          </a:ln>
        </p:spPr>
        <p:txBody>
          <a:bodyPr>
            <a:spAutoFit/>
          </a:bodyPr>
          <a:lstStyle/>
          <a:p>
            <a:pPr algn="ctr">
              <a:spcBef>
                <a:spcPct val="50000"/>
              </a:spcBef>
            </a:pPr>
            <a:r>
              <a:rPr lang="pl-PL" sz="1600"/>
              <a:t>Niska skuteczność policji</a:t>
            </a:r>
            <a:endParaRPr lang="en-GB" sz="1600"/>
          </a:p>
        </p:txBody>
      </p:sp>
      <p:sp>
        <p:nvSpPr>
          <p:cNvPr id="89" name="Text Box 5"/>
          <p:cNvSpPr txBox="1">
            <a:spLocks noChangeArrowheads="1"/>
          </p:cNvSpPr>
          <p:nvPr/>
        </p:nvSpPr>
        <p:spPr bwMode="auto">
          <a:xfrm>
            <a:off x="76200" y="5853830"/>
            <a:ext cx="2133600" cy="644525"/>
          </a:xfrm>
          <a:prstGeom prst="rect">
            <a:avLst/>
          </a:prstGeom>
          <a:solidFill>
            <a:srgbClr val="FFFF99"/>
          </a:solidFill>
          <a:ln w="3175">
            <a:solidFill>
              <a:schemeClr val="tx1"/>
            </a:solidFill>
            <a:miter lim="800000"/>
            <a:headEnd/>
            <a:tailEnd/>
          </a:ln>
        </p:spPr>
        <p:txBody>
          <a:bodyPr>
            <a:spAutoFit/>
          </a:bodyPr>
          <a:lstStyle/>
          <a:p>
            <a:pPr algn="ctr">
              <a:spcBef>
                <a:spcPct val="50000"/>
              </a:spcBef>
            </a:pPr>
            <a:r>
              <a:rPr lang="pl-PL"/>
              <a:t>Zbyt niska liczba policjantów</a:t>
            </a:r>
            <a:endParaRPr lang="en-GB"/>
          </a:p>
        </p:txBody>
      </p:sp>
      <p:sp>
        <p:nvSpPr>
          <p:cNvPr id="90" name="Text Box 6"/>
          <p:cNvSpPr txBox="1">
            <a:spLocks noChangeArrowheads="1"/>
          </p:cNvSpPr>
          <p:nvPr/>
        </p:nvSpPr>
        <p:spPr bwMode="auto">
          <a:xfrm>
            <a:off x="2514600" y="5834780"/>
            <a:ext cx="2590800" cy="644525"/>
          </a:xfrm>
          <a:prstGeom prst="rect">
            <a:avLst/>
          </a:prstGeom>
          <a:solidFill>
            <a:srgbClr val="FFFF99"/>
          </a:solidFill>
          <a:ln w="3175">
            <a:solidFill>
              <a:schemeClr val="tx1"/>
            </a:solidFill>
            <a:miter lim="800000"/>
            <a:headEnd/>
            <a:tailEnd/>
          </a:ln>
        </p:spPr>
        <p:txBody>
          <a:bodyPr>
            <a:spAutoFit/>
          </a:bodyPr>
          <a:lstStyle/>
          <a:p>
            <a:pPr algn="ctr">
              <a:spcBef>
                <a:spcPct val="50000"/>
              </a:spcBef>
            </a:pPr>
            <a:r>
              <a:rPr lang="pl-PL"/>
              <a:t>Nieznajomość technik samoobrony</a:t>
            </a:r>
            <a:endParaRPr lang="en-GB"/>
          </a:p>
        </p:txBody>
      </p:sp>
      <p:sp>
        <p:nvSpPr>
          <p:cNvPr id="91" name="Text Box 7"/>
          <p:cNvSpPr txBox="1">
            <a:spLocks noChangeArrowheads="1"/>
          </p:cNvSpPr>
          <p:nvPr/>
        </p:nvSpPr>
        <p:spPr bwMode="auto">
          <a:xfrm>
            <a:off x="4419600" y="4177430"/>
            <a:ext cx="2133600" cy="1077913"/>
          </a:xfrm>
          <a:prstGeom prst="rect">
            <a:avLst/>
          </a:prstGeom>
          <a:solidFill>
            <a:srgbClr val="FFFF99"/>
          </a:solidFill>
          <a:ln w="3175">
            <a:solidFill>
              <a:schemeClr val="tx1"/>
            </a:solidFill>
            <a:miter lim="800000"/>
            <a:headEnd/>
            <a:tailEnd/>
          </a:ln>
        </p:spPr>
        <p:txBody>
          <a:bodyPr>
            <a:spAutoFit/>
          </a:bodyPr>
          <a:lstStyle/>
          <a:p>
            <a:pPr algn="ctr">
              <a:spcBef>
                <a:spcPct val="50000"/>
              </a:spcBef>
            </a:pPr>
            <a:r>
              <a:rPr lang="pl-PL" sz="1600"/>
              <a:t>Większość młodych ludzi utrzymuje się z rozboju</a:t>
            </a:r>
            <a:endParaRPr lang="en-GB" sz="1600"/>
          </a:p>
        </p:txBody>
      </p:sp>
      <p:sp>
        <p:nvSpPr>
          <p:cNvPr id="92" name="Text Box 8"/>
          <p:cNvSpPr txBox="1">
            <a:spLocks noChangeArrowheads="1"/>
          </p:cNvSpPr>
          <p:nvPr/>
        </p:nvSpPr>
        <p:spPr bwMode="auto">
          <a:xfrm>
            <a:off x="6781800" y="4177430"/>
            <a:ext cx="2286000" cy="338138"/>
          </a:xfrm>
          <a:prstGeom prst="rect">
            <a:avLst/>
          </a:prstGeom>
          <a:solidFill>
            <a:srgbClr val="FFFF99"/>
          </a:solidFill>
          <a:ln w="3175">
            <a:solidFill>
              <a:schemeClr val="tx1"/>
            </a:solidFill>
            <a:miter lim="800000"/>
            <a:headEnd/>
            <a:tailEnd/>
          </a:ln>
        </p:spPr>
        <p:txBody>
          <a:bodyPr>
            <a:spAutoFit/>
          </a:bodyPr>
          <a:lstStyle/>
          <a:p>
            <a:pPr algn="ctr">
              <a:spcBef>
                <a:spcPct val="50000"/>
              </a:spcBef>
            </a:pPr>
            <a:r>
              <a:rPr lang="pl-PL" sz="1600"/>
              <a:t>Brak oświetlenia ulic</a:t>
            </a:r>
            <a:endParaRPr lang="en-GB" sz="1600"/>
          </a:p>
        </p:txBody>
      </p:sp>
      <p:sp>
        <p:nvSpPr>
          <p:cNvPr id="93" name="Text Box 9"/>
          <p:cNvSpPr txBox="1">
            <a:spLocks noChangeArrowheads="1"/>
          </p:cNvSpPr>
          <p:nvPr/>
        </p:nvSpPr>
        <p:spPr bwMode="auto">
          <a:xfrm>
            <a:off x="5257800" y="5834780"/>
            <a:ext cx="1905000" cy="584200"/>
          </a:xfrm>
          <a:prstGeom prst="rect">
            <a:avLst/>
          </a:prstGeom>
          <a:solidFill>
            <a:srgbClr val="FFFF99"/>
          </a:solidFill>
          <a:ln w="3175">
            <a:solidFill>
              <a:schemeClr val="tx1"/>
            </a:solidFill>
            <a:miter lim="800000"/>
            <a:headEnd/>
            <a:tailEnd/>
          </a:ln>
        </p:spPr>
        <p:txBody>
          <a:bodyPr>
            <a:spAutoFit/>
          </a:bodyPr>
          <a:lstStyle/>
          <a:p>
            <a:pPr algn="ctr">
              <a:spcBef>
                <a:spcPct val="50000"/>
              </a:spcBef>
            </a:pPr>
            <a:r>
              <a:rPr lang="pl-PL" sz="1600"/>
              <a:t>Brak ofert pracy dla młodych</a:t>
            </a:r>
            <a:endParaRPr lang="en-GB" sz="1600"/>
          </a:p>
        </p:txBody>
      </p:sp>
      <p:sp>
        <p:nvSpPr>
          <p:cNvPr id="94" name="Text Box 10"/>
          <p:cNvSpPr txBox="1">
            <a:spLocks noChangeArrowheads="1"/>
          </p:cNvSpPr>
          <p:nvPr/>
        </p:nvSpPr>
        <p:spPr bwMode="auto">
          <a:xfrm>
            <a:off x="7239000" y="5834780"/>
            <a:ext cx="1828800" cy="919163"/>
          </a:xfrm>
          <a:prstGeom prst="rect">
            <a:avLst/>
          </a:prstGeom>
          <a:solidFill>
            <a:srgbClr val="FFFF99"/>
          </a:solidFill>
          <a:ln w="3175">
            <a:solidFill>
              <a:schemeClr val="tx1"/>
            </a:solidFill>
            <a:miter lim="800000"/>
            <a:headEnd/>
            <a:tailEnd/>
          </a:ln>
        </p:spPr>
        <p:txBody>
          <a:bodyPr>
            <a:spAutoFit/>
          </a:bodyPr>
          <a:lstStyle/>
          <a:p>
            <a:pPr algn="ctr">
              <a:spcBef>
                <a:spcPct val="50000"/>
              </a:spcBef>
            </a:pPr>
            <a:r>
              <a:rPr lang="pl-PL"/>
              <a:t>Niski poziom moralny młodych</a:t>
            </a:r>
            <a:endParaRPr lang="en-GB"/>
          </a:p>
        </p:txBody>
      </p:sp>
      <p:sp>
        <p:nvSpPr>
          <p:cNvPr id="95" name="Text Box 11"/>
          <p:cNvSpPr txBox="1">
            <a:spLocks noChangeArrowheads="1"/>
          </p:cNvSpPr>
          <p:nvPr/>
        </p:nvSpPr>
        <p:spPr bwMode="auto">
          <a:xfrm>
            <a:off x="533400" y="1967630"/>
            <a:ext cx="2133600" cy="644525"/>
          </a:xfrm>
          <a:prstGeom prst="rect">
            <a:avLst/>
          </a:prstGeom>
          <a:solidFill>
            <a:srgbClr val="FFFF99"/>
          </a:solidFill>
          <a:ln w="3175">
            <a:solidFill>
              <a:schemeClr val="tx1"/>
            </a:solidFill>
            <a:miter lim="800000"/>
            <a:headEnd/>
            <a:tailEnd/>
          </a:ln>
        </p:spPr>
        <p:txBody>
          <a:bodyPr>
            <a:spAutoFit/>
          </a:bodyPr>
          <a:lstStyle/>
          <a:p>
            <a:pPr algn="ctr">
              <a:spcBef>
                <a:spcPct val="50000"/>
              </a:spcBef>
            </a:pPr>
            <a:r>
              <a:rPr lang="pl-PL"/>
              <a:t>Niski poczucie bezpieczeństwa</a:t>
            </a:r>
            <a:endParaRPr lang="en-GB"/>
          </a:p>
        </p:txBody>
      </p:sp>
      <p:sp>
        <p:nvSpPr>
          <p:cNvPr id="96" name="Text Box 12"/>
          <p:cNvSpPr txBox="1">
            <a:spLocks noChangeArrowheads="1"/>
          </p:cNvSpPr>
          <p:nvPr/>
        </p:nvSpPr>
        <p:spPr bwMode="auto">
          <a:xfrm>
            <a:off x="2895600" y="1967630"/>
            <a:ext cx="2286000" cy="644525"/>
          </a:xfrm>
          <a:prstGeom prst="rect">
            <a:avLst/>
          </a:prstGeom>
          <a:solidFill>
            <a:srgbClr val="FFFF99"/>
          </a:solidFill>
          <a:ln w="3175">
            <a:solidFill>
              <a:schemeClr val="tx1"/>
            </a:solidFill>
            <a:miter lim="800000"/>
            <a:headEnd/>
            <a:tailEnd/>
          </a:ln>
        </p:spPr>
        <p:txBody>
          <a:bodyPr>
            <a:spAutoFit/>
          </a:bodyPr>
          <a:lstStyle/>
          <a:p>
            <a:pPr algn="ctr">
              <a:spcBef>
                <a:spcPct val="50000"/>
              </a:spcBef>
            </a:pPr>
            <a:r>
              <a:rPr lang="pl-PL"/>
              <a:t>Mniejsze dochody lokalnych firm</a:t>
            </a:r>
            <a:endParaRPr lang="en-GB"/>
          </a:p>
        </p:txBody>
      </p:sp>
      <p:sp>
        <p:nvSpPr>
          <p:cNvPr id="97" name="Text Box 13"/>
          <p:cNvSpPr txBox="1">
            <a:spLocks noChangeArrowheads="1"/>
          </p:cNvSpPr>
          <p:nvPr/>
        </p:nvSpPr>
        <p:spPr bwMode="auto">
          <a:xfrm>
            <a:off x="5943600" y="1967630"/>
            <a:ext cx="2971800" cy="584200"/>
          </a:xfrm>
          <a:prstGeom prst="rect">
            <a:avLst/>
          </a:prstGeom>
          <a:solidFill>
            <a:srgbClr val="FFFF99"/>
          </a:solidFill>
          <a:ln w="3175">
            <a:solidFill>
              <a:schemeClr val="tx1"/>
            </a:solidFill>
            <a:miter lim="800000"/>
            <a:headEnd/>
            <a:tailEnd/>
          </a:ln>
        </p:spPr>
        <p:txBody>
          <a:bodyPr>
            <a:spAutoFit/>
          </a:bodyPr>
          <a:lstStyle/>
          <a:p>
            <a:pPr algn="ctr">
              <a:spcBef>
                <a:spcPct val="50000"/>
              </a:spcBef>
            </a:pPr>
            <a:r>
              <a:rPr lang="pl-PL" sz="1600"/>
              <a:t>Ograniczenie atrakcyjności inwestycyjnej</a:t>
            </a:r>
            <a:endParaRPr lang="en-GB" sz="1600"/>
          </a:p>
        </p:txBody>
      </p:sp>
      <p:sp>
        <p:nvSpPr>
          <p:cNvPr id="98" name="Text Box 14"/>
          <p:cNvSpPr txBox="1">
            <a:spLocks noChangeArrowheads="1"/>
          </p:cNvSpPr>
          <p:nvPr/>
        </p:nvSpPr>
        <p:spPr bwMode="auto">
          <a:xfrm>
            <a:off x="4343400" y="1018305"/>
            <a:ext cx="2286000" cy="534988"/>
          </a:xfrm>
          <a:prstGeom prst="rect">
            <a:avLst/>
          </a:prstGeom>
          <a:solidFill>
            <a:srgbClr val="FFFF99"/>
          </a:solidFill>
          <a:ln w="3175">
            <a:solidFill>
              <a:schemeClr val="tx1"/>
            </a:solidFill>
            <a:miter lim="800000"/>
            <a:headEnd/>
            <a:tailEnd/>
          </a:ln>
        </p:spPr>
        <p:txBody>
          <a:bodyPr>
            <a:spAutoFit/>
          </a:bodyPr>
          <a:lstStyle/>
          <a:p>
            <a:pPr algn="ctr">
              <a:lnSpc>
                <a:spcPct val="90000"/>
              </a:lnSpc>
              <a:spcBef>
                <a:spcPct val="50000"/>
              </a:spcBef>
            </a:pPr>
            <a:r>
              <a:rPr lang="pl-PL" sz="1600"/>
              <a:t>Mniejsze dochody mieszkańców</a:t>
            </a:r>
            <a:endParaRPr lang="en-GB" sz="1600"/>
          </a:p>
        </p:txBody>
      </p:sp>
      <p:sp>
        <p:nvSpPr>
          <p:cNvPr id="99" name="Text Box 15"/>
          <p:cNvSpPr txBox="1">
            <a:spLocks noChangeArrowheads="1"/>
          </p:cNvSpPr>
          <p:nvPr/>
        </p:nvSpPr>
        <p:spPr bwMode="auto">
          <a:xfrm>
            <a:off x="533400" y="1053230"/>
            <a:ext cx="2286000" cy="584200"/>
          </a:xfrm>
          <a:prstGeom prst="rect">
            <a:avLst/>
          </a:prstGeom>
          <a:solidFill>
            <a:srgbClr val="FFFF99"/>
          </a:solidFill>
          <a:ln w="3175">
            <a:solidFill>
              <a:schemeClr val="tx1"/>
            </a:solidFill>
            <a:miter lim="800000"/>
            <a:headEnd/>
            <a:tailEnd/>
          </a:ln>
        </p:spPr>
        <p:txBody>
          <a:bodyPr>
            <a:spAutoFit/>
          </a:bodyPr>
          <a:lstStyle/>
          <a:p>
            <a:pPr algn="ctr">
              <a:spcBef>
                <a:spcPct val="50000"/>
              </a:spcBef>
            </a:pPr>
            <a:r>
              <a:rPr lang="pl-PL" sz="1600"/>
              <a:t>Ograniczenie życia towarzyskiego </a:t>
            </a:r>
            <a:endParaRPr lang="en-GB" sz="1600"/>
          </a:p>
        </p:txBody>
      </p:sp>
      <p:sp>
        <p:nvSpPr>
          <p:cNvPr id="100" name="Text Box 16"/>
          <p:cNvSpPr txBox="1">
            <a:spLocks noChangeArrowheads="1"/>
          </p:cNvSpPr>
          <p:nvPr/>
        </p:nvSpPr>
        <p:spPr bwMode="auto">
          <a:xfrm>
            <a:off x="1066800" y="138830"/>
            <a:ext cx="5181600" cy="369888"/>
          </a:xfrm>
          <a:prstGeom prst="rect">
            <a:avLst/>
          </a:prstGeom>
          <a:solidFill>
            <a:srgbClr val="FFFF99"/>
          </a:solidFill>
          <a:ln w="3175">
            <a:solidFill>
              <a:schemeClr val="tx1"/>
            </a:solidFill>
            <a:miter lim="800000"/>
            <a:headEnd/>
            <a:tailEnd/>
          </a:ln>
        </p:spPr>
        <p:txBody>
          <a:bodyPr>
            <a:spAutoFit/>
          </a:bodyPr>
          <a:lstStyle/>
          <a:p>
            <a:pPr algn="ctr">
              <a:spcBef>
                <a:spcPct val="50000"/>
              </a:spcBef>
            </a:pPr>
            <a:r>
              <a:rPr lang="pl-PL" dirty="0"/>
              <a:t>Mieszkańcy opuszczają </a:t>
            </a:r>
            <a:r>
              <a:rPr lang="pl-PL" dirty="0" smtClean="0"/>
              <a:t>gminę</a:t>
            </a:r>
            <a:endParaRPr lang="en-GB" dirty="0"/>
          </a:p>
        </p:txBody>
      </p:sp>
      <p:sp>
        <p:nvSpPr>
          <p:cNvPr id="101" name="Line 17"/>
          <p:cNvSpPr>
            <a:spLocks noChangeShapeType="1"/>
          </p:cNvSpPr>
          <p:nvPr/>
        </p:nvSpPr>
        <p:spPr bwMode="auto">
          <a:xfrm flipV="1">
            <a:off x="5410200" y="5701430"/>
            <a:ext cx="0" cy="152400"/>
          </a:xfrm>
          <a:prstGeom prst="line">
            <a:avLst/>
          </a:prstGeom>
          <a:noFill/>
          <a:ln w="9525">
            <a:solidFill>
              <a:schemeClr val="tx1"/>
            </a:solidFill>
            <a:round/>
            <a:headEnd/>
            <a:tailEnd/>
          </a:ln>
        </p:spPr>
        <p:txBody>
          <a:bodyPr/>
          <a:lstStyle/>
          <a:p>
            <a:endParaRPr lang="pl-PL"/>
          </a:p>
        </p:txBody>
      </p:sp>
      <p:sp>
        <p:nvSpPr>
          <p:cNvPr id="102" name="Line 18"/>
          <p:cNvSpPr>
            <a:spLocks noChangeShapeType="1"/>
          </p:cNvSpPr>
          <p:nvPr/>
        </p:nvSpPr>
        <p:spPr bwMode="auto">
          <a:xfrm flipV="1">
            <a:off x="7848600" y="5701430"/>
            <a:ext cx="0" cy="152400"/>
          </a:xfrm>
          <a:prstGeom prst="line">
            <a:avLst/>
          </a:prstGeom>
          <a:noFill/>
          <a:ln w="9525">
            <a:solidFill>
              <a:schemeClr val="tx1"/>
            </a:solidFill>
            <a:round/>
            <a:headEnd/>
            <a:tailEnd/>
          </a:ln>
        </p:spPr>
        <p:txBody>
          <a:bodyPr/>
          <a:lstStyle/>
          <a:p>
            <a:endParaRPr lang="pl-PL"/>
          </a:p>
        </p:txBody>
      </p:sp>
      <p:sp>
        <p:nvSpPr>
          <p:cNvPr id="103" name="Line 19"/>
          <p:cNvSpPr>
            <a:spLocks noChangeShapeType="1"/>
          </p:cNvSpPr>
          <p:nvPr/>
        </p:nvSpPr>
        <p:spPr bwMode="auto">
          <a:xfrm>
            <a:off x="5410200" y="5701430"/>
            <a:ext cx="2438400" cy="0"/>
          </a:xfrm>
          <a:prstGeom prst="line">
            <a:avLst/>
          </a:prstGeom>
          <a:noFill/>
          <a:ln w="9525">
            <a:solidFill>
              <a:schemeClr val="tx1"/>
            </a:solidFill>
            <a:round/>
            <a:headEnd/>
            <a:tailEnd/>
          </a:ln>
        </p:spPr>
        <p:txBody>
          <a:bodyPr/>
          <a:lstStyle/>
          <a:p>
            <a:endParaRPr lang="pl-PL"/>
          </a:p>
        </p:txBody>
      </p:sp>
      <p:sp>
        <p:nvSpPr>
          <p:cNvPr id="104" name="Line 20"/>
          <p:cNvSpPr>
            <a:spLocks noChangeShapeType="1"/>
          </p:cNvSpPr>
          <p:nvPr/>
        </p:nvSpPr>
        <p:spPr bwMode="auto">
          <a:xfrm flipH="1" flipV="1">
            <a:off x="6084168" y="5301208"/>
            <a:ext cx="11832" cy="400222"/>
          </a:xfrm>
          <a:prstGeom prst="line">
            <a:avLst/>
          </a:prstGeom>
          <a:noFill/>
          <a:ln w="9525">
            <a:solidFill>
              <a:schemeClr val="tx1"/>
            </a:solidFill>
            <a:round/>
            <a:headEnd/>
            <a:tailEnd type="triangle" w="med" len="med"/>
          </a:ln>
        </p:spPr>
        <p:txBody>
          <a:bodyPr/>
          <a:lstStyle/>
          <a:p>
            <a:endParaRPr lang="pl-PL"/>
          </a:p>
        </p:txBody>
      </p:sp>
      <p:sp>
        <p:nvSpPr>
          <p:cNvPr id="105" name="Line 21"/>
          <p:cNvSpPr>
            <a:spLocks noChangeShapeType="1"/>
          </p:cNvSpPr>
          <p:nvPr/>
        </p:nvSpPr>
        <p:spPr bwMode="auto">
          <a:xfrm flipV="1">
            <a:off x="1143000" y="5701430"/>
            <a:ext cx="0" cy="152400"/>
          </a:xfrm>
          <a:prstGeom prst="line">
            <a:avLst/>
          </a:prstGeom>
          <a:noFill/>
          <a:ln w="9525">
            <a:solidFill>
              <a:schemeClr val="tx1"/>
            </a:solidFill>
            <a:round/>
            <a:headEnd/>
            <a:tailEnd/>
          </a:ln>
        </p:spPr>
        <p:txBody>
          <a:bodyPr/>
          <a:lstStyle/>
          <a:p>
            <a:endParaRPr lang="pl-PL"/>
          </a:p>
        </p:txBody>
      </p:sp>
      <p:sp>
        <p:nvSpPr>
          <p:cNvPr id="106" name="Line 22"/>
          <p:cNvSpPr>
            <a:spLocks noChangeShapeType="1"/>
          </p:cNvSpPr>
          <p:nvPr/>
        </p:nvSpPr>
        <p:spPr bwMode="auto">
          <a:xfrm flipV="1">
            <a:off x="3581400" y="5701430"/>
            <a:ext cx="0" cy="152400"/>
          </a:xfrm>
          <a:prstGeom prst="line">
            <a:avLst/>
          </a:prstGeom>
          <a:noFill/>
          <a:ln w="9525">
            <a:solidFill>
              <a:schemeClr val="tx1"/>
            </a:solidFill>
            <a:round/>
            <a:headEnd/>
            <a:tailEnd/>
          </a:ln>
        </p:spPr>
        <p:txBody>
          <a:bodyPr/>
          <a:lstStyle/>
          <a:p>
            <a:endParaRPr lang="pl-PL"/>
          </a:p>
        </p:txBody>
      </p:sp>
      <p:sp>
        <p:nvSpPr>
          <p:cNvPr id="107" name="Line 23"/>
          <p:cNvSpPr>
            <a:spLocks noChangeShapeType="1"/>
          </p:cNvSpPr>
          <p:nvPr/>
        </p:nvSpPr>
        <p:spPr bwMode="auto">
          <a:xfrm>
            <a:off x="1143000" y="5701430"/>
            <a:ext cx="2438400" cy="0"/>
          </a:xfrm>
          <a:prstGeom prst="line">
            <a:avLst/>
          </a:prstGeom>
          <a:noFill/>
          <a:ln w="9525">
            <a:solidFill>
              <a:schemeClr val="tx1"/>
            </a:solidFill>
            <a:round/>
            <a:headEnd/>
            <a:tailEnd/>
          </a:ln>
        </p:spPr>
        <p:txBody>
          <a:bodyPr/>
          <a:lstStyle/>
          <a:p>
            <a:endParaRPr lang="pl-PL"/>
          </a:p>
        </p:txBody>
      </p:sp>
      <p:sp>
        <p:nvSpPr>
          <p:cNvPr id="108" name="Line 24"/>
          <p:cNvSpPr>
            <a:spLocks noChangeShapeType="1"/>
          </p:cNvSpPr>
          <p:nvPr/>
        </p:nvSpPr>
        <p:spPr bwMode="auto">
          <a:xfrm flipV="1">
            <a:off x="1828800" y="5373216"/>
            <a:ext cx="6896" cy="328214"/>
          </a:xfrm>
          <a:prstGeom prst="line">
            <a:avLst/>
          </a:prstGeom>
          <a:noFill/>
          <a:ln w="9525">
            <a:solidFill>
              <a:schemeClr val="tx1"/>
            </a:solidFill>
            <a:round/>
            <a:headEnd/>
            <a:tailEnd type="triangle" w="med" len="med"/>
          </a:ln>
        </p:spPr>
        <p:txBody>
          <a:bodyPr/>
          <a:lstStyle/>
          <a:p>
            <a:endParaRPr lang="pl-PL"/>
          </a:p>
        </p:txBody>
      </p:sp>
      <p:sp>
        <p:nvSpPr>
          <p:cNvPr id="109" name="Line 25"/>
          <p:cNvSpPr>
            <a:spLocks noChangeShapeType="1"/>
          </p:cNvSpPr>
          <p:nvPr/>
        </p:nvSpPr>
        <p:spPr bwMode="auto">
          <a:xfrm flipH="1">
            <a:off x="2057400" y="3948830"/>
            <a:ext cx="5943600" cy="0"/>
          </a:xfrm>
          <a:prstGeom prst="line">
            <a:avLst/>
          </a:prstGeom>
          <a:noFill/>
          <a:ln w="9525">
            <a:solidFill>
              <a:schemeClr val="tx1"/>
            </a:solidFill>
            <a:round/>
            <a:headEnd/>
            <a:tailEnd/>
          </a:ln>
        </p:spPr>
        <p:txBody>
          <a:bodyPr/>
          <a:lstStyle/>
          <a:p>
            <a:endParaRPr lang="pl-PL"/>
          </a:p>
        </p:txBody>
      </p:sp>
      <p:sp>
        <p:nvSpPr>
          <p:cNvPr id="110" name="Line 26"/>
          <p:cNvSpPr>
            <a:spLocks noChangeShapeType="1"/>
          </p:cNvSpPr>
          <p:nvPr/>
        </p:nvSpPr>
        <p:spPr bwMode="auto">
          <a:xfrm>
            <a:off x="2057400" y="3948830"/>
            <a:ext cx="0" cy="838200"/>
          </a:xfrm>
          <a:prstGeom prst="line">
            <a:avLst/>
          </a:prstGeom>
          <a:noFill/>
          <a:ln w="9525">
            <a:solidFill>
              <a:schemeClr val="tx1"/>
            </a:solidFill>
            <a:round/>
            <a:headEnd/>
            <a:tailEnd/>
          </a:ln>
        </p:spPr>
        <p:txBody>
          <a:bodyPr/>
          <a:lstStyle/>
          <a:p>
            <a:endParaRPr lang="pl-PL"/>
          </a:p>
        </p:txBody>
      </p:sp>
      <p:sp>
        <p:nvSpPr>
          <p:cNvPr id="111" name="Line 27"/>
          <p:cNvSpPr>
            <a:spLocks noChangeShapeType="1"/>
          </p:cNvSpPr>
          <p:nvPr/>
        </p:nvSpPr>
        <p:spPr bwMode="auto">
          <a:xfrm>
            <a:off x="5486400" y="3948830"/>
            <a:ext cx="0" cy="228600"/>
          </a:xfrm>
          <a:prstGeom prst="line">
            <a:avLst/>
          </a:prstGeom>
          <a:noFill/>
          <a:ln w="9525">
            <a:solidFill>
              <a:schemeClr val="tx1"/>
            </a:solidFill>
            <a:round/>
            <a:headEnd/>
            <a:tailEnd/>
          </a:ln>
        </p:spPr>
        <p:txBody>
          <a:bodyPr/>
          <a:lstStyle/>
          <a:p>
            <a:endParaRPr lang="pl-PL"/>
          </a:p>
        </p:txBody>
      </p:sp>
      <p:sp>
        <p:nvSpPr>
          <p:cNvPr id="112" name="Line 28"/>
          <p:cNvSpPr>
            <a:spLocks noChangeShapeType="1"/>
          </p:cNvSpPr>
          <p:nvPr/>
        </p:nvSpPr>
        <p:spPr bwMode="auto">
          <a:xfrm>
            <a:off x="8001000" y="3948830"/>
            <a:ext cx="0" cy="228600"/>
          </a:xfrm>
          <a:prstGeom prst="line">
            <a:avLst/>
          </a:prstGeom>
          <a:noFill/>
          <a:ln w="9525">
            <a:solidFill>
              <a:schemeClr val="tx1"/>
            </a:solidFill>
            <a:round/>
            <a:headEnd/>
            <a:tailEnd/>
          </a:ln>
        </p:spPr>
        <p:txBody>
          <a:bodyPr/>
          <a:lstStyle/>
          <a:p>
            <a:endParaRPr lang="pl-PL"/>
          </a:p>
        </p:txBody>
      </p:sp>
      <p:sp>
        <p:nvSpPr>
          <p:cNvPr id="113" name="Line 29"/>
          <p:cNvSpPr>
            <a:spLocks noChangeShapeType="1"/>
          </p:cNvSpPr>
          <p:nvPr/>
        </p:nvSpPr>
        <p:spPr bwMode="auto">
          <a:xfrm flipV="1">
            <a:off x="4114800" y="3720230"/>
            <a:ext cx="0" cy="228600"/>
          </a:xfrm>
          <a:prstGeom prst="line">
            <a:avLst/>
          </a:prstGeom>
          <a:noFill/>
          <a:ln w="9525">
            <a:solidFill>
              <a:schemeClr val="tx1"/>
            </a:solidFill>
            <a:round/>
            <a:headEnd/>
            <a:tailEnd type="triangle" w="med" len="med"/>
          </a:ln>
        </p:spPr>
        <p:txBody>
          <a:bodyPr/>
          <a:lstStyle/>
          <a:p>
            <a:endParaRPr lang="pl-PL"/>
          </a:p>
        </p:txBody>
      </p:sp>
      <p:sp>
        <p:nvSpPr>
          <p:cNvPr id="114" name="Line 30"/>
          <p:cNvSpPr>
            <a:spLocks noChangeShapeType="1"/>
          </p:cNvSpPr>
          <p:nvPr/>
        </p:nvSpPr>
        <p:spPr bwMode="auto">
          <a:xfrm flipH="1">
            <a:off x="1371600" y="2882030"/>
            <a:ext cx="5943600" cy="0"/>
          </a:xfrm>
          <a:prstGeom prst="line">
            <a:avLst/>
          </a:prstGeom>
          <a:noFill/>
          <a:ln w="9525">
            <a:solidFill>
              <a:schemeClr val="tx1"/>
            </a:solidFill>
            <a:round/>
            <a:headEnd/>
            <a:tailEnd/>
          </a:ln>
        </p:spPr>
        <p:txBody>
          <a:bodyPr/>
          <a:lstStyle/>
          <a:p>
            <a:endParaRPr lang="pl-PL"/>
          </a:p>
        </p:txBody>
      </p:sp>
      <p:sp>
        <p:nvSpPr>
          <p:cNvPr id="115" name="Line 31"/>
          <p:cNvSpPr>
            <a:spLocks noChangeShapeType="1"/>
          </p:cNvSpPr>
          <p:nvPr/>
        </p:nvSpPr>
        <p:spPr bwMode="auto">
          <a:xfrm flipV="1">
            <a:off x="4038600" y="2882030"/>
            <a:ext cx="0" cy="152400"/>
          </a:xfrm>
          <a:prstGeom prst="line">
            <a:avLst/>
          </a:prstGeom>
          <a:noFill/>
          <a:ln w="9525">
            <a:solidFill>
              <a:schemeClr val="tx1"/>
            </a:solidFill>
            <a:round/>
            <a:headEnd/>
            <a:tailEnd/>
          </a:ln>
        </p:spPr>
        <p:txBody>
          <a:bodyPr/>
          <a:lstStyle/>
          <a:p>
            <a:endParaRPr lang="pl-PL"/>
          </a:p>
        </p:txBody>
      </p:sp>
      <p:sp>
        <p:nvSpPr>
          <p:cNvPr id="116" name="Line 32"/>
          <p:cNvSpPr>
            <a:spLocks noChangeShapeType="1"/>
          </p:cNvSpPr>
          <p:nvPr/>
        </p:nvSpPr>
        <p:spPr bwMode="auto">
          <a:xfrm flipV="1">
            <a:off x="4038600" y="2653430"/>
            <a:ext cx="0" cy="228600"/>
          </a:xfrm>
          <a:prstGeom prst="line">
            <a:avLst/>
          </a:prstGeom>
          <a:noFill/>
          <a:ln w="9525">
            <a:solidFill>
              <a:schemeClr val="tx1"/>
            </a:solidFill>
            <a:round/>
            <a:headEnd/>
            <a:tailEnd type="triangle" w="med" len="med"/>
          </a:ln>
        </p:spPr>
        <p:txBody>
          <a:bodyPr/>
          <a:lstStyle/>
          <a:p>
            <a:endParaRPr lang="pl-PL"/>
          </a:p>
        </p:txBody>
      </p:sp>
      <p:sp>
        <p:nvSpPr>
          <p:cNvPr id="117" name="Line 33"/>
          <p:cNvSpPr>
            <a:spLocks noChangeShapeType="1"/>
          </p:cNvSpPr>
          <p:nvPr/>
        </p:nvSpPr>
        <p:spPr bwMode="auto">
          <a:xfrm flipV="1">
            <a:off x="1371600" y="2653430"/>
            <a:ext cx="0" cy="228600"/>
          </a:xfrm>
          <a:prstGeom prst="line">
            <a:avLst/>
          </a:prstGeom>
          <a:noFill/>
          <a:ln w="9525">
            <a:solidFill>
              <a:schemeClr val="tx1"/>
            </a:solidFill>
            <a:round/>
            <a:headEnd/>
            <a:tailEnd type="triangle" w="med" len="med"/>
          </a:ln>
        </p:spPr>
        <p:txBody>
          <a:bodyPr/>
          <a:lstStyle/>
          <a:p>
            <a:endParaRPr lang="pl-PL"/>
          </a:p>
        </p:txBody>
      </p:sp>
      <p:sp>
        <p:nvSpPr>
          <p:cNvPr id="118" name="Line 34"/>
          <p:cNvSpPr>
            <a:spLocks noChangeShapeType="1"/>
          </p:cNvSpPr>
          <p:nvPr/>
        </p:nvSpPr>
        <p:spPr bwMode="auto">
          <a:xfrm flipV="1">
            <a:off x="7315200" y="2653430"/>
            <a:ext cx="0" cy="228600"/>
          </a:xfrm>
          <a:prstGeom prst="line">
            <a:avLst/>
          </a:prstGeom>
          <a:noFill/>
          <a:ln w="9525">
            <a:solidFill>
              <a:schemeClr val="tx1"/>
            </a:solidFill>
            <a:round/>
            <a:headEnd/>
            <a:tailEnd type="triangle" w="med" len="med"/>
          </a:ln>
        </p:spPr>
        <p:txBody>
          <a:bodyPr/>
          <a:lstStyle/>
          <a:p>
            <a:endParaRPr lang="pl-PL"/>
          </a:p>
        </p:txBody>
      </p:sp>
      <p:sp>
        <p:nvSpPr>
          <p:cNvPr id="119" name="Line 35"/>
          <p:cNvSpPr>
            <a:spLocks noChangeShapeType="1"/>
          </p:cNvSpPr>
          <p:nvPr/>
        </p:nvSpPr>
        <p:spPr bwMode="auto">
          <a:xfrm>
            <a:off x="4191000" y="1891430"/>
            <a:ext cx="3200400" cy="0"/>
          </a:xfrm>
          <a:prstGeom prst="line">
            <a:avLst/>
          </a:prstGeom>
          <a:noFill/>
          <a:ln w="9525">
            <a:solidFill>
              <a:schemeClr val="tx1"/>
            </a:solidFill>
            <a:round/>
            <a:headEnd/>
            <a:tailEnd/>
          </a:ln>
        </p:spPr>
        <p:txBody>
          <a:bodyPr/>
          <a:lstStyle/>
          <a:p>
            <a:endParaRPr lang="pl-PL"/>
          </a:p>
        </p:txBody>
      </p:sp>
      <p:sp>
        <p:nvSpPr>
          <p:cNvPr id="120" name="Line 36"/>
          <p:cNvSpPr>
            <a:spLocks noChangeShapeType="1"/>
          </p:cNvSpPr>
          <p:nvPr/>
        </p:nvSpPr>
        <p:spPr bwMode="auto">
          <a:xfrm>
            <a:off x="4191000" y="1891430"/>
            <a:ext cx="0" cy="76200"/>
          </a:xfrm>
          <a:prstGeom prst="line">
            <a:avLst/>
          </a:prstGeom>
          <a:noFill/>
          <a:ln w="9525">
            <a:solidFill>
              <a:schemeClr val="tx1"/>
            </a:solidFill>
            <a:round/>
            <a:headEnd/>
            <a:tailEnd/>
          </a:ln>
        </p:spPr>
        <p:txBody>
          <a:bodyPr/>
          <a:lstStyle/>
          <a:p>
            <a:endParaRPr lang="pl-PL"/>
          </a:p>
        </p:txBody>
      </p:sp>
      <p:sp>
        <p:nvSpPr>
          <p:cNvPr id="121" name="Line 37"/>
          <p:cNvSpPr>
            <a:spLocks noChangeShapeType="1"/>
          </p:cNvSpPr>
          <p:nvPr/>
        </p:nvSpPr>
        <p:spPr bwMode="auto">
          <a:xfrm>
            <a:off x="7391400" y="1891430"/>
            <a:ext cx="0" cy="76200"/>
          </a:xfrm>
          <a:prstGeom prst="line">
            <a:avLst/>
          </a:prstGeom>
          <a:noFill/>
          <a:ln w="9525">
            <a:solidFill>
              <a:schemeClr val="tx1"/>
            </a:solidFill>
            <a:round/>
            <a:headEnd/>
            <a:tailEnd/>
          </a:ln>
        </p:spPr>
        <p:txBody>
          <a:bodyPr/>
          <a:lstStyle/>
          <a:p>
            <a:endParaRPr lang="pl-PL"/>
          </a:p>
        </p:txBody>
      </p:sp>
      <p:sp>
        <p:nvSpPr>
          <p:cNvPr id="122" name="Line 38"/>
          <p:cNvSpPr>
            <a:spLocks noChangeShapeType="1"/>
          </p:cNvSpPr>
          <p:nvPr/>
        </p:nvSpPr>
        <p:spPr bwMode="auto">
          <a:xfrm flipV="1">
            <a:off x="5562600" y="1662830"/>
            <a:ext cx="0" cy="228600"/>
          </a:xfrm>
          <a:prstGeom prst="line">
            <a:avLst/>
          </a:prstGeom>
          <a:noFill/>
          <a:ln w="9525">
            <a:solidFill>
              <a:schemeClr val="tx1"/>
            </a:solidFill>
            <a:round/>
            <a:headEnd/>
            <a:tailEnd type="triangle" w="med" len="med"/>
          </a:ln>
        </p:spPr>
        <p:txBody>
          <a:bodyPr/>
          <a:lstStyle/>
          <a:p>
            <a:endParaRPr lang="pl-PL"/>
          </a:p>
        </p:txBody>
      </p:sp>
      <p:sp>
        <p:nvSpPr>
          <p:cNvPr id="123" name="Line 39"/>
          <p:cNvSpPr>
            <a:spLocks noChangeShapeType="1"/>
          </p:cNvSpPr>
          <p:nvPr/>
        </p:nvSpPr>
        <p:spPr bwMode="auto">
          <a:xfrm flipV="1">
            <a:off x="1295400" y="1739030"/>
            <a:ext cx="0" cy="228600"/>
          </a:xfrm>
          <a:prstGeom prst="line">
            <a:avLst/>
          </a:prstGeom>
          <a:noFill/>
          <a:ln w="9525">
            <a:solidFill>
              <a:schemeClr val="tx1"/>
            </a:solidFill>
            <a:round/>
            <a:headEnd/>
            <a:tailEnd type="triangle" w="med" len="med"/>
          </a:ln>
        </p:spPr>
        <p:txBody>
          <a:bodyPr/>
          <a:lstStyle/>
          <a:p>
            <a:endParaRPr lang="pl-PL"/>
          </a:p>
        </p:txBody>
      </p:sp>
      <p:sp>
        <p:nvSpPr>
          <p:cNvPr id="124" name="Line 40"/>
          <p:cNvSpPr>
            <a:spLocks noChangeShapeType="1"/>
          </p:cNvSpPr>
          <p:nvPr/>
        </p:nvSpPr>
        <p:spPr bwMode="auto">
          <a:xfrm>
            <a:off x="1371600" y="900830"/>
            <a:ext cx="4114800" cy="0"/>
          </a:xfrm>
          <a:prstGeom prst="line">
            <a:avLst/>
          </a:prstGeom>
          <a:noFill/>
          <a:ln w="9525">
            <a:solidFill>
              <a:schemeClr val="tx1"/>
            </a:solidFill>
            <a:round/>
            <a:headEnd/>
            <a:tailEnd/>
          </a:ln>
        </p:spPr>
        <p:txBody>
          <a:bodyPr/>
          <a:lstStyle/>
          <a:p>
            <a:endParaRPr lang="pl-PL"/>
          </a:p>
        </p:txBody>
      </p:sp>
      <p:sp>
        <p:nvSpPr>
          <p:cNvPr id="125" name="Line 41"/>
          <p:cNvSpPr>
            <a:spLocks noChangeShapeType="1"/>
          </p:cNvSpPr>
          <p:nvPr/>
        </p:nvSpPr>
        <p:spPr bwMode="auto">
          <a:xfrm>
            <a:off x="1371600" y="900830"/>
            <a:ext cx="0" cy="152400"/>
          </a:xfrm>
          <a:prstGeom prst="line">
            <a:avLst/>
          </a:prstGeom>
          <a:noFill/>
          <a:ln w="9525">
            <a:solidFill>
              <a:schemeClr val="tx1"/>
            </a:solidFill>
            <a:round/>
            <a:headEnd/>
            <a:tailEnd/>
          </a:ln>
        </p:spPr>
        <p:txBody>
          <a:bodyPr/>
          <a:lstStyle/>
          <a:p>
            <a:endParaRPr lang="pl-PL"/>
          </a:p>
        </p:txBody>
      </p:sp>
      <p:sp>
        <p:nvSpPr>
          <p:cNvPr id="126" name="Line 42"/>
          <p:cNvSpPr>
            <a:spLocks noChangeShapeType="1"/>
          </p:cNvSpPr>
          <p:nvPr/>
        </p:nvSpPr>
        <p:spPr bwMode="auto">
          <a:xfrm flipV="1">
            <a:off x="3505200" y="519830"/>
            <a:ext cx="0" cy="381000"/>
          </a:xfrm>
          <a:prstGeom prst="line">
            <a:avLst/>
          </a:prstGeom>
          <a:noFill/>
          <a:ln w="9525">
            <a:solidFill>
              <a:schemeClr val="tx1"/>
            </a:solidFill>
            <a:round/>
            <a:headEnd/>
            <a:tailEnd type="triangle" w="med" len="med"/>
          </a:ln>
        </p:spPr>
        <p:txBody>
          <a:bodyPr/>
          <a:lstStyle/>
          <a:p>
            <a:endParaRPr lang="pl-PL"/>
          </a:p>
        </p:txBody>
      </p:sp>
      <p:sp>
        <p:nvSpPr>
          <p:cNvPr id="127" name="AutoShape 43"/>
          <p:cNvSpPr>
            <a:spLocks noChangeArrowheads="1"/>
          </p:cNvSpPr>
          <p:nvPr/>
        </p:nvSpPr>
        <p:spPr bwMode="auto">
          <a:xfrm>
            <a:off x="76200" y="2577230"/>
            <a:ext cx="457200" cy="2514600"/>
          </a:xfrm>
          <a:prstGeom prst="upArrow">
            <a:avLst>
              <a:gd name="adj1" fmla="val 50000"/>
              <a:gd name="adj2" fmla="val 137500"/>
            </a:avLst>
          </a:prstGeom>
          <a:solidFill>
            <a:schemeClr val="accent2"/>
          </a:solidFill>
          <a:ln w="9525">
            <a:solidFill>
              <a:schemeClr val="tx1"/>
            </a:solidFill>
            <a:miter lim="800000"/>
            <a:headEnd/>
            <a:tailEnd/>
          </a:ln>
        </p:spPr>
        <p:txBody>
          <a:bodyPr wrap="none" anchor="ctr"/>
          <a:lstStyle/>
          <a:p>
            <a:endParaRPr lang="pl-PL"/>
          </a:p>
        </p:txBody>
      </p:sp>
      <p:sp>
        <p:nvSpPr>
          <p:cNvPr id="128" name="Text Box 44"/>
          <p:cNvSpPr txBox="1">
            <a:spLocks noChangeArrowheads="1"/>
          </p:cNvSpPr>
          <p:nvPr/>
        </p:nvSpPr>
        <p:spPr bwMode="auto">
          <a:xfrm>
            <a:off x="457200" y="3186830"/>
            <a:ext cx="1143000" cy="366713"/>
          </a:xfrm>
          <a:prstGeom prst="rect">
            <a:avLst/>
          </a:prstGeom>
          <a:noFill/>
          <a:ln w="9525">
            <a:noFill/>
            <a:miter lim="800000"/>
            <a:headEnd/>
            <a:tailEnd/>
          </a:ln>
        </p:spPr>
        <p:txBody>
          <a:bodyPr>
            <a:spAutoFit/>
          </a:bodyPr>
          <a:lstStyle/>
          <a:p>
            <a:pPr algn="ctr">
              <a:spcBef>
                <a:spcPct val="50000"/>
              </a:spcBef>
            </a:pPr>
            <a:r>
              <a:rPr lang="pl-PL"/>
              <a:t>Skutki</a:t>
            </a:r>
            <a:endParaRPr lang="en-GB"/>
          </a:p>
        </p:txBody>
      </p:sp>
      <p:sp>
        <p:nvSpPr>
          <p:cNvPr id="129" name="Line 45"/>
          <p:cNvSpPr>
            <a:spLocks noChangeShapeType="1"/>
          </p:cNvSpPr>
          <p:nvPr/>
        </p:nvSpPr>
        <p:spPr bwMode="auto">
          <a:xfrm>
            <a:off x="1524000" y="1053230"/>
            <a:ext cx="0" cy="152400"/>
          </a:xfrm>
          <a:prstGeom prst="line">
            <a:avLst/>
          </a:prstGeom>
          <a:noFill/>
          <a:ln w="9525">
            <a:solidFill>
              <a:schemeClr val="tx1"/>
            </a:solidFill>
            <a:round/>
            <a:headEnd/>
            <a:tailEnd/>
          </a:ln>
        </p:spPr>
        <p:txBody>
          <a:bodyPr/>
          <a:lstStyle/>
          <a:p>
            <a:endParaRPr lang="pl-PL"/>
          </a:p>
        </p:txBody>
      </p:sp>
      <p:sp>
        <p:nvSpPr>
          <p:cNvPr id="130" name="Text Box 46"/>
          <p:cNvSpPr txBox="1">
            <a:spLocks noChangeArrowheads="1"/>
          </p:cNvSpPr>
          <p:nvPr/>
        </p:nvSpPr>
        <p:spPr bwMode="auto">
          <a:xfrm>
            <a:off x="381000" y="4177430"/>
            <a:ext cx="1524000" cy="366713"/>
          </a:xfrm>
          <a:prstGeom prst="rect">
            <a:avLst/>
          </a:prstGeom>
          <a:noFill/>
          <a:ln w="9525">
            <a:noFill/>
            <a:miter lim="800000"/>
            <a:headEnd/>
            <a:tailEnd/>
          </a:ln>
        </p:spPr>
        <p:txBody>
          <a:bodyPr>
            <a:spAutoFit/>
          </a:bodyPr>
          <a:lstStyle/>
          <a:p>
            <a:pPr algn="ctr">
              <a:spcBef>
                <a:spcPct val="50000"/>
              </a:spcBef>
            </a:pPr>
            <a:r>
              <a:rPr lang="pl-PL"/>
              <a:t>Przyczyny</a:t>
            </a:r>
            <a:endParaRPr lang="en-GB"/>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7" name="Line 2"/>
          <p:cNvSpPr>
            <a:spLocks noChangeShapeType="1"/>
          </p:cNvSpPr>
          <p:nvPr/>
        </p:nvSpPr>
        <p:spPr bwMode="auto">
          <a:xfrm>
            <a:off x="5486400" y="838200"/>
            <a:ext cx="0" cy="152400"/>
          </a:xfrm>
          <a:prstGeom prst="line">
            <a:avLst/>
          </a:prstGeom>
          <a:noFill/>
          <a:ln w="9525">
            <a:solidFill>
              <a:schemeClr val="tx1"/>
            </a:solidFill>
            <a:round/>
            <a:headEnd/>
            <a:tailEnd/>
          </a:ln>
        </p:spPr>
        <p:txBody>
          <a:bodyPr/>
          <a:lstStyle/>
          <a:p>
            <a:endParaRPr lang="pl-PL"/>
          </a:p>
        </p:txBody>
      </p:sp>
      <p:sp>
        <p:nvSpPr>
          <p:cNvPr id="58" name="Text Box 3"/>
          <p:cNvSpPr txBox="1">
            <a:spLocks noChangeArrowheads="1"/>
          </p:cNvSpPr>
          <p:nvPr/>
        </p:nvSpPr>
        <p:spPr bwMode="auto">
          <a:xfrm>
            <a:off x="2771775" y="2971800"/>
            <a:ext cx="2671763" cy="584200"/>
          </a:xfrm>
          <a:prstGeom prst="rect">
            <a:avLst/>
          </a:prstGeom>
          <a:solidFill>
            <a:srgbClr val="FF7C80"/>
          </a:solidFill>
          <a:ln w="3175">
            <a:solidFill>
              <a:schemeClr val="tx1"/>
            </a:solidFill>
            <a:miter lim="800000"/>
            <a:headEnd/>
            <a:tailEnd/>
          </a:ln>
        </p:spPr>
        <p:txBody>
          <a:bodyPr>
            <a:spAutoFit/>
          </a:bodyPr>
          <a:lstStyle/>
          <a:p>
            <a:pPr algn="ctr">
              <a:spcBef>
                <a:spcPct val="50000"/>
              </a:spcBef>
            </a:pPr>
            <a:r>
              <a:rPr lang="pl-PL" sz="1600" dirty="0"/>
              <a:t>Zmniejszenie poziomu przestępczości</a:t>
            </a:r>
            <a:endParaRPr lang="en-GB" sz="1600" dirty="0"/>
          </a:p>
        </p:txBody>
      </p:sp>
      <p:sp>
        <p:nvSpPr>
          <p:cNvPr id="59" name="Text Box 4"/>
          <p:cNvSpPr txBox="1">
            <a:spLocks noChangeArrowheads="1"/>
          </p:cNvSpPr>
          <p:nvPr/>
        </p:nvSpPr>
        <p:spPr bwMode="auto">
          <a:xfrm>
            <a:off x="1066800" y="4724400"/>
            <a:ext cx="2928938" cy="644525"/>
          </a:xfrm>
          <a:prstGeom prst="rect">
            <a:avLst/>
          </a:prstGeom>
          <a:solidFill>
            <a:srgbClr val="FFFF99"/>
          </a:solidFill>
          <a:ln w="3175">
            <a:solidFill>
              <a:schemeClr val="tx1"/>
            </a:solidFill>
            <a:miter lim="800000"/>
            <a:headEnd/>
            <a:tailEnd/>
          </a:ln>
        </p:spPr>
        <p:txBody>
          <a:bodyPr>
            <a:spAutoFit/>
          </a:bodyPr>
          <a:lstStyle/>
          <a:p>
            <a:pPr algn="ctr">
              <a:spcBef>
                <a:spcPct val="50000"/>
              </a:spcBef>
            </a:pPr>
            <a:r>
              <a:rPr lang="pl-PL"/>
              <a:t>Zwiększenie skuteczności policji</a:t>
            </a:r>
            <a:endParaRPr lang="en-GB"/>
          </a:p>
        </p:txBody>
      </p:sp>
      <p:sp>
        <p:nvSpPr>
          <p:cNvPr id="60" name="Text Box 5"/>
          <p:cNvSpPr txBox="1">
            <a:spLocks noChangeArrowheads="1"/>
          </p:cNvSpPr>
          <p:nvPr/>
        </p:nvSpPr>
        <p:spPr bwMode="auto">
          <a:xfrm>
            <a:off x="76200" y="5791200"/>
            <a:ext cx="2133600" cy="584200"/>
          </a:xfrm>
          <a:prstGeom prst="rect">
            <a:avLst/>
          </a:prstGeom>
          <a:solidFill>
            <a:srgbClr val="FFFF99"/>
          </a:solidFill>
          <a:ln w="3175">
            <a:solidFill>
              <a:schemeClr val="tx1"/>
            </a:solidFill>
            <a:miter lim="800000"/>
            <a:headEnd/>
            <a:tailEnd/>
          </a:ln>
        </p:spPr>
        <p:txBody>
          <a:bodyPr>
            <a:spAutoFit/>
          </a:bodyPr>
          <a:lstStyle/>
          <a:p>
            <a:pPr algn="ctr">
              <a:spcBef>
                <a:spcPct val="50000"/>
              </a:spcBef>
            </a:pPr>
            <a:r>
              <a:rPr lang="pl-PL" sz="1600"/>
              <a:t>Zwiększenie liczby policjantów</a:t>
            </a:r>
            <a:endParaRPr lang="en-GB" sz="1600"/>
          </a:p>
        </p:txBody>
      </p:sp>
      <p:sp>
        <p:nvSpPr>
          <p:cNvPr id="61" name="Text Box 6"/>
          <p:cNvSpPr txBox="1">
            <a:spLocks noChangeArrowheads="1"/>
          </p:cNvSpPr>
          <p:nvPr/>
        </p:nvSpPr>
        <p:spPr bwMode="auto">
          <a:xfrm>
            <a:off x="2411413" y="5772150"/>
            <a:ext cx="2590800" cy="584200"/>
          </a:xfrm>
          <a:prstGeom prst="rect">
            <a:avLst/>
          </a:prstGeom>
          <a:solidFill>
            <a:srgbClr val="FFFF99"/>
          </a:solidFill>
          <a:ln w="3175">
            <a:solidFill>
              <a:schemeClr val="tx1"/>
            </a:solidFill>
            <a:miter lim="800000"/>
            <a:headEnd/>
            <a:tailEnd/>
          </a:ln>
        </p:spPr>
        <p:txBody>
          <a:bodyPr>
            <a:spAutoFit/>
          </a:bodyPr>
          <a:lstStyle/>
          <a:p>
            <a:pPr algn="ctr">
              <a:spcBef>
                <a:spcPct val="50000"/>
              </a:spcBef>
            </a:pPr>
            <a:r>
              <a:rPr lang="pl-PL" sz="1600"/>
              <a:t>Nauczenie policantów technik samoobrony</a:t>
            </a:r>
            <a:endParaRPr lang="en-GB" sz="1600"/>
          </a:p>
        </p:txBody>
      </p:sp>
      <p:sp>
        <p:nvSpPr>
          <p:cNvPr id="62" name="Text Box 7"/>
          <p:cNvSpPr txBox="1">
            <a:spLocks noChangeArrowheads="1"/>
          </p:cNvSpPr>
          <p:nvPr/>
        </p:nvSpPr>
        <p:spPr bwMode="auto">
          <a:xfrm>
            <a:off x="4167188" y="4114800"/>
            <a:ext cx="2133600" cy="1323975"/>
          </a:xfrm>
          <a:prstGeom prst="rect">
            <a:avLst/>
          </a:prstGeom>
          <a:solidFill>
            <a:srgbClr val="FFFF99"/>
          </a:solidFill>
          <a:ln w="3175">
            <a:solidFill>
              <a:schemeClr val="tx1"/>
            </a:solidFill>
            <a:miter lim="800000"/>
            <a:headEnd/>
            <a:tailEnd/>
          </a:ln>
        </p:spPr>
        <p:txBody>
          <a:bodyPr>
            <a:spAutoFit/>
          </a:bodyPr>
          <a:lstStyle/>
          <a:p>
            <a:pPr algn="ctr">
              <a:spcBef>
                <a:spcPct val="50000"/>
              </a:spcBef>
            </a:pPr>
            <a:r>
              <a:rPr lang="pl-PL" sz="1600"/>
              <a:t>Zmniejszenie liczby młodych ludzi utrzymujących się z rozboju</a:t>
            </a:r>
            <a:endParaRPr lang="en-GB" sz="1600"/>
          </a:p>
        </p:txBody>
      </p:sp>
      <p:sp>
        <p:nvSpPr>
          <p:cNvPr id="63" name="Text Box 8"/>
          <p:cNvSpPr txBox="1">
            <a:spLocks noChangeArrowheads="1"/>
          </p:cNvSpPr>
          <p:nvPr/>
        </p:nvSpPr>
        <p:spPr bwMode="auto">
          <a:xfrm>
            <a:off x="6588125" y="4114800"/>
            <a:ext cx="2479675" cy="584200"/>
          </a:xfrm>
          <a:prstGeom prst="rect">
            <a:avLst/>
          </a:prstGeom>
          <a:solidFill>
            <a:srgbClr val="FFFF99"/>
          </a:solidFill>
          <a:ln w="3175">
            <a:solidFill>
              <a:schemeClr val="tx1"/>
            </a:solidFill>
            <a:miter lim="800000"/>
            <a:headEnd/>
            <a:tailEnd/>
          </a:ln>
        </p:spPr>
        <p:txBody>
          <a:bodyPr>
            <a:spAutoFit/>
          </a:bodyPr>
          <a:lstStyle/>
          <a:p>
            <a:pPr algn="ctr">
              <a:spcBef>
                <a:spcPct val="50000"/>
              </a:spcBef>
            </a:pPr>
            <a:r>
              <a:rPr lang="pl-PL" sz="1600"/>
              <a:t>Poprawa oświetlenia ulic</a:t>
            </a:r>
            <a:endParaRPr lang="en-GB" sz="1600"/>
          </a:p>
        </p:txBody>
      </p:sp>
      <p:sp>
        <p:nvSpPr>
          <p:cNvPr id="64" name="Text Box 9"/>
          <p:cNvSpPr txBox="1">
            <a:spLocks noChangeArrowheads="1"/>
          </p:cNvSpPr>
          <p:nvPr/>
        </p:nvSpPr>
        <p:spPr bwMode="auto">
          <a:xfrm>
            <a:off x="5148263" y="5772151"/>
            <a:ext cx="1905000" cy="830997"/>
          </a:xfrm>
          <a:prstGeom prst="rect">
            <a:avLst/>
          </a:prstGeom>
          <a:solidFill>
            <a:srgbClr val="FFFF99"/>
          </a:solidFill>
          <a:ln w="3175">
            <a:solidFill>
              <a:schemeClr val="tx1"/>
            </a:solidFill>
            <a:miter lim="800000"/>
            <a:headEnd/>
            <a:tailEnd/>
          </a:ln>
        </p:spPr>
        <p:txBody>
          <a:bodyPr wrap="square">
            <a:spAutoFit/>
          </a:bodyPr>
          <a:lstStyle/>
          <a:p>
            <a:pPr algn="ctr">
              <a:spcBef>
                <a:spcPct val="50000"/>
              </a:spcBef>
            </a:pPr>
            <a:r>
              <a:rPr lang="pl-PL" sz="1600" dirty="0"/>
              <a:t>Stworzenie możliwości pracy dla młodych</a:t>
            </a:r>
            <a:endParaRPr lang="en-GB" sz="1600" dirty="0"/>
          </a:p>
        </p:txBody>
      </p:sp>
      <p:sp>
        <p:nvSpPr>
          <p:cNvPr id="65" name="Text Box 10"/>
          <p:cNvSpPr txBox="1">
            <a:spLocks noChangeArrowheads="1"/>
          </p:cNvSpPr>
          <p:nvPr/>
        </p:nvSpPr>
        <p:spPr bwMode="auto">
          <a:xfrm>
            <a:off x="7134225" y="5772150"/>
            <a:ext cx="1974850" cy="830263"/>
          </a:xfrm>
          <a:prstGeom prst="rect">
            <a:avLst/>
          </a:prstGeom>
          <a:solidFill>
            <a:srgbClr val="FFFF99"/>
          </a:solidFill>
          <a:ln w="3175">
            <a:solidFill>
              <a:schemeClr val="tx1"/>
            </a:solidFill>
            <a:miter lim="800000"/>
            <a:headEnd/>
            <a:tailEnd/>
          </a:ln>
        </p:spPr>
        <p:txBody>
          <a:bodyPr>
            <a:spAutoFit/>
          </a:bodyPr>
          <a:lstStyle/>
          <a:p>
            <a:pPr algn="ctr">
              <a:spcBef>
                <a:spcPct val="50000"/>
              </a:spcBef>
            </a:pPr>
            <a:r>
              <a:rPr lang="pl-PL" sz="1600"/>
              <a:t>Zwiększenie poziomu moralnego młod.</a:t>
            </a:r>
            <a:endParaRPr lang="en-GB" sz="1600"/>
          </a:p>
        </p:txBody>
      </p:sp>
      <p:sp>
        <p:nvSpPr>
          <p:cNvPr id="66" name="Text Box 11"/>
          <p:cNvSpPr txBox="1">
            <a:spLocks noChangeArrowheads="1"/>
          </p:cNvSpPr>
          <p:nvPr/>
        </p:nvSpPr>
        <p:spPr bwMode="auto">
          <a:xfrm>
            <a:off x="250825" y="1905000"/>
            <a:ext cx="2416175" cy="584200"/>
          </a:xfrm>
          <a:prstGeom prst="rect">
            <a:avLst/>
          </a:prstGeom>
          <a:solidFill>
            <a:srgbClr val="FFFF99"/>
          </a:solidFill>
          <a:ln w="3175">
            <a:solidFill>
              <a:schemeClr val="tx1"/>
            </a:solidFill>
            <a:miter lim="800000"/>
            <a:headEnd/>
            <a:tailEnd/>
          </a:ln>
        </p:spPr>
        <p:txBody>
          <a:bodyPr>
            <a:spAutoFit/>
          </a:bodyPr>
          <a:lstStyle/>
          <a:p>
            <a:pPr algn="ctr">
              <a:spcBef>
                <a:spcPct val="50000"/>
              </a:spcBef>
            </a:pPr>
            <a:r>
              <a:rPr lang="pl-PL" sz="1600"/>
              <a:t>Zwiększenie poczucia bezpieczeństwa</a:t>
            </a:r>
            <a:endParaRPr lang="en-GB" sz="1600"/>
          </a:p>
        </p:txBody>
      </p:sp>
      <p:sp>
        <p:nvSpPr>
          <p:cNvPr id="67" name="Text Box 12"/>
          <p:cNvSpPr txBox="1">
            <a:spLocks noChangeArrowheads="1"/>
          </p:cNvSpPr>
          <p:nvPr/>
        </p:nvSpPr>
        <p:spPr bwMode="auto">
          <a:xfrm>
            <a:off x="2895600" y="1905000"/>
            <a:ext cx="2613025" cy="584200"/>
          </a:xfrm>
          <a:prstGeom prst="rect">
            <a:avLst/>
          </a:prstGeom>
          <a:solidFill>
            <a:srgbClr val="FFFF99"/>
          </a:solidFill>
          <a:ln w="3175">
            <a:solidFill>
              <a:schemeClr val="tx1"/>
            </a:solidFill>
            <a:miter lim="800000"/>
            <a:headEnd/>
            <a:tailEnd/>
          </a:ln>
        </p:spPr>
        <p:txBody>
          <a:bodyPr>
            <a:spAutoFit/>
          </a:bodyPr>
          <a:lstStyle/>
          <a:p>
            <a:pPr algn="ctr">
              <a:spcBef>
                <a:spcPct val="50000"/>
              </a:spcBef>
            </a:pPr>
            <a:r>
              <a:rPr lang="pl-PL" sz="1600"/>
              <a:t>Zwiększenie dochodów lokalnych firm</a:t>
            </a:r>
            <a:endParaRPr lang="en-GB" sz="1600"/>
          </a:p>
        </p:txBody>
      </p:sp>
      <p:sp>
        <p:nvSpPr>
          <p:cNvPr id="68" name="Text Box 13"/>
          <p:cNvSpPr txBox="1">
            <a:spLocks noChangeArrowheads="1"/>
          </p:cNvSpPr>
          <p:nvPr/>
        </p:nvSpPr>
        <p:spPr bwMode="auto">
          <a:xfrm>
            <a:off x="5943600" y="1905000"/>
            <a:ext cx="2971800" cy="584200"/>
          </a:xfrm>
          <a:prstGeom prst="rect">
            <a:avLst/>
          </a:prstGeom>
          <a:solidFill>
            <a:srgbClr val="FFFF99"/>
          </a:solidFill>
          <a:ln w="3175">
            <a:solidFill>
              <a:schemeClr val="tx1"/>
            </a:solidFill>
            <a:miter lim="800000"/>
            <a:headEnd/>
            <a:tailEnd/>
          </a:ln>
        </p:spPr>
        <p:txBody>
          <a:bodyPr>
            <a:spAutoFit/>
          </a:bodyPr>
          <a:lstStyle/>
          <a:p>
            <a:pPr algn="ctr">
              <a:spcBef>
                <a:spcPct val="50000"/>
              </a:spcBef>
            </a:pPr>
            <a:r>
              <a:rPr lang="pl-PL" sz="1600"/>
              <a:t>Zwiększenie atrakcyjności inwestycyjnej</a:t>
            </a:r>
            <a:endParaRPr lang="en-GB" sz="1600"/>
          </a:p>
        </p:txBody>
      </p:sp>
      <p:sp>
        <p:nvSpPr>
          <p:cNvPr id="69" name="Text Box 14"/>
          <p:cNvSpPr txBox="1">
            <a:spLocks noChangeArrowheads="1"/>
          </p:cNvSpPr>
          <p:nvPr/>
        </p:nvSpPr>
        <p:spPr bwMode="auto">
          <a:xfrm>
            <a:off x="4343400" y="955675"/>
            <a:ext cx="2749550" cy="534988"/>
          </a:xfrm>
          <a:prstGeom prst="rect">
            <a:avLst/>
          </a:prstGeom>
          <a:solidFill>
            <a:srgbClr val="FFFF99"/>
          </a:solidFill>
          <a:ln w="3175">
            <a:solidFill>
              <a:schemeClr val="tx1"/>
            </a:solidFill>
            <a:miter lim="800000"/>
            <a:headEnd/>
            <a:tailEnd/>
          </a:ln>
        </p:spPr>
        <p:txBody>
          <a:bodyPr>
            <a:spAutoFit/>
          </a:bodyPr>
          <a:lstStyle/>
          <a:p>
            <a:pPr algn="ctr">
              <a:lnSpc>
                <a:spcPct val="90000"/>
              </a:lnSpc>
              <a:spcBef>
                <a:spcPct val="50000"/>
              </a:spcBef>
            </a:pPr>
            <a:r>
              <a:rPr lang="pl-PL" sz="1600"/>
              <a:t>Zwiększenie dochodów mieszkańców</a:t>
            </a:r>
            <a:endParaRPr lang="en-GB" sz="1600"/>
          </a:p>
        </p:txBody>
      </p:sp>
      <p:sp>
        <p:nvSpPr>
          <p:cNvPr id="70" name="Text Box 15"/>
          <p:cNvSpPr txBox="1">
            <a:spLocks noChangeArrowheads="1"/>
          </p:cNvSpPr>
          <p:nvPr/>
        </p:nvSpPr>
        <p:spPr bwMode="auto">
          <a:xfrm>
            <a:off x="533400" y="990600"/>
            <a:ext cx="2286000" cy="644525"/>
          </a:xfrm>
          <a:prstGeom prst="rect">
            <a:avLst/>
          </a:prstGeom>
          <a:solidFill>
            <a:srgbClr val="FFFF99"/>
          </a:solidFill>
          <a:ln w="3175">
            <a:solidFill>
              <a:schemeClr val="tx1"/>
            </a:solidFill>
            <a:miter lim="800000"/>
            <a:headEnd/>
            <a:tailEnd/>
          </a:ln>
        </p:spPr>
        <p:txBody>
          <a:bodyPr>
            <a:spAutoFit/>
          </a:bodyPr>
          <a:lstStyle/>
          <a:p>
            <a:pPr algn="ctr">
              <a:spcBef>
                <a:spcPct val="50000"/>
              </a:spcBef>
            </a:pPr>
            <a:r>
              <a:rPr lang="pl-PL"/>
              <a:t>Aktywizacja życia towarzyskiego </a:t>
            </a:r>
            <a:endParaRPr lang="en-GB"/>
          </a:p>
        </p:txBody>
      </p:sp>
      <p:sp>
        <p:nvSpPr>
          <p:cNvPr id="71" name="Text Box 16"/>
          <p:cNvSpPr txBox="1">
            <a:spLocks noChangeArrowheads="1"/>
          </p:cNvSpPr>
          <p:nvPr/>
        </p:nvSpPr>
        <p:spPr bwMode="auto">
          <a:xfrm>
            <a:off x="1066800" y="76200"/>
            <a:ext cx="5181600" cy="338138"/>
          </a:xfrm>
          <a:prstGeom prst="rect">
            <a:avLst/>
          </a:prstGeom>
          <a:solidFill>
            <a:srgbClr val="FFFF99"/>
          </a:solidFill>
          <a:ln w="3175">
            <a:solidFill>
              <a:schemeClr val="tx1"/>
            </a:solidFill>
            <a:miter lim="800000"/>
            <a:headEnd/>
            <a:tailEnd/>
          </a:ln>
        </p:spPr>
        <p:txBody>
          <a:bodyPr>
            <a:spAutoFit/>
          </a:bodyPr>
          <a:lstStyle/>
          <a:p>
            <a:pPr algn="ctr">
              <a:spcBef>
                <a:spcPct val="50000"/>
              </a:spcBef>
            </a:pPr>
            <a:r>
              <a:rPr lang="pl-PL" sz="1600" dirty="0"/>
              <a:t>Ograniczenie ucieczki mieszkańców z </a:t>
            </a:r>
            <a:r>
              <a:rPr lang="pl-PL" sz="1600" dirty="0" smtClean="0"/>
              <a:t>gminy</a:t>
            </a:r>
            <a:endParaRPr lang="en-GB" sz="1600" dirty="0"/>
          </a:p>
        </p:txBody>
      </p:sp>
      <p:sp>
        <p:nvSpPr>
          <p:cNvPr id="72" name="Line 17"/>
          <p:cNvSpPr>
            <a:spLocks noChangeShapeType="1"/>
          </p:cNvSpPr>
          <p:nvPr/>
        </p:nvSpPr>
        <p:spPr bwMode="auto">
          <a:xfrm flipV="1">
            <a:off x="5410200" y="5638800"/>
            <a:ext cx="0" cy="152400"/>
          </a:xfrm>
          <a:prstGeom prst="line">
            <a:avLst/>
          </a:prstGeom>
          <a:noFill/>
          <a:ln w="9525">
            <a:solidFill>
              <a:schemeClr val="tx1"/>
            </a:solidFill>
            <a:round/>
            <a:headEnd/>
            <a:tailEnd/>
          </a:ln>
        </p:spPr>
        <p:txBody>
          <a:bodyPr/>
          <a:lstStyle/>
          <a:p>
            <a:endParaRPr lang="pl-PL"/>
          </a:p>
        </p:txBody>
      </p:sp>
      <p:sp>
        <p:nvSpPr>
          <p:cNvPr id="73" name="Line 18"/>
          <p:cNvSpPr>
            <a:spLocks noChangeShapeType="1"/>
          </p:cNvSpPr>
          <p:nvPr/>
        </p:nvSpPr>
        <p:spPr bwMode="auto">
          <a:xfrm flipV="1">
            <a:off x="7848600" y="5638800"/>
            <a:ext cx="0" cy="152400"/>
          </a:xfrm>
          <a:prstGeom prst="line">
            <a:avLst/>
          </a:prstGeom>
          <a:noFill/>
          <a:ln w="9525">
            <a:solidFill>
              <a:schemeClr val="tx1"/>
            </a:solidFill>
            <a:round/>
            <a:headEnd/>
            <a:tailEnd/>
          </a:ln>
        </p:spPr>
        <p:txBody>
          <a:bodyPr/>
          <a:lstStyle/>
          <a:p>
            <a:endParaRPr lang="pl-PL"/>
          </a:p>
        </p:txBody>
      </p:sp>
      <p:sp>
        <p:nvSpPr>
          <p:cNvPr id="74" name="Line 19"/>
          <p:cNvSpPr>
            <a:spLocks noChangeShapeType="1"/>
          </p:cNvSpPr>
          <p:nvPr/>
        </p:nvSpPr>
        <p:spPr bwMode="auto">
          <a:xfrm>
            <a:off x="5410200" y="5638800"/>
            <a:ext cx="2438400" cy="0"/>
          </a:xfrm>
          <a:prstGeom prst="line">
            <a:avLst/>
          </a:prstGeom>
          <a:noFill/>
          <a:ln w="9525">
            <a:solidFill>
              <a:schemeClr val="tx1"/>
            </a:solidFill>
            <a:round/>
            <a:headEnd/>
            <a:tailEnd/>
          </a:ln>
        </p:spPr>
        <p:txBody>
          <a:bodyPr/>
          <a:lstStyle/>
          <a:p>
            <a:endParaRPr lang="pl-PL"/>
          </a:p>
        </p:txBody>
      </p:sp>
      <p:sp>
        <p:nvSpPr>
          <p:cNvPr id="75" name="Line 20"/>
          <p:cNvSpPr>
            <a:spLocks noChangeShapeType="1"/>
          </p:cNvSpPr>
          <p:nvPr/>
        </p:nvSpPr>
        <p:spPr bwMode="auto">
          <a:xfrm flipV="1">
            <a:off x="6096000" y="5410200"/>
            <a:ext cx="0" cy="228600"/>
          </a:xfrm>
          <a:prstGeom prst="line">
            <a:avLst/>
          </a:prstGeom>
          <a:noFill/>
          <a:ln w="9525">
            <a:solidFill>
              <a:schemeClr val="tx1"/>
            </a:solidFill>
            <a:round/>
            <a:headEnd/>
            <a:tailEnd type="triangle" w="med" len="med"/>
          </a:ln>
        </p:spPr>
        <p:txBody>
          <a:bodyPr/>
          <a:lstStyle/>
          <a:p>
            <a:endParaRPr lang="pl-PL"/>
          </a:p>
        </p:txBody>
      </p:sp>
      <p:sp>
        <p:nvSpPr>
          <p:cNvPr id="76" name="Line 21"/>
          <p:cNvSpPr>
            <a:spLocks noChangeShapeType="1"/>
          </p:cNvSpPr>
          <p:nvPr/>
        </p:nvSpPr>
        <p:spPr bwMode="auto">
          <a:xfrm flipV="1">
            <a:off x="1143000" y="5638800"/>
            <a:ext cx="0" cy="152400"/>
          </a:xfrm>
          <a:prstGeom prst="line">
            <a:avLst/>
          </a:prstGeom>
          <a:noFill/>
          <a:ln w="9525">
            <a:solidFill>
              <a:schemeClr val="tx1"/>
            </a:solidFill>
            <a:round/>
            <a:headEnd/>
            <a:tailEnd/>
          </a:ln>
        </p:spPr>
        <p:txBody>
          <a:bodyPr/>
          <a:lstStyle/>
          <a:p>
            <a:endParaRPr lang="pl-PL"/>
          </a:p>
        </p:txBody>
      </p:sp>
      <p:sp>
        <p:nvSpPr>
          <p:cNvPr id="77" name="Line 22"/>
          <p:cNvSpPr>
            <a:spLocks noChangeShapeType="1"/>
          </p:cNvSpPr>
          <p:nvPr/>
        </p:nvSpPr>
        <p:spPr bwMode="auto">
          <a:xfrm flipV="1">
            <a:off x="3581400" y="5638800"/>
            <a:ext cx="0" cy="152400"/>
          </a:xfrm>
          <a:prstGeom prst="line">
            <a:avLst/>
          </a:prstGeom>
          <a:noFill/>
          <a:ln w="9525">
            <a:solidFill>
              <a:schemeClr val="tx1"/>
            </a:solidFill>
            <a:round/>
            <a:headEnd/>
            <a:tailEnd/>
          </a:ln>
        </p:spPr>
        <p:txBody>
          <a:bodyPr/>
          <a:lstStyle/>
          <a:p>
            <a:endParaRPr lang="pl-PL"/>
          </a:p>
        </p:txBody>
      </p:sp>
      <p:sp>
        <p:nvSpPr>
          <p:cNvPr id="78" name="Line 23"/>
          <p:cNvSpPr>
            <a:spLocks noChangeShapeType="1"/>
          </p:cNvSpPr>
          <p:nvPr/>
        </p:nvSpPr>
        <p:spPr bwMode="auto">
          <a:xfrm>
            <a:off x="1143000" y="5638800"/>
            <a:ext cx="2438400" cy="0"/>
          </a:xfrm>
          <a:prstGeom prst="line">
            <a:avLst/>
          </a:prstGeom>
          <a:noFill/>
          <a:ln w="9525">
            <a:solidFill>
              <a:schemeClr val="tx1"/>
            </a:solidFill>
            <a:round/>
            <a:headEnd/>
            <a:tailEnd/>
          </a:ln>
        </p:spPr>
        <p:txBody>
          <a:bodyPr/>
          <a:lstStyle/>
          <a:p>
            <a:endParaRPr lang="pl-PL"/>
          </a:p>
        </p:txBody>
      </p:sp>
      <p:sp>
        <p:nvSpPr>
          <p:cNvPr id="79" name="Line 24"/>
          <p:cNvSpPr>
            <a:spLocks noChangeShapeType="1"/>
          </p:cNvSpPr>
          <p:nvPr/>
        </p:nvSpPr>
        <p:spPr bwMode="auto">
          <a:xfrm flipV="1">
            <a:off x="1828800" y="5410200"/>
            <a:ext cx="0" cy="228600"/>
          </a:xfrm>
          <a:prstGeom prst="line">
            <a:avLst/>
          </a:prstGeom>
          <a:noFill/>
          <a:ln w="9525">
            <a:solidFill>
              <a:schemeClr val="tx1"/>
            </a:solidFill>
            <a:round/>
            <a:headEnd/>
            <a:tailEnd type="triangle" w="med" len="med"/>
          </a:ln>
        </p:spPr>
        <p:txBody>
          <a:bodyPr/>
          <a:lstStyle/>
          <a:p>
            <a:endParaRPr lang="pl-PL"/>
          </a:p>
        </p:txBody>
      </p:sp>
      <p:sp>
        <p:nvSpPr>
          <p:cNvPr id="80" name="Line 25"/>
          <p:cNvSpPr>
            <a:spLocks noChangeShapeType="1"/>
          </p:cNvSpPr>
          <p:nvPr/>
        </p:nvSpPr>
        <p:spPr bwMode="auto">
          <a:xfrm flipH="1">
            <a:off x="2057400" y="3886200"/>
            <a:ext cx="5943600" cy="0"/>
          </a:xfrm>
          <a:prstGeom prst="line">
            <a:avLst/>
          </a:prstGeom>
          <a:noFill/>
          <a:ln w="9525">
            <a:solidFill>
              <a:schemeClr val="tx1"/>
            </a:solidFill>
            <a:round/>
            <a:headEnd/>
            <a:tailEnd/>
          </a:ln>
        </p:spPr>
        <p:txBody>
          <a:bodyPr/>
          <a:lstStyle/>
          <a:p>
            <a:endParaRPr lang="pl-PL"/>
          </a:p>
        </p:txBody>
      </p:sp>
      <p:sp>
        <p:nvSpPr>
          <p:cNvPr id="81" name="Line 26"/>
          <p:cNvSpPr>
            <a:spLocks noChangeShapeType="1"/>
          </p:cNvSpPr>
          <p:nvPr/>
        </p:nvSpPr>
        <p:spPr bwMode="auto">
          <a:xfrm>
            <a:off x="2057400" y="3886200"/>
            <a:ext cx="0" cy="838200"/>
          </a:xfrm>
          <a:prstGeom prst="line">
            <a:avLst/>
          </a:prstGeom>
          <a:noFill/>
          <a:ln w="9525">
            <a:solidFill>
              <a:schemeClr val="tx1"/>
            </a:solidFill>
            <a:round/>
            <a:headEnd/>
            <a:tailEnd/>
          </a:ln>
        </p:spPr>
        <p:txBody>
          <a:bodyPr/>
          <a:lstStyle/>
          <a:p>
            <a:endParaRPr lang="pl-PL"/>
          </a:p>
        </p:txBody>
      </p:sp>
      <p:sp>
        <p:nvSpPr>
          <p:cNvPr id="82" name="Line 27"/>
          <p:cNvSpPr>
            <a:spLocks noChangeShapeType="1"/>
          </p:cNvSpPr>
          <p:nvPr/>
        </p:nvSpPr>
        <p:spPr bwMode="auto">
          <a:xfrm>
            <a:off x="5486400" y="3886200"/>
            <a:ext cx="0" cy="228600"/>
          </a:xfrm>
          <a:prstGeom prst="line">
            <a:avLst/>
          </a:prstGeom>
          <a:noFill/>
          <a:ln w="9525">
            <a:solidFill>
              <a:schemeClr val="tx1"/>
            </a:solidFill>
            <a:round/>
            <a:headEnd/>
            <a:tailEnd/>
          </a:ln>
        </p:spPr>
        <p:txBody>
          <a:bodyPr/>
          <a:lstStyle/>
          <a:p>
            <a:endParaRPr lang="pl-PL"/>
          </a:p>
        </p:txBody>
      </p:sp>
      <p:sp>
        <p:nvSpPr>
          <p:cNvPr id="83" name="Line 28"/>
          <p:cNvSpPr>
            <a:spLocks noChangeShapeType="1"/>
          </p:cNvSpPr>
          <p:nvPr/>
        </p:nvSpPr>
        <p:spPr bwMode="auto">
          <a:xfrm>
            <a:off x="8001000" y="3886200"/>
            <a:ext cx="0" cy="228600"/>
          </a:xfrm>
          <a:prstGeom prst="line">
            <a:avLst/>
          </a:prstGeom>
          <a:noFill/>
          <a:ln w="9525">
            <a:solidFill>
              <a:schemeClr val="tx1"/>
            </a:solidFill>
            <a:round/>
            <a:headEnd/>
            <a:tailEnd/>
          </a:ln>
        </p:spPr>
        <p:txBody>
          <a:bodyPr/>
          <a:lstStyle/>
          <a:p>
            <a:endParaRPr lang="pl-PL"/>
          </a:p>
        </p:txBody>
      </p:sp>
      <p:sp>
        <p:nvSpPr>
          <p:cNvPr id="84" name="Line 29"/>
          <p:cNvSpPr>
            <a:spLocks noChangeShapeType="1"/>
          </p:cNvSpPr>
          <p:nvPr/>
        </p:nvSpPr>
        <p:spPr bwMode="auto">
          <a:xfrm flipH="1" flipV="1">
            <a:off x="4067944" y="3573016"/>
            <a:ext cx="0" cy="360040"/>
          </a:xfrm>
          <a:prstGeom prst="line">
            <a:avLst/>
          </a:prstGeom>
          <a:noFill/>
          <a:ln w="9525">
            <a:solidFill>
              <a:schemeClr val="tx1"/>
            </a:solidFill>
            <a:round/>
            <a:headEnd/>
            <a:tailEnd type="triangle" w="med" len="med"/>
          </a:ln>
        </p:spPr>
        <p:txBody>
          <a:bodyPr/>
          <a:lstStyle/>
          <a:p>
            <a:endParaRPr lang="pl-PL"/>
          </a:p>
        </p:txBody>
      </p:sp>
      <p:sp>
        <p:nvSpPr>
          <p:cNvPr id="85" name="Line 30"/>
          <p:cNvSpPr>
            <a:spLocks noChangeShapeType="1"/>
          </p:cNvSpPr>
          <p:nvPr/>
        </p:nvSpPr>
        <p:spPr bwMode="auto">
          <a:xfrm flipH="1">
            <a:off x="1371600" y="2819400"/>
            <a:ext cx="5943600" cy="0"/>
          </a:xfrm>
          <a:prstGeom prst="line">
            <a:avLst/>
          </a:prstGeom>
          <a:noFill/>
          <a:ln w="9525">
            <a:solidFill>
              <a:schemeClr val="tx1"/>
            </a:solidFill>
            <a:round/>
            <a:headEnd/>
            <a:tailEnd/>
          </a:ln>
        </p:spPr>
        <p:txBody>
          <a:bodyPr/>
          <a:lstStyle/>
          <a:p>
            <a:endParaRPr lang="pl-PL"/>
          </a:p>
        </p:txBody>
      </p:sp>
      <p:sp>
        <p:nvSpPr>
          <p:cNvPr id="131" name="Line 31"/>
          <p:cNvSpPr>
            <a:spLocks noChangeShapeType="1"/>
          </p:cNvSpPr>
          <p:nvPr/>
        </p:nvSpPr>
        <p:spPr bwMode="auto">
          <a:xfrm flipV="1">
            <a:off x="4038600" y="2819400"/>
            <a:ext cx="0" cy="152400"/>
          </a:xfrm>
          <a:prstGeom prst="line">
            <a:avLst/>
          </a:prstGeom>
          <a:noFill/>
          <a:ln w="9525">
            <a:solidFill>
              <a:schemeClr val="tx1"/>
            </a:solidFill>
            <a:round/>
            <a:headEnd/>
            <a:tailEnd/>
          </a:ln>
        </p:spPr>
        <p:txBody>
          <a:bodyPr/>
          <a:lstStyle/>
          <a:p>
            <a:endParaRPr lang="pl-PL"/>
          </a:p>
        </p:txBody>
      </p:sp>
      <p:sp>
        <p:nvSpPr>
          <p:cNvPr id="132" name="Line 32"/>
          <p:cNvSpPr>
            <a:spLocks noChangeShapeType="1"/>
          </p:cNvSpPr>
          <p:nvPr/>
        </p:nvSpPr>
        <p:spPr bwMode="auto">
          <a:xfrm flipV="1">
            <a:off x="4038600" y="2590800"/>
            <a:ext cx="0" cy="228600"/>
          </a:xfrm>
          <a:prstGeom prst="line">
            <a:avLst/>
          </a:prstGeom>
          <a:noFill/>
          <a:ln w="9525">
            <a:solidFill>
              <a:schemeClr val="tx1"/>
            </a:solidFill>
            <a:round/>
            <a:headEnd/>
            <a:tailEnd type="triangle" w="med" len="med"/>
          </a:ln>
        </p:spPr>
        <p:txBody>
          <a:bodyPr/>
          <a:lstStyle/>
          <a:p>
            <a:endParaRPr lang="pl-PL"/>
          </a:p>
        </p:txBody>
      </p:sp>
      <p:sp>
        <p:nvSpPr>
          <p:cNvPr id="133" name="Line 33"/>
          <p:cNvSpPr>
            <a:spLocks noChangeShapeType="1"/>
          </p:cNvSpPr>
          <p:nvPr/>
        </p:nvSpPr>
        <p:spPr bwMode="auto">
          <a:xfrm flipV="1">
            <a:off x="1371600" y="2590800"/>
            <a:ext cx="0" cy="228600"/>
          </a:xfrm>
          <a:prstGeom prst="line">
            <a:avLst/>
          </a:prstGeom>
          <a:noFill/>
          <a:ln w="9525">
            <a:solidFill>
              <a:schemeClr val="tx1"/>
            </a:solidFill>
            <a:round/>
            <a:headEnd/>
            <a:tailEnd type="triangle" w="med" len="med"/>
          </a:ln>
        </p:spPr>
        <p:txBody>
          <a:bodyPr/>
          <a:lstStyle/>
          <a:p>
            <a:endParaRPr lang="pl-PL"/>
          </a:p>
        </p:txBody>
      </p:sp>
      <p:sp>
        <p:nvSpPr>
          <p:cNvPr id="134" name="Line 34"/>
          <p:cNvSpPr>
            <a:spLocks noChangeShapeType="1"/>
          </p:cNvSpPr>
          <p:nvPr/>
        </p:nvSpPr>
        <p:spPr bwMode="auto">
          <a:xfrm flipV="1">
            <a:off x="7315200" y="2590800"/>
            <a:ext cx="0" cy="228600"/>
          </a:xfrm>
          <a:prstGeom prst="line">
            <a:avLst/>
          </a:prstGeom>
          <a:noFill/>
          <a:ln w="9525">
            <a:solidFill>
              <a:schemeClr val="tx1"/>
            </a:solidFill>
            <a:round/>
            <a:headEnd/>
            <a:tailEnd type="triangle" w="med" len="med"/>
          </a:ln>
        </p:spPr>
        <p:txBody>
          <a:bodyPr/>
          <a:lstStyle/>
          <a:p>
            <a:endParaRPr lang="pl-PL"/>
          </a:p>
        </p:txBody>
      </p:sp>
      <p:sp>
        <p:nvSpPr>
          <p:cNvPr id="135" name="Line 35"/>
          <p:cNvSpPr>
            <a:spLocks noChangeShapeType="1"/>
          </p:cNvSpPr>
          <p:nvPr/>
        </p:nvSpPr>
        <p:spPr bwMode="auto">
          <a:xfrm>
            <a:off x="4191000" y="1828800"/>
            <a:ext cx="3200400" cy="0"/>
          </a:xfrm>
          <a:prstGeom prst="line">
            <a:avLst/>
          </a:prstGeom>
          <a:noFill/>
          <a:ln w="9525">
            <a:solidFill>
              <a:schemeClr val="tx1"/>
            </a:solidFill>
            <a:round/>
            <a:headEnd/>
            <a:tailEnd/>
          </a:ln>
        </p:spPr>
        <p:txBody>
          <a:bodyPr/>
          <a:lstStyle/>
          <a:p>
            <a:endParaRPr lang="pl-PL"/>
          </a:p>
        </p:txBody>
      </p:sp>
      <p:sp>
        <p:nvSpPr>
          <p:cNvPr id="136" name="Line 36"/>
          <p:cNvSpPr>
            <a:spLocks noChangeShapeType="1"/>
          </p:cNvSpPr>
          <p:nvPr/>
        </p:nvSpPr>
        <p:spPr bwMode="auto">
          <a:xfrm>
            <a:off x="4191000" y="1828800"/>
            <a:ext cx="0" cy="76200"/>
          </a:xfrm>
          <a:prstGeom prst="line">
            <a:avLst/>
          </a:prstGeom>
          <a:noFill/>
          <a:ln w="9525">
            <a:solidFill>
              <a:schemeClr val="tx1"/>
            </a:solidFill>
            <a:round/>
            <a:headEnd/>
            <a:tailEnd/>
          </a:ln>
        </p:spPr>
        <p:txBody>
          <a:bodyPr/>
          <a:lstStyle/>
          <a:p>
            <a:endParaRPr lang="pl-PL"/>
          </a:p>
        </p:txBody>
      </p:sp>
      <p:sp>
        <p:nvSpPr>
          <p:cNvPr id="137" name="Line 37"/>
          <p:cNvSpPr>
            <a:spLocks noChangeShapeType="1"/>
          </p:cNvSpPr>
          <p:nvPr/>
        </p:nvSpPr>
        <p:spPr bwMode="auto">
          <a:xfrm>
            <a:off x="7391400" y="1828800"/>
            <a:ext cx="0" cy="76200"/>
          </a:xfrm>
          <a:prstGeom prst="line">
            <a:avLst/>
          </a:prstGeom>
          <a:noFill/>
          <a:ln w="9525">
            <a:solidFill>
              <a:schemeClr val="tx1"/>
            </a:solidFill>
            <a:round/>
            <a:headEnd/>
            <a:tailEnd/>
          </a:ln>
        </p:spPr>
        <p:txBody>
          <a:bodyPr/>
          <a:lstStyle/>
          <a:p>
            <a:endParaRPr lang="pl-PL"/>
          </a:p>
        </p:txBody>
      </p:sp>
      <p:sp>
        <p:nvSpPr>
          <p:cNvPr id="138" name="Line 38"/>
          <p:cNvSpPr>
            <a:spLocks noChangeShapeType="1"/>
          </p:cNvSpPr>
          <p:nvPr/>
        </p:nvSpPr>
        <p:spPr bwMode="auto">
          <a:xfrm flipV="1">
            <a:off x="5562600" y="1600200"/>
            <a:ext cx="0" cy="228600"/>
          </a:xfrm>
          <a:prstGeom prst="line">
            <a:avLst/>
          </a:prstGeom>
          <a:noFill/>
          <a:ln w="9525">
            <a:solidFill>
              <a:schemeClr val="tx1"/>
            </a:solidFill>
            <a:round/>
            <a:headEnd/>
            <a:tailEnd type="triangle" w="med" len="med"/>
          </a:ln>
        </p:spPr>
        <p:txBody>
          <a:bodyPr/>
          <a:lstStyle/>
          <a:p>
            <a:endParaRPr lang="pl-PL"/>
          </a:p>
        </p:txBody>
      </p:sp>
      <p:sp>
        <p:nvSpPr>
          <p:cNvPr id="139" name="Line 39"/>
          <p:cNvSpPr>
            <a:spLocks noChangeShapeType="1"/>
          </p:cNvSpPr>
          <p:nvPr/>
        </p:nvSpPr>
        <p:spPr bwMode="auto">
          <a:xfrm flipV="1">
            <a:off x="1295400" y="1676400"/>
            <a:ext cx="0" cy="228600"/>
          </a:xfrm>
          <a:prstGeom prst="line">
            <a:avLst/>
          </a:prstGeom>
          <a:noFill/>
          <a:ln w="9525">
            <a:solidFill>
              <a:schemeClr val="tx1"/>
            </a:solidFill>
            <a:round/>
            <a:headEnd/>
            <a:tailEnd type="triangle" w="med" len="med"/>
          </a:ln>
        </p:spPr>
        <p:txBody>
          <a:bodyPr/>
          <a:lstStyle/>
          <a:p>
            <a:endParaRPr lang="pl-PL"/>
          </a:p>
        </p:txBody>
      </p:sp>
      <p:sp>
        <p:nvSpPr>
          <p:cNvPr id="140" name="Line 40"/>
          <p:cNvSpPr>
            <a:spLocks noChangeShapeType="1"/>
          </p:cNvSpPr>
          <p:nvPr/>
        </p:nvSpPr>
        <p:spPr bwMode="auto">
          <a:xfrm>
            <a:off x="1371600" y="838200"/>
            <a:ext cx="4114800" cy="0"/>
          </a:xfrm>
          <a:prstGeom prst="line">
            <a:avLst/>
          </a:prstGeom>
          <a:noFill/>
          <a:ln w="9525">
            <a:solidFill>
              <a:schemeClr val="tx1"/>
            </a:solidFill>
            <a:round/>
            <a:headEnd/>
            <a:tailEnd/>
          </a:ln>
        </p:spPr>
        <p:txBody>
          <a:bodyPr/>
          <a:lstStyle/>
          <a:p>
            <a:endParaRPr lang="pl-PL"/>
          </a:p>
        </p:txBody>
      </p:sp>
      <p:sp>
        <p:nvSpPr>
          <p:cNvPr id="141" name="Line 41"/>
          <p:cNvSpPr>
            <a:spLocks noChangeShapeType="1"/>
          </p:cNvSpPr>
          <p:nvPr/>
        </p:nvSpPr>
        <p:spPr bwMode="auto">
          <a:xfrm>
            <a:off x="1371600" y="838200"/>
            <a:ext cx="0" cy="152400"/>
          </a:xfrm>
          <a:prstGeom prst="line">
            <a:avLst/>
          </a:prstGeom>
          <a:noFill/>
          <a:ln w="9525">
            <a:solidFill>
              <a:schemeClr val="tx1"/>
            </a:solidFill>
            <a:round/>
            <a:headEnd/>
            <a:tailEnd/>
          </a:ln>
        </p:spPr>
        <p:txBody>
          <a:bodyPr/>
          <a:lstStyle/>
          <a:p>
            <a:endParaRPr lang="pl-PL"/>
          </a:p>
        </p:txBody>
      </p:sp>
      <p:sp>
        <p:nvSpPr>
          <p:cNvPr id="142" name="Line 42"/>
          <p:cNvSpPr>
            <a:spLocks noChangeShapeType="1"/>
          </p:cNvSpPr>
          <p:nvPr/>
        </p:nvSpPr>
        <p:spPr bwMode="auto">
          <a:xfrm flipV="1">
            <a:off x="3505200" y="457200"/>
            <a:ext cx="0" cy="381000"/>
          </a:xfrm>
          <a:prstGeom prst="line">
            <a:avLst/>
          </a:prstGeom>
          <a:noFill/>
          <a:ln w="9525">
            <a:solidFill>
              <a:schemeClr val="tx1"/>
            </a:solidFill>
            <a:round/>
            <a:headEnd/>
            <a:tailEnd type="triangle" w="med" len="med"/>
          </a:ln>
        </p:spPr>
        <p:txBody>
          <a:bodyPr/>
          <a:lstStyle/>
          <a:p>
            <a:endParaRPr lang="pl-PL"/>
          </a:p>
        </p:txBody>
      </p:sp>
      <p:sp>
        <p:nvSpPr>
          <p:cNvPr id="143" name="AutoShape 43"/>
          <p:cNvSpPr>
            <a:spLocks noChangeArrowheads="1"/>
          </p:cNvSpPr>
          <p:nvPr/>
        </p:nvSpPr>
        <p:spPr bwMode="auto">
          <a:xfrm>
            <a:off x="76200" y="2514600"/>
            <a:ext cx="457200" cy="2514600"/>
          </a:xfrm>
          <a:prstGeom prst="upArrow">
            <a:avLst>
              <a:gd name="adj1" fmla="val 50000"/>
              <a:gd name="adj2" fmla="val 137500"/>
            </a:avLst>
          </a:prstGeom>
          <a:solidFill>
            <a:schemeClr val="accent2"/>
          </a:solidFill>
          <a:ln w="9525">
            <a:solidFill>
              <a:schemeClr val="tx1"/>
            </a:solidFill>
            <a:miter lim="800000"/>
            <a:headEnd/>
            <a:tailEnd/>
          </a:ln>
        </p:spPr>
        <p:txBody>
          <a:bodyPr wrap="none" anchor="ctr"/>
          <a:lstStyle/>
          <a:p>
            <a:endParaRPr lang="pl-PL"/>
          </a:p>
        </p:txBody>
      </p:sp>
      <p:sp>
        <p:nvSpPr>
          <p:cNvPr id="144" name="Text Box 44"/>
          <p:cNvSpPr txBox="1">
            <a:spLocks noChangeArrowheads="1"/>
          </p:cNvSpPr>
          <p:nvPr/>
        </p:nvSpPr>
        <p:spPr bwMode="auto">
          <a:xfrm>
            <a:off x="457200" y="3124200"/>
            <a:ext cx="1143000" cy="366713"/>
          </a:xfrm>
          <a:prstGeom prst="rect">
            <a:avLst/>
          </a:prstGeom>
          <a:noFill/>
          <a:ln w="9525">
            <a:noFill/>
            <a:miter lim="800000"/>
            <a:headEnd/>
            <a:tailEnd/>
          </a:ln>
        </p:spPr>
        <p:txBody>
          <a:bodyPr>
            <a:spAutoFit/>
          </a:bodyPr>
          <a:lstStyle/>
          <a:p>
            <a:pPr algn="ctr">
              <a:spcBef>
                <a:spcPct val="50000"/>
              </a:spcBef>
            </a:pPr>
            <a:r>
              <a:rPr lang="pl-PL"/>
              <a:t>Cele</a:t>
            </a:r>
            <a:endParaRPr lang="en-GB"/>
          </a:p>
        </p:txBody>
      </p:sp>
      <p:sp>
        <p:nvSpPr>
          <p:cNvPr id="145" name="Line 45"/>
          <p:cNvSpPr>
            <a:spLocks noChangeShapeType="1"/>
          </p:cNvSpPr>
          <p:nvPr/>
        </p:nvSpPr>
        <p:spPr bwMode="auto">
          <a:xfrm>
            <a:off x="1524000" y="990600"/>
            <a:ext cx="0" cy="152400"/>
          </a:xfrm>
          <a:prstGeom prst="line">
            <a:avLst/>
          </a:prstGeom>
          <a:noFill/>
          <a:ln w="9525">
            <a:solidFill>
              <a:schemeClr val="tx1"/>
            </a:solidFill>
            <a:round/>
            <a:headEnd/>
            <a:tailEnd/>
          </a:ln>
        </p:spPr>
        <p:txBody>
          <a:bodyPr/>
          <a:lstStyle/>
          <a:p>
            <a:endParaRPr lang="pl-PL"/>
          </a:p>
        </p:txBody>
      </p:sp>
      <p:sp>
        <p:nvSpPr>
          <p:cNvPr id="146" name="Text Box 46"/>
          <p:cNvSpPr txBox="1">
            <a:spLocks noChangeArrowheads="1"/>
          </p:cNvSpPr>
          <p:nvPr/>
        </p:nvSpPr>
        <p:spPr bwMode="auto">
          <a:xfrm>
            <a:off x="381000" y="4114800"/>
            <a:ext cx="1524000" cy="366713"/>
          </a:xfrm>
          <a:prstGeom prst="rect">
            <a:avLst/>
          </a:prstGeom>
          <a:noFill/>
          <a:ln w="9525">
            <a:noFill/>
            <a:miter lim="800000"/>
            <a:headEnd/>
            <a:tailEnd/>
          </a:ln>
        </p:spPr>
        <p:txBody>
          <a:bodyPr>
            <a:spAutoFit/>
          </a:bodyPr>
          <a:lstStyle/>
          <a:p>
            <a:pPr algn="ctr">
              <a:spcBef>
                <a:spcPct val="50000"/>
              </a:spcBef>
            </a:pPr>
            <a:r>
              <a:rPr lang="pl-PL"/>
              <a:t>Środki</a:t>
            </a:r>
            <a:endParaRPr lang="en-GB"/>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4"/>
          <p:cNvSpPr>
            <a:spLocks noGrp="1" noChangeArrowheads="1"/>
          </p:cNvSpPr>
          <p:nvPr>
            <p:ph type="title"/>
          </p:nvPr>
        </p:nvSpPr>
        <p:spPr/>
        <p:txBody>
          <a:bodyPr>
            <a:normAutofit/>
          </a:bodyPr>
          <a:lstStyle/>
          <a:p>
            <a:r>
              <a:rPr lang="pl-PL" sz="2800" b="1" dirty="0" smtClean="0"/>
              <a:t>Kryteria oceny LSR</a:t>
            </a:r>
            <a:endParaRPr lang="en-US" sz="2800" b="1" dirty="0" smtClean="0"/>
          </a:p>
        </p:txBody>
      </p:sp>
      <p:sp>
        <p:nvSpPr>
          <p:cNvPr id="4" name="Rectangle 3"/>
          <p:cNvSpPr txBox="1">
            <a:spLocks noChangeArrowheads="1"/>
          </p:cNvSpPr>
          <p:nvPr/>
        </p:nvSpPr>
        <p:spPr>
          <a:xfrm>
            <a:off x="144016" y="1484784"/>
            <a:ext cx="8820472" cy="3888432"/>
          </a:xfrm>
          <a:prstGeom prst="rect">
            <a:avLst/>
          </a:prstGeom>
        </p:spPr>
        <p:txBody>
          <a:bodyPr vert="horz" lIns="91440" tIns="45720" rIns="91440" bIns="45720" rtlCol="0">
            <a:noAutofit/>
          </a:bodyPr>
          <a:lstStyle/>
          <a:p>
            <a:pPr>
              <a:lnSpc>
                <a:spcPct val="150000"/>
              </a:lnSpc>
            </a:pPr>
            <a:r>
              <a:rPr lang="pl-PL" b="1" dirty="0" smtClean="0"/>
              <a:t>Kryterium spełnione w wysokim stopniu - gdy zostały spełnione warunki określone dla kryterium spełnionego w dostatecznym stopniu oraz LSR spełnia następujące warunki: </a:t>
            </a:r>
          </a:p>
          <a:p>
            <a:pPr>
              <a:lnSpc>
                <a:spcPct val="150000"/>
              </a:lnSpc>
            </a:pPr>
            <a:endParaRPr lang="pl-PL" dirty="0" smtClean="0"/>
          </a:p>
          <a:p>
            <a:pPr>
              <a:lnSpc>
                <a:spcPct val="150000"/>
              </a:lnSpc>
            </a:pPr>
            <a:r>
              <a:rPr lang="pl-PL" dirty="0" smtClean="0"/>
              <a:t>Cele i przedsięwzięcia LSR są zgodne z trzema celami przekrojowymi PROW 2014-2020 tj. </a:t>
            </a:r>
            <a:r>
              <a:rPr lang="pl-PL" dirty="0" smtClean="0">
                <a:solidFill>
                  <a:schemeClr val="accent2"/>
                </a:solidFill>
              </a:rPr>
              <a:t>ochrona środowiska, przeciwdziałanie zmianom klimatu oraz innowacyjność</a:t>
            </a:r>
            <a:r>
              <a:rPr lang="pl-PL" dirty="0" smtClean="0"/>
              <a:t> - </a:t>
            </a:r>
            <a:r>
              <a:rPr lang="pl-PL" b="1" dirty="0" smtClean="0"/>
              <a:t>0 albo 14 </a:t>
            </a:r>
            <a:r>
              <a:rPr lang="pl-PL" b="1" dirty="0" err="1" smtClean="0"/>
              <a:t>pkt</a:t>
            </a:r>
            <a:r>
              <a:rPr lang="pl-PL" b="1" dirty="0" smtClean="0"/>
              <a:t> 	</a:t>
            </a: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4"/>
          <p:cNvSpPr>
            <a:spLocks noGrp="1" noChangeArrowheads="1"/>
          </p:cNvSpPr>
          <p:nvPr>
            <p:ph type="title"/>
          </p:nvPr>
        </p:nvSpPr>
        <p:spPr/>
        <p:txBody>
          <a:bodyPr>
            <a:normAutofit/>
          </a:bodyPr>
          <a:lstStyle/>
          <a:p>
            <a:r>
              <a:rPr lang="pl-PL" sz="2800" b="1" dirty="0" smtClean="0"/>
              <a:t>Regulamin konkursu</a:t>
            </a:r>
            <a:endParaRPr lang="en-US" sz="2800" b="1" dirty="0" smtClean="0"/>
          </a:p>
        </p:txBody>
      </p:sp>
      <p:sp>
        <p:nvSpPr>
          <p:cNvPr id="4" name="Rectangle 3"/>
          <p:cNvSpPr txBox="1">
            <a:spLocks noChangeArrowheads="1"/>
          </p:cNvSpPr>
          <p:nvPr/>
        </p:nvSpPr>
        <p:spPr>
          <a:xfrm>
            <a:off x="144016" y="1484784"/>
            <a:ext cx="8820472" cy="3888432"/>
          </a:xfrm>
          <a:prstGeom prst="rect">
            <a:avLst/>
          </a:prstGeom>
        </p:spPr>
        <p:txBody>
          <a:bodyPr vert="horz" lIns="91440" tIns="45720" rIns="91440" bIns="45720" rtlCol="0">
            <a:noAutofit/>
          </a:bodyPr>
          <a:lstStyle/>
          <a:p>
            <a:pPr marL="177800" indent="-177800" algn="just">
              <a:lnSpc>
                <a:spcPct val="150000"/>
              </a:lnSpc>
              <a:buFont typeface="Arial" pitchFamily="34" charset="0"/>
              <a:buChar char="•"/>
            </a:pPr>
            <a:r>
              <a:rPr lang="pl-PL" dirty="0" smtClean="0"/>
              <a:t>„Wskazane w LSR cele są zgodne z celami strategii rozwoju województwa / województw obszaru objętego LSR”. </a:t>
            </a:r>
          </a:p>
          <a:p>
            <a:endParaRPr lang="pl-PL" dirty="0" smtClean="0"/>
          </a:p>
          <a:p>
            <a:pPr marL="177800" indent="-177800">
              <a:lnSpc>
                <a:spcPct val="150000"/>
              </a:lnSpc>
              <a:buFont typeface="Arial" pitchFamily="34" charset="0"/>
              <a:buChar char="•"/>
            </a:pPr>
            <a:r>
              <a:rPr lang="pl-PL" dirty="0" smtClean="0"/>
              <a:t>50% budżetu na wdrażanie LSR przeznaczone jest na przedsięwzięcia związane z tworzeniem lub utrzymaniem miejsc pracy.</a:t>
            </a:r>
          </a:p>
          <a:p>
            <a:pPr marL="177800" indent="-177800">
              <a:lnSpc>
                <a:spcPct val="150000"/>
              </a:lnSpc>
              <a:buFont typeface="Arial" pitchFamily="34" charset="0"/>
              <a:buChar char="•"/>
            </a:pPr>
            <a:endParaRPr lang="pl-PL" dirty="0" smtClean="0"/>
          </a:p>
          <a:p>
            <a:pPr marL="177800" indent="-177800">
              <a:lnSpc>
                <a:spcPct val="150000"/>
              </a:lnSpc>
              <a:buFont typeface="Arial" pitchFamily="34" charset="0"/>
              <a:buChar char="•"/>
            </a:pPr>
            <a:r>
              <a:rPr lang="pl-PL" dirty="0" smtClean="0"/>
              <a:t>W przypadku gdy LSR, która w ramach oceny uzyska: </a:t>
            </a:r>
          </a:p>
          <a:p>
            <a:pPr marL="177800" indent="-177800">
              <a:lnSpc>
                <a:spcPct val="150000"/>
              </a:lnSpc>
            </a:pPr>
            <a:r>
              <a:rPr lang="pl-PL" dirty="0" smtClean="0"/>
              <a:t>	1) co najmniej 147 punktów lecz nie więcej niż 172 punktów - wnioskowane kwoty środków w ramach PROW ulegają obniżeniu o 10%; </a:t>
            </a:r>
          </a:p>
          <a:p>
            <a:pPr marL="177800" indent="-177800">
              <a:lnSpc>
                <a:spcPct val="150000"/>
              </a:lnSpc>
            </a:pPr>
            <a:r>
              <a:rPr lang="pl-PL" dirty="0" smtClean="0"/>
              <a:t>   2) co najmniej 173 punktów lecz nie więcej niż 196 punktów - wnioskowane kwoty środków ulegają obniżeniu o 5%. </a:t>
            </a:r>
          </a:p>
          <a:p>
            <a:pPr marL="177800" indent="-177800">
              <a:lnSpc>
                <a:spcPct val="150000"/>
              </a:lnSpc>
            </a:pPr>
            <a:endParaRPr lang="pl-PL" dirty="0" smtClean="0"/>
          </a:p>
          <a:p>
            <a:pPr marL="177800" indent="-177800" algn="just">
              <a:lnSpc>
                <a:spcPct val="150000"/>
              </a:lnSpc>
              <a:buFont typeface="Arial" pitchFamily="34" charset="0"/>
              <a:buChar char="•"/>
            </a:pPr>
            <a:endParaRPr lang="pl-PL" dirty="0" smtClean="0"/>
          </a:p>
          <a:p>
            <a:pPr>
              <a:lnSpc>
                <a:spcPct val="150000"/>
              </a:lnSpc>
            </a:pPr>
            <a:r>
              <a:rPr lang="pl-PL" b="1" dirty="0" smtClean="0"/>
              <a:t>	</a:t>
            </a: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9" name="Line 42"/>
          <p:cNvSpPr>
            <a:spLocks noChangeShapeType="1"/>
          </p:cNvSpPr>
          <p:nvPr/>
        </p:nvSpPr>
        <p:spPr bwMode="auto">
          <a:xfrm>
            <a:off x="7315200" y="1866900"/>
            <a:ext cx="1524000" cy="838200"/>
          </a:xfrm>
          <a:prstGeom prst="line">
            <a:avLst/>
          </a:prstGeom>
          <a:noFill/>
          <a:ln w="28575">
            <a:solidFill>
              <a:srgbClr val="FF0000"/>
            </a:solidFill>
            <a:round/>
            <a:headEnd/>
            <a:tailEnd/>
          </a:ln>
        </p:spPr>
        <p:txBody>
          <a:bodyPr wrap="none"/>
          <a:lstStyle/>
          <a:p>
            <a:endParaRPr lang="pl-PL"/>
          </a:p>
        </p:txBody>
      </p:sp>
      <p:sp>
        <p:nvSpPr>
          <p:cNvPr id="50" name="Line 43"/>
          <p:cNvSpPr>
            <a:spLocks noChangeShapeType="1"/>
          </p:cNvSpPr>
          <p:nvPr/>
        </p:nvSpPr>
        <p:spPr bwMode="auto">
          <a:xfrm rot="7254861">
            <a:off x="7389019" y="1848644"/>
            <a:ext cx="1498600" cy="852488"/>
          </a:xfrm>
          <a:prstGeom prst="line">
            <a:avLst/>
          </a:prstGeom>
          <a:noFill/>
          <a:ln w="28575">
            <a:solidFill>
              <a:srgbClr val="FF0000"/>
            </a:solidFill>
            <a:round/>
            <a:headEnd/>
            <a:tailEnd/>
          </a:ln>
        </p:spPr>
        <p:txBody>
          <a:bodyPr wrap="none"/>
          <a:lstStyle/>
          <a:p>
            <a:endParaRPr lang="pl-PL"/>
          </a:p>
        </p:txBody>
      </p:sp>
      <p:pic>
        <p:nvPicPr>
          <p:cNvPr id="110594" name="Picture 2"/>
          <p:cNvPicPr>
            <a:picLocks noChangeAspect="1" noChangeArrowheads="1"/>
          </p:cNvPicPr>
          <p:nvPr/>
        </p:nvPicPr>
        <p:blipFill>
          <a:blip r:embed="rId3" cstate="print"/>
          <a:srcRect/>
          <a:stretch>
            <a:fillRect/>
          </a:stretch>
        </p:blipFill>
        <p:spPr bwMode="auto">
          <a:xfrm>
            <a:off x="328940" y="232254"/>
            <a:ext cx="8543022" cy="6362700"/>
          </a:xfrm>
          <a:prstGeom prst="rect">
            <a:avLst/>
          </a:prstGeom>
          <a:noFill/>
          <a:ln w="9525" cap="flat" cmpd="sng">
            <a:noFill/>
            <a:prstDash val="solid"/>
            <a:miter lim="800000"/>
            <a:headEnd/>
            <a:tailEnd/>
          </a:ln>
        </p:spPr>
      </p:pic>
      <p:sp>
        <p:nvSpPr>
          <p:cNvPr id="52" name="pole tekstowe 51"/>
          <p:cNvSpPr txBox="1"/>
          <p:nvPr/>
        </p:nvSpPr>
        <p:spPr>
          <a:xfrm>
            <a:off x="366517" y="5386192"/>
            <a:ext cx="2176267" cy="461665"/>
          </a:xfrm>
          <a:prstGeom prst="rect">
            <a:avLst/>
          </a:prstGeom>
          <a:noFill/>
          <a:ln>
            <a:solidFill>
              <a:schemeClr val="tx1"/>
            </a:solidFill>
            <a:prstDash val="lgDashDotDot"/>
          </a:ln>
        </p:spPr>
        <p:txBody>
          <a:bodyPr wrap="square" rtlCol="0">
            <a:spAutoFit/>
          </a:bodyPr>
          <a:lstStyle/>
          <a:p>
            <a:r>
              <a:rPr lang="pl-PL" sz="1200" b="1" dirty="0" err="1" smtClean="0"/>
              <a:t>wg</a:t>
            </a:r>
            <a:r>
              <a:rPr lang="pl-PL" sz="1200" b="1" dirty="0" smtClean="0"/>
              <a:t>. </a:t>
            </a:r>
            <a:r>
              <a:rPr lang="pl-PL" sz="1200" i="1" dirty="0" smtClean="0"/>
              <a:t>Podręcznik tworzenia i ewaluacji wskaźników w LSR</a:t>
            </a:r>
            <a:endParaRPr lang="pl-PL" sz="1200" i="1"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a:xfrm>
            <a:off x="395536" y="53752"/>
            <a:ext cx="8229600" cy="1143000"/>
          </a:xfrm>
        </p:spPr>
        <p:txBody>
          <a:bodyPr/>
          <a:lstStyle/>
          <a:p>
            <a:pPr eaLnBrk="1" hangingPunct="1"/>
            <a:r>
              <a:rPr lang="pl-PL" sz="2800" b="1" dirty="0" smtClean="0"/>
              <a:t>Określanie celów</a:t>
            </a:r>
          </a:p>
        </p:txBody>
      </p:sp>
      <p:sp>
        <p:nvSpPr>
          <p:cNvPr id="98306" name="Symbol zastępczy numeru slajdu 3"/>
          <p:cNvSpPr>
            <a:spLocks noGrp="1"/>
          </p:cNvSpPr>
          <p:nvPr>
            <p:ph type="sldNum" sz="quarter" idx="12"/>
          </p:nvPr>
        </p:nvSpPr>
        <p:spPr bwMode="auto">
          <a:ln>
            <a:miter lim="800000"/>
            <a:headEnd/>
            <a:tailEnd/>
          </a:ln>
        </p:spPr>
        <p:txBody>
          <a:bodyPr/>
          <a:lstStyle/>
          <a:p>
            <a:pPr>
              <a:defRPr/>
            </a:pPr>
            <a:fld id="{DADA65CD-82F7-4A08-BA13-DC6954B0CDBC}" type="slidenum">
              <a:rPr lang="pl-PL" smtClean="0"/>
              <a:pPr>
                <a:defRPr/>
              </a:pPr>
              <a:t>48</a:t>
            </a:fld>
            <a:endParaRPr lang="pl-PL" smtClean="0"/>
          </a:p>
        </p:txBody>
      </p:sp>
      <p:sp>
        <p:nvSpPr>
          <p:cNvPr id="173059"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pl-PL"/>
          </a:p>
        </p:txBody>
      </p:sp>
      <p:sp>
        <p:nvSpPr>
          <p:cNvPr id="173061" name="Rectangle 5"/>
          <p:cNvSpPr>
            <a:spLocks noChangeArrowheads="1"/>
          </p:cNvSpPr>
          <p:nvPr/>
        </p:nvSpPr>
        <p:spPr bwMode="auto">
          <a:xfrm>
            <a:off x="99060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pl-PL"/>
          </a:p>
        </p:txBody>
      </p:sp>
      <p:grpSp>
        <p:nvGrpSpPr>
          <p:cNvPr id="2" name="Grupa 3"/>
          <p:cNvGrpSpPr>
            <a:grpSpLocks/>
          </p:cNvGrpSpPr>
          <p:nvPr/>
        </p:nvGrpSpPr>
        <p:grpSpPr bwMode="auto">
          <a:xfrm>
            <a:off x="251802" y="1196752"/>
            <a:ext cx="5904374" cy="5112568"/>
            <a:chOff x="1872" y="0"/>
            <a:chExt cx="7308" cy="6660"/>
          </a:xfrm>
        </p:grpSpPr>
        <p:sp>
          <p:nvSpPr>
            <p:cNvPr id="4" name="Text Box 162"/>
            <p:cNvSpPr txBox="1">
              <a:spLocks noChangeArrowheads="1"/>
            </p:cNvSpPr>
            <p:nvPr/>
          </p:nvSpPr>
          <p:spPr bwMode="auto">
            <a:xfrm>
              <a:off x="1872" y="2520"/>
              <a:ext cx="1800" cy="1440"/>
            </a:xfrm>
            <a:prstGeom prst="rect">
              <a:avLst/>
            </a:prstGeom>
            <a:solidFill>
              <a:schemeClr val="accent2">
                <a:lumMod val="60000"/>
                <a:lumOff val="40000"/>
              </a:schemeClr>
            </a:solidFill>
            <a:ln w="38100" cmpd="dbl">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a:r>
                <a:rPr lang="pl-PL" sz="1600" b="1" dirty="0" smtClean="0">
                  <a:solidFill>
                    <a:schemeClr val="bg1"/>
                  </a:solidFill>
                  <a:latin typeface="Calibri" pitchFamily="34" charset="0"/>
                  <a:ea typeface="Times New Roman" pitchFamily="18" charset="0"/>
                  <a:cs typeface="Times New Roman" pitchFamily="18" charset="0"/>
                </a:rPr>
                <a:t>Problem szczegółowy</a:t>
              </a:r>
            </a:p>
          </p:txBody>
        </p:sp>
        <p:sp>
          <p:nvSpPr>
            <p:cNvPr id="5" name="Text Box 163"/>
            <p:cNvSpPr txBox="1">
              <a:spLocks noChangeArrowheads="1"/>
            </p:cNvSpPr>
            <p:nvPr/>
          </p:nvSpPr>
          <p:spPr bwMode="auto">
            <a:xfrm>
              <a:off x="6300" y="5040"/>
              <a:ext cx="2880" cy="1620"/>
            </a:xfrm>
            <a:prstGeom prst="rect">
              <a:avLst/>
            </a:prstGeom>
            <a:solidFill>
              <a:schemeClr val="accent3">
                <a:lumMod val="40000"/>
                <a:lumOff val="60000"/>
              </a:schemeClr>
            </a:solidFill>
            <a:ln w="38100" cmpd="dbl">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600" b="1" i="0" u="none" strike="noStrike" cap="none" normalizeH="0" baseline="0" dirty="0" smtClean="0">
                  <a:ln>
                    <a:noFill/>
                  </a:ln>
                  <a:solidFill>
                    <a:srgbClr val="244061"/>
                  </a:solidFill>
                  <a:effectLst/>
                  <a:latin typeface="Calibri" pitchFamily="34" charset="0"/>
                  <a:ea typeface="Times New Roman" pitchFamily="18" charset="0"/>
                  <a:cs typeface="Times New Roman" pitchFamily="18" charset="0"/>
                </a:rPr>
                <a:t>Przedsięwzięcie 1</a:t>
              </a:r>
              <a:endParaRPr kumimoji="0" lang="pl-PL" sz="9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pl-PL" sz="1600" b="1" i="0" u="none" strike="noStrike" cap="none" normalizeH="0" baseline="0" dirty="0" smtClean="0">
                  <a:ln>
                    <a:noFill/>
                  </a:ln>
                  <a:solidFill>
                    <a:srgbClr val="244061"/>
                  </a:solidFill>
                  <a:effectLst/>
                  <a:latin typeface="Calibri" pitchFamily="34" charset="0"/>
                  <a:ea typeface="Times New Roman" pitchFamily="18" charset="0"/>
                  <a:cs typeface="Times New Roman" pitchFamily="18" charset="0"/>
                </a:rPr>
                <a:t>Przedsięwzięcie 2</a:t>
              </a:r>
              <a:endParaRPr kumimoji="0" lang="pl-PL" sz="9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pl-PL" sz="1600" b="1" i="0" u="none" strike="noStrike" cap="none" normalizeH="0" baseline="0" dirty="0" smtClean="0">
                  <a:ln>
                    <a:noFill/>
                  </a:ln>
                  <a:solidFill>
                    <a:srgbClr val="244061"/>
                  </a:solidFill>
                  <a:effectLst/>
                  <a:latin typeface="Calibri" pitchFamily="34" charset="0"/>
                  <a:ea typeface="Times New Roman" pitchFamily="18" charset="0"/>
                  <a:cs typeface="Times New Roman" pitchFamily="18" charset="0"/>
                </a:rPr>
                <a:t>Przedsięwzięcie 3 </a:t>
              </a:r>
              <a:endParaRPr kumimoji="0" lang="pl-PL" sz="9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pl-PL" sz="2400" b="1" i="0" u="none" strike="noStrike" cap="none" normalizeH="0" baseline="0" dirty="0" smtClean="0">
                <a:ln>
                  <a:noFill/>
                </a:ln>
                <a:solidFill>
                  <a:schemeClr val="tx1"/>
                </a:solidFill>
                <a:effectLst/>
                <a:latin typeface="Arial" pitchFamily="34" charset="0"/>
                <a:cs typeface="Arial" pitchFamily="34" charset="0"/>
              </a:endParaRPr>
            </a:p>
          </p:txBody>
        </p:sp>
        <p:sp>
          <p:nvSpPr>
            <p:cNvPr id="7" name="Text Box 165"/>
            <p:cNvSpPr txBox="1">
              <a:spLocks noChangeArrowheads="1"/>
            </p:cNvSpPr>
            <p:nvPr/>
          </p:nvSpPr>
          <p:spPr bwMode="auto">
            <a:xfrm>
              <a:off x="1872" y="5040"/>
              <a:ext cx="1800" cy="1440"/>
            </a:xfrm>
            <a:prstGeom prst="rect">
              <a:avLst/>
            </a:prstGeom>
            <a:solidFill>
              <a:schemeClr val="accent2">
                <a:lumMod val="60000"/>
                <a:lumOff val="40000"/>
              </a:schemeClr>
            </a:solidFill>
            <a:ln w="38100" cmpd="dbl">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a:r>
                <a:rPr lang="pl-PL" sz="1600" b="1" dirty="0" smtClean="0">
                  <a:solidFill>
                    <a:schemeClr val="bg1"/>
                  </a:solidFill>
                  <a:latin typeface="Calibri" pitchFamily="34" charset="0"/>
                  <a:ea typeface="Times New Roman" pitchFamily="18" charset="0"/>
                  <a:cs typeface="Times New Roman" pitchFamily="18" charset="0"/>
                </a:rPr>
                <a:t>Przyczyny problemu</a:t>
              </a:r>
            </a:p>
          </p:txBody>
        </p:sp>
        <p:sp>
          <p:nvSpPr>
            <p:cNvPr id="9" name="Text Box 167"/>
            <p:cNvSpPr txBox="1">
              <a:spLocks noChangeArrowheads="1"/>
            </p:cNvSpPr>
            <p:nvPr/>
          </p:nvSpPr>
          <p:spPr bwMode="auto">
            <a:xfrm>
              <a:off x="6660" y="2520"/>
              <a:ext cx="2160" cy="1440"/>
            </a:xfrm>
            <a:prstGeom prst="rect">
              <a:avLst/>
            </a:prstGeom>
            <a:solidFill>
              <a:schemeClr val="accent3">
                <a:lumMod val="40000"/>
                <a:lumOff val="60000"/>
              </a:schemeClr>
            </a:solidFill>
            <a:ln w="38100" cmpd="dbl">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600" b="1" i="0" u="none" strike="noStrike" cap="none" normalizeH="0" baseline="0" smtClean="0">
                  <a:ln>
                    <a:noFill/>
                  </a:ln>
                  <a:solidFill>
                    <a:srgbClr val="244061"/>
                  </a:solidFill>
                  <a:effectLst/>
                  <a:latin typeface="Calibri" pitchFamily="34" charset="0"/>
                  <a:ea typeface="Times New Roman" pitchFamily="18" charset="0"/>
                  <a:cs typeface="Times New Roman" pitchFamily="18" charset="0"/>
                </a:rPr>
                <a:t>Cele szczegółowe</a:t>
              </a:r>
              <a:endParaRPr kumimoji="0" lang="pl-PL" sz="2400" b="1" i="0" u="none" strike="noStrike" cap="none" normalizeH="0" baseline="0" smtClean="0">
                <a:ln>
                  <a:noFill/>
                </a:ln>
                <a:solidFill>
                  <a:schemeClr val="tx1"/>
                </a:solidFill>
                <a:effectLst/>
                <a:latin typeface="Arial" pitchFamily="34" charset="0"/>
                <a:cs typeface="Arial" pitchFamily="34" charset="0"/>
              </a:endParaRPr>
            </a:p>
          </p:txBody>
        </p:sp>
        <p:sp>
          <p:nvSpPr>
            <p:cNvPr id="10" name="Line 168"/>
            <p:cNvSpPr>
              <a:spLocks noChangeShapeType="1"/>
            </p:cNvSpPr>
            <p:nvPr/>
          </p:nvSpPr>
          <p:spPr bwMode="auto">
            <a:xfrm>
              <a:off x="2763" y="4140"/>
              <a:ext cx="0" cy="732"/>
            </a:xfrm>
            <a:prstGeom prst="line">
              <a:avLst/>
            </a:prstGeom>
            <a:noFill/>
            <a:ln w="22225">
              <a:solidFill>
                <a:srgbClr val="000000"/>
              </a:solidFill>
              <a:round/>
              <a:headEnd/>
              <a:tailEnd type="arrow" w="med" len="med"/>
            </a:ln>
          </p:spPr>
          <p:txBody>
            <a:bodyPr vert="horz" wrap="square" lIns="91440" tIns="45720" rIns="91440" bIns="45720" numCol="1" anchor="t" anchorCtr="0" compatLnSpc="1">
              <a:prstTxWarp prst="textNoShape">
                <a:avLst/>
              </a:prstTxWarp>
            </a:bodyPr>
            <a:lstStyle/>
            <a:p>
              <a:endParaRPr lang="pl-PL" sz="2400" b="1"/>
            </a:p>
          </p:txBody>
        </p:sp>
        <p:sp>
          <p:nvSpPr>
            <p:cNvPr id="11" name="Line 169"/>
            <p:cNvSpPr>
              <a:spLocks noChangeShapeType="1"/>
            </p:cNvSpPr>
            <p:nvPr/>
          </p:nvSpPr>
          <p:spPr bwMode="auto">
            <a:xfrm>
              <a:off x="4278" y="5760"/>
              <a:ext cx="1440" cy="0"/>
            </a:xfrm>
            <a:prstGeom prst="line">
              <a:avLst/>
            </a:prstGeom>
            <a:noFill/>
            <a:ln w="22225">
              <a:solidFill>
                <a:srgbClr val="000000"/>
              </a:solidFill>
              <a:round/>
              <a:headEnd/>
              <a:tailEnd type="arrow" w="med" len="med"/>
            </a:ln>
          </p:spPr>
          <p:txBody>
            <a:bodyPr vert="horz" wrap="square" lIns="91440" tIns="45720" rIns="91440" bIns="45720" numCol="1" anchor="t" anchorCtr="0" compatLnSpc="1">
              <a:prstTxWarp prst="textNoShape">
                <a:avLst/>
              </a:prstTxWarp>
            </a:bodyPr>
            <a:lstStyle/>
            <a:p>
              <a:endParaRPr lang="pl-PL" sz="2400" b="1"/>
            </a:p>
          </p:txBody>
        </p:sp>
        <p:grpSp>
          <p:nvGrpSpPr>
            <p:cNvPr id="3" name="Group 173"/>
            <p:cNvGrpSpPr>
              <a:grpSpLocks/>
            </p:cNvGrpSpPr>
            <p:nvPr/>
          </p:nvGrpSpPr>
          <p:grpSpPr bwMode="auto">
            <a:xfrm>
              <a:off x="7380" y="4140"/>
              <a:ext cx="720" cy="720"/>
              <a:chOff x="7380" y="4140"/>
              <a:chExt cx="720" cy="1092"/>
            </a:xfrm>
          </p:grpSpPr>
          <p:sp>
            <p:nvSpPr>
              <p:cNvPr id="16" name="Line 174"/>
              <p:cNvSpPr>
                <a:spLocks noChangeShapeType="1"/>
              </p:cNvSpPr>
              <p:nvPr/>
            </p:nvSpPr>
            <p:spPr bwMode="auto">
              <a:xfrm>
                <a:off x="7740" y="4140"/>
                <a:ext cx="0" cy="1092"/>
              </a:xfrm>
              <a:prstGeom prst="line">
                <a:avLst/>
              </a:prstGeom>
              <a:noFill/>
              <a:ln w="22225">
                <a:solidFill>
                  <a:srgbClr val="000000"/>
                </a:solidFill>
                <a:round/>
                <a:headEnd/>
                <a:tailEnd type="arrow" w="med" len="med"/>
              </a:ln>
            </p:spPr>
            <p:txBody>
              <a:bodyPr vert="horz" wrap="square" lIns="91440" tIns="45720" rIns="91440" bIns="45720" numCol="1" anchor="t" anchorCtr="0" compatLnSpc="1">
                <a:prstTxWarp prst="textNoShape">
                  <a:avLst/>
                </a:prstTxWarp>
              </a:bodyPr>
              <a:lstStyle/>
              <a:p>
                <a:endParaRPr lang="pl-PL" sz="2400" b="1"/>
              </a:p>
            </p:txBody>
          </p:sp>
          <p:sp>
            <p:nvSpPr>
              <p:cNvPr id="17" name="Line 175"/>
              <p:cNvSpPr>
                <a:spLocks noChangeShapeType="1"/>
              </p:cNvSpPr>
              <p:nvPr/>
            </p:nvSpPr>
            <p:spPr bwMode="auto">
              <a:xfrm>
                <a:off x="8100" y="4140"/>
                <a:ext cx="0" cy="1092"/>
              </a:xfrm>
              <a:prstGeom prst="line">
                <a:avLst/>
              </a:prstGeom>
              <a:noFill/>
              <a:ln w="22225">
                <a:solidFill>
                  <a:srgbClr val="000000"/>
                </a:solidFill>
                <a:round/>
                <a:headEnd/>
                <a:tailEnd type="arrow" w="med" len="med"/>
              </a:ln>
            </p:spPr>
            <p:txBody>
              <a:bodyPr vert="horz" wrap="square" lIns="91440" tIns="45720" rIns="91440" bIns="45720" numCol="1" anchor="t" anchorCtr="0" compatLnSpc="1">
                <a:prstTxWarp prst="textNoShape">
                  <a:avLst/>
                </a:prstTxWarp>
              </a:bodyPr>
              <a:lstStyle/>
              <a:p>
                <a:endParaRPr lang="pl-PL" sz="2400" b="1"/>
              </a:p>
            </p:txBody>
          </p:sp>
          <p:sp>
            <p:nvSpPr>
              <p:cNvPr id="18" name="Line 176"/>
              <p:cNvSpPr>
                <a:spLocks noChangeShapeType="1"/>
              </p:cNvSpPr>
              <p:nvPr/>
            </p:nvSpPr>
            <p:spPr bwMode="auto">
              <a:xfrm>
                <a:off x="7380" y="4140"/>
                <a:ext cx="0" cy="1092"/>
              </a:xfrm>
              <a:prstGeom prst="line">
                <a:avLst/>
              </a:prstGeom>
              <a:noFill/>
              <a:ln w="22225">
                <a:solidFill>
                  <a:srgbClr val="000000"/>
                </a:solidFill>
                <a:round/>
                <a:headEnd/>
                <a:tailEnd type="arrow" w="med" len="med"/>
              </a:ln>
            </p:spPr>
            <p:txBody>
              <a:bodyPr vert="horz" wrap="square" lIns="91440" tIns="45720" rIns="91440" bIns="45720" numCol="1" anchor="t" anchorCtr="0" compatLnSpc="1">
                <a:prstTxWarp prst="textNoShape">
                  <a:avLst/>
                </a:prstTxWarp>
              </a:bodyPr>
              <a:lstStyle/>
              <a:p>
                <a:endParaRPr lang="pl-PL" sz="2400" b="1"/>
              </a:p>
            </p:txBody>
          </p:sp>
        </p:grpSp>
        <p:sp>
          <p:nvSpPr>
            <p:cNvPr id="22" name="Line 180"/>
            <p:cNvSpPr>
              <a:spLocks noChangeShapeType="1"/>
            </p:cNvSpPr>
            <p:nvPr/>
          </p:nvSpPr>
          <p:spPr bwMode="auto">
            <a:xfrm>
              <a:off x="4535" y="3240"/>
              <a:ext cx="1080" cy="0"/>
            </a:xfrm>
            <a:prstGeom prst="line">
              <a:avLst/>
            </a:prstGeom>
            <a:noFill/>
            <a:ln w="22225">
              <a:solidFill>
                <a:srgbClr val="000000"/>
              </a:solidFill>
              <a:round/>
              <a:headEnd/>
              <a:tailEnd type="arrow" w="med" len="med"/>
            </a:ln>
          </p:spPr>
          <p:txBody>
            <a:bodyPr vert="horz" wrap="square" lIns="91440" tIns="45720" rIns="91440" bIns="45720" numCol="1" anchor="t" anchorCtr="0" compatLnSpc="1">
              <a:prstTxWarp prst="textNoShape">
                <a:avLst/>
              </a:prstTxWarp>
            </a:bodyPr>
            <a:lstStyle/>
            <a:p>
              <a:endParaRPr lang="pl-PL" sz="2400" b="1"/>
            </a:p>
          </p:txBody>
        </p:sp>
        <p:sp>
          <p:nvSpPr>
            <p:cNvPr id="23" name="Text Box 181"/>
            <p:cNvSpPr txBox="1">
              <a:spLocks noChangeArrowheads="1"/>
            </p:cNvSpPr>
            <p:nvPr/>
          </p:nvSpPr>
          <p:spPr bwMode="auto">
            <a:xfrm>
              <a:off x="1872" y="180"/>
              <a:ext cx="1800" cy="1260"/>
            </a:xfrm>
            <a:prstGeom prst="rect">
              <a:avLst/>
            </a:prstGeom>
            <a:solidFill>
              <a:schemeClr val="accent2">
                <a:lumMod val="60000"/>
                <a:lumOff val="40000"/>
              </a:schemeClr>
            </a:solidFill>
            <a:ln w="38100" cmpd="dbl">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600" b="1" i="0"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Negatywne następstwo problemu</a:t>
              </a:r>
              <a:endParaRPr kumimoji="0" lang="pl-PL" sz="2400" b="1" i="0" u="none" strike="noStrike" cap="none" normalizeH="0" baseline="0" dirty="0" smtClean="0">
                <a:ln>
                  <a:noFill/>
                </a:ln>
                <a:solidFill>
                  <a:schemeClr val="bg1"/>
                </a:solidFill>
                <a:effectLst/>
                <a:latin typeface="Arial" pitchFamily="34" charset="0"/>
                <a:cs typeface="Arial" pitchFamily="34" charset="0"/>
              </a:endParaRPr>
            </a:p>
          </p:txBody>
        </p:sp>
        <p:sp>
          <p:nvSpPr>
            <p:cNvPr id="25" name="Text Box 183"/>
            <p:cNvSpPr txBox="1">
              <a:spLocks noChangeArrowheads="1"/>
            </p:cNvSpPr>
            <p:nvPr/>
          </p:nvSpPr>
          <p:spPr bwMode="auto">
            <a:xfrm>
              <a:off x="6660" y="0"/>
              <a:ext cx="2160" cy="1440"/>
            </a:xfrm>
            <a:prstGeom prst="rect">
              <a:avLst/>
            </a:prstGeom>
            <a:solidFill>
              <a:schemeClr val="accent3">
                <a:lumMod val="40000"/>
                <a:lumOff val="60000"/>
              </a:schemeClr>
            </a:solidFill>
            <a:ln w="38100" cmpd="dbl">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600" b="1" i="0" u="none" strike="noStrike" cap="none" normalizeH="0" baseline="0" smtClean="0">
                  <a:ln>
                    <a:noFill/>
                  </a:ln>
                  <a:solidFill>
                    <a:srgbClr val="244061"/>
                  </a:solidFill>
                  <a:effectLst/>
                  <a:latin typeface="Calibri" pitchFamily="34" charset="0"/>
                  <a:ea typeface="Times New Roman" pitchFamily="18" charset="0"/>
                  <a:cs typeface="Times New Roman" pitchFamily="18" charset="0"/>
                </a:rPr>
                <a:t>Cel </a:t>
              </a:r>
              <a:endParaRPr kumimoji="0" lang="pl-PL" sz="900" b="1" i="0" u="none" strike="noStrike" cap="none" normalizeH="0" baseline="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pl-PL" sz="1600" b="1" i="0" u="none" strike="noStrike" cap="none" normalizeH="0" baseline="0" smtClean="0">
                  <a:ln>
                    <a:noFill/>
                  </a:ln>
                  <a:solidFill>
                    <a:srgbClr val="244061"/>
                  </a:solidFill>
                  <a:effectLst/>
                  <a:latin typeface="Calibri" pitchFamily="34" charset="0"/>
                  <a:ea typeface="Times New Roman" pitchFamily="18" charset="0"/>
                  <a:cs typeface="Times New Roman" pitchFamily="18" charset="0"/>
                </a:rPr>
                <a:t>ogólny</a:t>
              </a:r>
              <a:endParaRPr kumimoji="0" lang="pl-PL" sz="2400" b="1" i="0" u="none" strike="noStrike" cap="none" normalizeH="0" baseline="0" smtClean="0">
                <a:ln>
                  <a:noFill/>
                </a:ln>
                <a:solidFill>
                  <a:schemeClr val="tx1"/>
                </a:solidFill>
                <a:effectLst/>
                <a:latin typeface="Arial" pitchFamily="34" charset="0"/>
                <a:cs typeface="Arial" pitchFamily="34" charset="0"/>
              </a:endParaRPr>
            </a:p>
          </p:txBody>
        </p:sp>
        <p:sp>
          <p:nvSpPr>
            <p:cNvPr id="29" name="Line 187"/>
            <p:cNvSpPr>
              <a:spLocks noChangeShapeType="1"/>
            </p:cNvSpPr>
            <p:nvPr/>
          </p:nvSpPr>
          <p:spPr bwMode="auto">
            <a:xfrm flipV="1">
              <a:off x="2763" y="1620"/>
              <a:ext cx="0" cy="720"/>
            </a:xfrm>
            <a:prstGeom prst="line">
              <a:avLst/>
            </a:prstGeom>
            <a:noFill/>
            <a:ln w="22225">
              <a:solidFill>
                <a:srgbClr val="000000"/>
              </a:solidFill>
              <a:round/>
              <a:headEnd/>
              <a:tailEnd type="arrow" w="med" len="med"/>
            </a:ln>
          </p:spPr>
          <p:txBody>
            <a:bodyPr vert="horz" wrap="square" lIns="91440" tIns="45720" rIns="91440" bIns="45720" numCol="1" anchor="t" anchorCtr="0" compatLnSpc="1">
              <a:prstTxWarp prst="textNoShape">
                <a:avLst/>
              </a:prstTxWarp>
            </a:bodyPr>
            <a:lstStyle/>
            <a:p>
              <a:endParaRPr lang="pl-PL" sz="2400" b="1"/>
            </a:p>
          </p:txBody>
        </p:sp>
        <p:sp>
          <p:nvSpPr>
            <p:cNvPr id="30" name="Line 188"/>
            <p:cNvSpPr>
              <a:spLocks noChangeShapeType="1"/>
            </p:cNvSpPr>
            <p:nvPr/>
          </p:nvSpPr>
          <p:spPr bwMode="auto">
            <a:xfrm>
              <a:off x="4264" y="900"/>
              <a:ext cx="1440" cy="0"/>
            </a:xfrm>
            <a:prstGeom prst="line">
              <a:avLst/>
            </a:prstGeom>
            <a:noFill/>
            <a:ln w="22225">
              <a:solidFill>
                <a:srgbClr val="000000"/>
              </a:solidFill>
              <a:round/>
              <a:headEnd/>
              <a:tailEnd type="arrow" w="med" len="med"/>
            </a:ln>
          </p:spPr>
          <p:txBody>
            <a:bodyPr vert="horz" wrap="square" lIns="91440" tIns="45720" rIns="91440" bIns="45720" numCol="1" anchor="t" anchorCtr="0" compatLnSpc="1">
              <a:prstTxWarp prst="textNoShape">
                <a:avLst/>
              </a:prstTxWarp>
            </a:bodyPr>
            <a:lstStyle/>
            <a:p>
              <a:endParaRPr lang="pl-PL" sz="2400" b="1"/>
            </a:p>
          </p:txBody>
        </p:sp>
        <p:sp>
          <p:nvSpPr>
            <p:cNvPr id="31" name="Line 189"/>
            <p:cNvSpPr>
              <a:spLocks noChangeShapeType="1"/>
            </p:cNvSpPr>
            <p:nvPr/>
          </p:nvSpPr>
          <p:spPr bwMode="auto">
            <a:xfrm flipV="1">
              <a:off x="7130" y="1620"/>
              <a:ext cx="0" cy="720"/>
            </a:xfrm>
            <a:prstGeom prst="line">
              <a:avLst/>
            </a:prstGeom>
            <a:noFill/>
            <a:ln w="22225">
              <a:solidFill>
                <a:srgbClr val="000000"/>
              </a:solidFill>
              <a:round/>
              <a:headEnd/>
              <a:tailEnd type="arrow" w="med" len="med"/>
            </a:ln>
          </p:spPr>
          <p:txBody>
            <a:bodyPr vert="horz" wrap="square" lIns="91440" tIns="45720" rIns="91440" bIns="45720" numCol="1" anchor="t" anchorCtr="0" compatLnSpc="1">
              <a:prstTxWarp prst="textNoShape">
                <a:avLst/>
              </a:prstTxWarp>
            </a:bodyPr>
            <a:lstStyle/>
            <a:p>
              <a:endParaRPr lang="pl-PL" sz="2400" b="1"/>
            </a:p>
          </p:txBody>
        </p:sp>
      </p:grpSp>
      <p:sp>
        <p:nvSpPr>
          <p:cNvPr id="797728" name="Rectangle 3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pl-PL" sz="1800" b="0" i="0" u="none" strike="noStrike" cap="none" normalizeH="0" baseline="0" smtClean="0">
              <a:ln>
                <a:noFill/>
              </a:ln>
              <a:solidFill>
                <a:schemeClr val="tx1"/>
              </a:solidFill>
              <a:effectLst/>
              <a:latin typeface="Arial" pitchFamily="34" charset="0"/>
              <a:cs typeface="Arial" pitchFamily="34" charset="0"/>
            </a:endParaRPr>
          </a:p>
        </p:txBody>
      </p:sp>
      <p:sp>
        <p:nvSpPr>
          <p:cNvPr id="797738" name="Rectangle 42"/>
          <p:cNvSpPr>
            <a:spLocks noChangeArrowheads="1"/>
          </p:cNvSpPr>
          <p:nvPr/>
        </p:nvSpPr>
        <p:spPr bwMode="auto">
          <a:xfrm>
            <a:off x="22860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pl-PL" sz="1800" b="0" i="0" u="none" strike="noStrike" cap="none" normalizeH="0" baseline="0" smtClean="0">
              <a:ln>
                <a:noFill/>
              </a:ln>
              <a:solidFill>
                <a:schemeClr val="tx1"/>
              </a:solidFill>
              <a:effectLst/>
              <a:latin typeface="Arial" pitchFamily="34" charset="0"/>
              <a:cs typeface="Arial" pitchFamily="34" charset="0"/>
            </a:endParaRPr>
          </a:p>
        </p:txBody>
      </p:sp>
      <p:sp>
        <p:nvSpPr>
          <p:cNvPr id="40" name="Line 189"/>
          <p:cNvSpPr>
            <a:spLocks noChangeShapeType="1"/>
          </p:cNvSpPr>
          <p:nvPr/>
        </p:nvSpPr>
        <p:spPr bwMode="auto">
          <a:xfrm flipV="1">
            <a:off x="5220072" y="2420888"/>
            <a:ext cx="0" cy="552710"/>
          </a:xfrm>
          <a:prstGeom prst="line">
            <a:avLst/>
          </a:prstGeom>
          <a:noFill/>
          <a:ln w="22225">
            <a:solidFill>
              <a:srgbClr val="000000"/>
            </a:solidFill>
            <a:round/>
            <a:headEnd/>
            <a:tailEnd type="arrow" w="med" len="med"/>
          </a:ln>
        </p:spPr>
        <p:txBody>
          <a:bodyPr vert="horz" wrap="square" lIns="91440" tIns="45720" rIns="91440" bIns="45720" numCol="1" anchor="t" anchorCtr="0" compatLnSpc="1">
            <a:prstTxWarp prst="textNoShape">
              <a:avLst/>
            </a:prstTxWarp>
          </a:bodyPr>
          <a:lstStyle/>
          <a:p>
            <a:endParaRPr lang="pl-PL" sz="2400" b="1"/>
          </a:p>
        </p:txBody>
      </p:sp>
      <p:sp>
        <p:nvSpPr>
          <p:cNvPr id="41" name="Line 189"/>
          <p:cNvSpPr>
            <a:spLocks noChangeShapeType="1"/>
          </p:cNvSpPr>
          <p:nvPr/>
        </p:nvSpPr>
        <p:spPr bwMode="auto">
          <a:xfrm flipV="1">
            <a:off x="4860032" y="2420888"/>
            <a:ext cx="0" cy="552710"/>
          </a:xfrm>
          <a:prstGeom prst="line">
            <a:avLst/>
          </a:prstGeom>
          <a:noFill/>
          <a:ln w="22225">
            <a:solidFill>
              <a:srgbClr val="000000"/>
            </a:solidFill>
            <a:round/>
            <a:headEnd/>
            <a:tailEnd type="arrow" w="med" len="med"/>
          </a:ln>
        </p:spPr>
        <p:txBody>
          <a:bodyPr vert="horz" wrap="square" lIns="91440" tIns="45720" rIns="91440" bIns="45720" numCol="1" anchor="t" anchorCtr="0" compatLnSpc="1">
            <a:prstTxWarp prst="textNoShape">
              <a:avLst/>
            </a:prstTxWarp>
          </a:bodyPr>
          <a:lstStyle/>
          <a:p>
            <a:endParaRPr lang="pl-PL" sz="2400" b="1"/>
          </a:p>
        </p:txBody>
      </p:sp>
      <p:sp>
        <p:nvSpPr>
          <p:cNvPr id="42" name="Oval 12"/>
          <p:cNvSpPr>
            <a:spLocks noChangeArrowheads="1"/>
          </p:cNvSpPr>
          <p:nvPr/>
        </p:nvSpPr>
        <p:spPr bwMode="auto">
          <a:xfrm>
            <a:off x="6361913" y="1772816"/>
            <a:ext cx="1666471" cy="709440"/>
          </a:xfrm>
          <a:prstGeom prst="ellipse">
            <a:avLst/>
          </a:prstGeom>
          <a:solidFill>
            <a:schemeClr val="accent1"/>
          </a:solidFill>
          <a:ln w="9525">
            <a:solidFill>
              <a:schemeClr val="tx1"/>
            </a:solidFill>
            <a:round/>
            <a:headEnd/>
            <a:tailEnd/>
          </a:ln>
        </p:spPr>
        <p:txBody>
          <a:bodyPr wrap="none" anchor="ctr"/>
          <a:lstStyle/>
          <a:p>
            <a:pPr algn="ctr"/>
            <a:r>
              <a:rPr lang="pl-PL" sz="2000" dirty="0">
                <a:solidFill>
                  <a:schemeClr val="bg1"/>
                </a:solidFill>
              </a:rPr>
              <a:t>JAK?</a:t>
            </a:r>
            <a:endParaRPr lang="en-GB" sz="2000" dirty="0">
              <a:solidFill>
                <a:schemeClr val="bg1"/>
              </a:solidFill>
            </a:endParaRPr>
          </a:p>
        </p:txBody>
      </p:sp>
      <p:sp>
        <p:nvSpPr>
          <p:cNvPr id="43" name="Line 13"/>
          <p:cNvSpPr>
            <a:spLocks noChangeShapeType="1"/>
          </p:cNvSpPr>
          <p:nvPr/>
        </p:nvSpPr>
        <p:spPr bwMode="auto">
          <a:xfrm>
            <a:off x="7236296" y="2492896"/>
            <a:ext cx="0" cy="1773599"/>
          </a:xfrm>
          <a:prstGeom prst="line">
            <a:avLst/>
          </a:prstGeom>
          <a:noFill/>
          <a:ln w="76200">
            <a:solidFill>
              <a:schemeClr val="tx1"/>
            </a:solidFill>
            <a:round/>
            <a:headEnd/>
            <a:tailEnd type="triangle" w="med" len="med"/>
          </a:ln>
        </p:spPr>
        <p:txBody>
          <a:bodyPr/>
          <a:lstStyle/>
          <a:p>
            <a:endParaRPr lang="pl-PL" sz="1600"/>
          </a:p>
        </p:txBody>
      </p:sp>
      <p:sp>
        <p:nvSpPr>
          <p:cNvPr id="44" name="Line 14"/>
          <p:cNvSpPr>
            <a:spLocks noChangeShapeType="1"/>
          </p:cNvSpPr>
          <p:nvPr/>
        </p:nvSpPr>
        <p:spPr bwMode="auto">
          <a:xfrm rot="10800000">
            <a:off x="8028384" y="3140968"/>
            <a:ext cx="1157" cy="1773599"/>
          </a:xfrm>
          <a:prstGeom prst="line">
            <a:avLst/>
          </a:prstGeom>
          <a:noFill/>
          <a:ln w="76200">
            <a:solidFill>
              <a:schemeClr val="tx1"/>
            </a:solidFill>
            <a:round/>
            <a:headEnd/>
            <a:tailEnd type="triangle" w="med" len="med"/>
          </a:ln>
        </p:spPr>
        <p:txBody>
          <a:bodyPr/>
          <a:lstStyle/>
          <a:p>
            <a:endParaRPr lang="pl-PL" sz="1600"/>
          </a:p>
        </p:txBody>
      </p:sp>
      <p:sp>
        <p:nvSpPr>
          <p:cNvPr id="45" name="Oval 15"/>
          <p:cNvSpPr>
            <a:spLocks noChangeArrowheads="1"/>
          </p:cNvSpPr>
          <p:nvPr/>
        </p:nvSpPr>
        <p:spPr bwMode="auto">
          <a:xfrm>
            <a:off x="7092280" y="4869160"/>
            <a:ext cx="1944216" cy="760114"/>
          </a:xfrm>
          <a:prstGeom prst="ellipse">
            <a:avLst/>
          </a:prstGeom>
          <a:solidFill>
            <a:schemeClr val="accent1"/>
          </a:solidFill>
          <a:ln w="9525">
            <a:solidFill>
              <a:schemeClr val="tx1"/>
            </a:solidFill>
            <a:round/>
            <a:headEnd/>
            <a:tailEnd/>
          </a:ln>
        </p:spPr>
        <p:txBody>
          <a:bodyPr wrap="none" anchor="ctr"/>
          <a:lstStyle/>
          <a:p>
            <a:pPr algn="ctr"/>
            <a:r>
              <a:rPr lang="pl-PL" sz="2000" dirty="0">
                <a:solidFill>
                  <a:schemeClr val="bg1"/>
                </a:solidFill>
              </a:rPr>
              <a:t>DLACZEGO?</a:t>
            </a:r>
            <a:endParaRPr lang="en-GB" sz="2000" dirty="0">
              <a:solidFill>
                <a:schemeClr val="bg1"/>
              </a:solidFill>
            </a:endParaRPr>
          </a:p>
        </p:txBody>
      </p:sp>
    </p:spTree>
  </p:cSld>
  <p:clrMapOvr>
    <a:masterClrMapping/>
  </p:clrMapOvr>
  <p:transition spd="med">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box(out)">
                                      <p:cBhvr>
                                        <p:cTn id="7" dur="500"/>
                                        <p:tgtEl>
                                          <p:spTgt spid="42"/>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box(out)">
                                      <p:cBhvr>
                                        <p:cTn id="12" dur="500"/>
                                        <p:tgtEl>
                                          <p:spTgt spid="43"/>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box(out)">
                                      <p:cBhvr>
                                        <p:cTn id="17" dur="500"/>
                                        <p:tgtEl>
                                          <p:spTgt spid="45"/>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box(out)">
                                      <p:cBhvr>
                                        <p:cTn id="22" dur="500"/>
                                        <p:tgtEl>
                                          <p:spTgt spid="44"/>
                                        </p:tgtEl>
                                      </p:cBhvr>
                                    </p:animEffect>
                                  </p:childTnLst>
                                  <p:subTnLst>
                                    <p:audio>
                                      <p:cMediaNode>
                                        <p:cTn display="0" masterRel="sameClick">
                                          <p:stCondLst>
                                            <p:cond evt="begin" delay="0">
                                              <p:tn val="20"/>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autoUpdateAnimBg="0"/>
      <p:bldP spid="43" grpId="0" animBg="1"/>
      <p:bldP spid="44" grpId="0" animBg="1"/>
      <p:bldP spid="45" grpId="0" animBg="1"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a:xfrm>
            <a:off x="395536" y="53752"/>
            <a:ext cx="8229600" cy="1143000"/>
          </a:xfrm>
        </p:spPr>
        <p:txBody>
          <a:bodyPr/>
          <a:lstStyle/>
          <a:p>
            <a:pPr eaLnBrk="1" hangingPunct="1"/>
            <a:r>
              <a:rPr lang="pl-PL" sz="2800" b="1" dirty="0" smtClean="0"/>
              <a:t>Określanie celów</a:t>
            </a:r>
          </a:p>
        </p:txBody>
      </p:sp>
      <p:sp>
        <p:nvSpPr>
          <p:cNvPr id="98306" name="Symbol zastępczy numeru slajdu 3"/>
          <p:cNvSpPr>
            <a:spLocks noGrp="1"/>
          </p:cNvSpPr>
          <p:nvPr>
            <p:ph type="sldNum" sz="quarter" idx="12"/>
          </p:nvPr>
        </p:nvSpPr>
        <p:spPr bwMode="auto">
          <a:ln>
            <a:miter lim="800000"/>
            <a:headEnd/>
            <a:tailEnd/>
          </a:ln>
        </p:spPr>
        <p:txBody>
          <a:bodyPr/>
          <a:lstStyle/>
          <a:p>
            <a:pPr>
              <a:defRPr/>
            </a:pPr>
            <a:fld id="{DADA65CD-82F7-4A08-BA13-DC6954B0CDBC}" type="slidenum">
              <a:rPr lang="pl-PL" smtClean="0"/>
              <a:pPr>
                <a:defRPr/>
              </a:pPr>
              <a:t>49</a:t>
            </a:fld>
            <a:endParaRPr lang="pl-PL" smtClean="0"/>
          </a:p>
        </p:txBody>
      </p:sp>
      <p:sp>
        <p:nvSpPr>
          <p:cNvPr id="173059"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pl-PL"/>
          </a:p>
        </p:txBody>
      </p:sp>
      <p:sp>
        <p:nvSpPr>
          <p:cNvPr id="173061" name="Rectangle 5"/>
          <p:cNvSpPr>
            <a:spLocks noChangeArrowheads="1"/>
          </p:cNvSpPr>
          <p:nvPr/>
        </p:nvSpPr>
        <p:spPr bwMode="auto">
          <a:xfrm>
            <a:off x="99060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pl-PL"/>
          </a:p>
        </p:txBody>
      </p:sp>
      <p:grpSp>
        <p:nvGrpSpPr>
          <p:cNvPr id="2" name="Grupa 3"/>
          <p:cNvGrpSpPr>
            <a:grpSpLocks/>
          </p:cNvGrpSpPr>
          <p:nvPr/>
        </p:nvGrpSpPr>
        <p:grpSpPr bwMode="auto">
          <a:xfrm>
            <a:off x="323528" y="1196752"/>
            <a:ext cx="5904374" cy="5112568"/>
            <a:chOff x="1872" y="0"/>
            <a:chExt cx="7308" cy="6660"/>
          </a:xfrm>
        </p:grpSpPr>
        <p:sp>
          <p:nvSpPr>
            <p:cNvPr id="4" name="Text Box 162"/>
            <p:cNvSpPr txBox="1">
              <a:spLocks noChangeArrowheads="1"/>
            </p:cNvSpPr>
            <p:nvPr/>
          </p:nvSpPr>
          <p:spPr bwMode="auto">
            <a:xfrm>
              <a:off x="1872" y="2520"/>
              <a:ext cx="1800" cy="1440"/>
            </a:xfrm>
            <a:prstGeom prst="rect">
              <a:avLst/>
            </a:prstGeom>
            <a:solidFill>
              <a:schemeClr val="accent2">
                <a:lumMod val="60000"/>
                <a:lumOff val="40000"/>
              </a:schemeClr>
            </a:solidFill>
            <a:ln w="38100" cmpd="dbl">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a:r>
                <a:rPr lang="pl-PL" sz="1600" b="1" dirty="0" smtClean="0">
                  <a:solidFill>
                    <a:schemeClr val="bg1"/>
                  </a:solidFill>
                  <a:latin typeface="Calibri" pitchFamily="34" charset="0"/>
                  <a:ea typeface="Times New Roman" pitchFamily="18" charset="0"/>
                  <a:cs typeface="Times New Roman" pitchFamily="18" charset="0"/>
                </a:rPr>
                <a:t>Wysoki poziom przestępczości</a:t>
              </a:r>
            </a:p>
          </p:txBody>
        </p:sp>
        <p:sp>
          <p:nvSpPr>
            <p:cNvPr id="5" name="Text Box 163"/>
            <p:cNvSpPr txBox="1">
              <a:spLocks noChangeArrowheads="1"/>
            </p:cNvSpPr>
            <p:nvPr/>
          </p:nvSpPr>
          <p:spPr bwMode="auto">
            <a:xfrm>
              <a:off x="6300" y="5040"/>
              <a:ext cx="2880" cy="1620"/>
            </a:xfrm>
            <a:prstGeom prst="rect">
              <a:avLst/>
            </a:prstGeom>
            <a:solidFill>
              <a:schemeClr val="accent3">
                <a:lumMod val="40000"/>
                <a:lumOff val="60000"/>
              </a:schemeClr>
            </a:solidFill>
            <a:ln w="38100" cmpd="dbl">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600" b="1" i="0" u="none" strike="noStrike" cap="none" normalizeH="0" baseline="0" dirty="0" smtClean="0">
                  <a:ln>
                    <a:noFill/>
                  </a:ln>
                  <a:solidFill>
                    <a:srgbClr val="244061"/>
                  </a:solidFill>
                  <a:effectLst/>
                  <a:latin typeface="Calibri" pitchFamily="34" charset="0"/>
                  <a:ea typeface="Times New Roman" pitchFamily="18" charset="0"/>
                  <a:cs typeface="Times New Roman" pitchFamily="18" charset="0"/>
                </a:rPr>
                <a:t>Przedsięwzięcie 1</a:t>
              </a:r>
              <a:endParaRPr kumimoji="0" lang="pl-PL" sz="9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pl-PL" sz="1600" b="1" i="0" u="none" strike="noStrike" cap="none" normalizeH="0" baseline="0" dirty="0" smtClean="0">
                  <a:ln>
                    <a:noFill/>
                  </a:ln>
                  <a:solidFill>
                    <a:srgbClr val="244061"/>
                  </a:solidFill>
                  <a:effectLst/>
                  <a:latin typeface="Calibri" pitchFamily="34" charset="0"/>
                  <a:ea typeface="Times New Roman" pitchFamily="18" charset="0"/>
                  <a:cs typeface="Times New Roman" pitchFamily="18" charset="0"/>
                </a:rPr>
                <a:t>Przedsięwzięcie 2</a:t>
              </a:r>
              <a:endParaRPr kumimoji="0" lang="pl-PL" sz="9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pl-PL" sz="1600" b="1" i="0" u="none" strike="noStrike" cap="none" normalizeH="0" baseline="0" dirty="0" smtClean="0">
                  <a:ln>
                    <a:noFill/>
                  </a:ln>
                  <a:solidFill>
                    <a:srgbClr val="244061"/>
                  </a:solidFill>
                  <a:effectLst/>
                  <a:latin typeface="Calibri" pitchFamily="34" charset="0"/>
                  <a:ea typeface="Times New Roman" pitchFamily="18" charset="0"/>
                  <a:cs typeface="Times New Roman" pitchFamily="18" charset="0"/>
                </a:rPr>
                <a:t>Przedsięwzięcie 3 </a:t>
              </a:r>
              <a:endParaRPr kumimoji="0" lang="pl-PL" sz="9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pl-PL" sz="2400" b="1" i="0" u="none" strike="noStrike" cap="none" normalizeH="0" baseline="0" dirty="0" smtClean="0">
                <a:ln>
                  <a:noFill/>
                </a:ln>
                <a:solidFill>
                  <a:schemeClr val="tx1"/>
                </a:solidFill>
                <a:effectLst/>
                <a:latin typeface="Arial" pitchFamily="34" charset="0"/>
                <a:cs typeface="Arial" pitchFamily="34" charset="0"/>
              </a:endParaRPr>
            </a:p>
          </p:txBody>
        </p:sp>
        <p:sp>
          <p:nvSpPr>
            <p:cNvPr id="7" name="Text Box 165"/>
            <p:cNvSpPr txBox="1">
              <a:spLocks noChangeArrowheads="1"/>
            </p:cNvSpPr>
            <p:nvPr/>
          </p:nvSpPr>
          <p:spPr bwMode="auto">
            <a:xfrm>
              <a:off x="1872" y="5040"/>
              <a:ext cx="1800" cy="1440"/>
            </a:xfrm>
            <a:prstGeom prst="rect">
              <a:avLst/>
            </a:prstGeom>
            <a:solidFill>
              <a:schemeClr val="accent2">
                <a:lumMod val="60000"/>
                <a:lumOff val="40000"/>
              </a:schemeClr>
            </a:solidFill>
            <a:ln w="38100" cmpd="dbl">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a:r>
                <a:rPr lang="pl-PL" sz="1600" b="1" dirty="0" smtClean="0">
                  <a:solidFill>
                    <a:schemeClr val="bg1"/>
                  </a:solidFill>
                  <a:latin typeface="Calibri" pitchFamily="34" charset="0"/>
                  <a:ea typeface="Times New Roman" pitchFamily="18" charset="0"/>
                  <a:cs typeface="Times New Roman" pitchFamily="18" charset="0"/>
                </a:rPr>
                <a:t>Brak ofert pracy dla młodych</a:t>
              </a:r>
            </a:p>
          </p:txBody>
        </p:sp>
        <p:sp>
          <p:nvSpPr>
            <p:cNvPr id="9" name="Text Box 167"/>
            <p:cNvSpPr txBox="1">
              <a:spLocks noChangeArrowheads="1"/>
            </p:cNvSpPr>
            <p:nvPr/>
          </p:nvSpPr>
          <p:spPr bwMode="auto">
            <a:xfrm>
              <a:off x="6660" y="2520"/>
              <a:ext cx="2160" cy="1440"/>
            </a:xfrm>
            <a:prstGeom prst="rect">
              <a:avLst/>
            </a:prstGeom>
            <a:solidFill>
              <a:schemeClr val="accent3">
                <a:lumMod val="40000"/>
                <a:lumOff val="60000"/>
              </a:schemeClr>
            </a:solidFill>
            <a:ln w="38100" cmpd="dbl">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a:spcBef>
                  <a:spcPct val="50000"/>
                </a:spcBef>
              </a:pPr>
              <a:r>
                <a:rPr lang="pl-PL" sz="1600" b="1" dirty="0" smtClean="0">
                  <a:solidFill>
                    <a:srgbClr val="244061"/>
                  </a:solidFill>
                  <a:latin typeface="Calibri" pitchFamily="34" charset="0"/>
                  <a:ea typeface="Times New Roman" pitchFamily="18" charset="0"/>
                  <a:cs typeface="Times New Roman" pitchFamily="18" charset="0"/>
                </a:rPr>
                <a:t>Zmniejszenie poziomu przestępczości</a:t>
              </a:r>
              <a:endParaRPr lang="en-GB" sz="1600" b="1" dirty="0" smtClean="0">
                <a:solidFill>
                  <a:srgbClr val="244061"/>
                </a:solidFill>
                <a:latin typeface="Calibri" pitchFamily="34" charset="0"/>
                <a:ea typeface="Times New Roman" pitchFamily="18" charset="0"/>
                <a:cs typeface="Times New Roman" pitchFamily="18" charset="0"/>
              </a:endParaRPr>
            </a:p>
          </p:txBody>
        </p:sp>
        <p:sp>
          <p:nvSpPr>
            <p:cNvPr id="10" name="Line 168"/>
            <p:cNvSpPr>
              <a:spLocks noChangeShapeType="1"/>
            </p:cNvSpPr>
            <p:nvPr/>
          </p:nvSpPr>
          <p:spPr bwMode="auto">
            <a:xfrm>
              <a:off x="2763" y="4140"/>
              <a:ext cx="0" cy="732"/>
            </a:xfrm>
            <a:prstGeom prst="line">
              <a:avLst/>
            </a:prstGeom>
            <a:noFill/>
            <a:ln w="22225">
              <a:solidFill>
                <a:srgbClr val="000000"/>
              </a:solidFill>
              <a:round/>
              <a:headEnd/>
              <a:tailEnd type="arrow" w="med" len="med"/>
            </a:ln>
          </p:spPr>
          <p:txBody>
            <a:bodyPr vert="horz" wrap="square" lIns="91440" tIns="45720" rIns="91440" bIns="45720" numCol="1" anchor="t" anchorCtr="0" compatLnSpc="1">
              <a:prstTxWarp prst="textNoShape">
                <a:avLst/>
              </a:prstTxWarp>
            </a:bodyPr>
            <a:lstStyle/>
            <a:p>
              <a:endParaRPr lang="pl-PL" sz="2400" b="1"/>
            </a:p>
          </p:txBody>
        </p:sp>
        <p:sp>
          <p:nvSpPr>
            <p:cNvPr id="11" name="Line 169"/>
            <p:cNvSpPr>
              <a:spLocks noChangeShapeType="1"/>
            </p:cNvSpPr>
            <p:nvPr/>
          </p:nvSpPr>
          <p:spPr bwMode="auto">
            <a:xfrm>
              <a:off x="4278" y="5760"/>
              <a:ext cx="1440" cy="0"/>
            </a:xfrm>
            <a:prstGeom prst="line">
              <a:avLst/>
            </a:prstGeom>
            <a:noFill/>
            <a:ln w="22225">
              <a:solidFill>
                <a:srgbClr val="000000"/>
              </a:solidFill>
              <a:round/>
              <a:headEnd/>
              <a:tailEnd type="arrow" w="med" len="med"/>
            </a:ln>
          </p:spPr>
          <p:txBody>
            <a:bodyPr vert="horz" wrap="square" lIns="91440" tIns="45720" rIns="91440" bIns="45720" numCol="1" anchor="t" anchorCtr="0" compatLnSpc="1">
              <a:prstTxWarp prst="textNoShape">
                <a:avLst/>
              </a:prstTxWarp>
            </a:bodyPr>
            <a:lstStyle/>
            <a:p>
              <a:endParaRPr lang="pl-PL" sz="2400" b="1"/>
            </a:p>
          </p:txBody>
        </p:sp>
        <p:grpSp>
          <p:nvGrpSpPr>
            <p:cNvPr id="3" name="Group 173"/>
            <p:cNvGrpSpPr>
              <a:grpSpLocks/>
            </p:cNvGrpSpPr>
            <p:nvPr/>
          </p:nvGrpSpPr>
          <p:grpSpPr bwMode="auto">
            <a:xfrm>
              <a:off x="7380" y="4140"/>
              <a:ext cx="720" cy="720"/>
              <a:chOff x="7380" y="4140"/>
              <a:chExt cx="720" cy="1092"/>
            </a:xfrm>
          </p:grpSpPr>
          <p:sp>
            <p:nvSpPr>
              <p:cNvPr id="16" name="Line 174"/>
              <p:cNvSpPr>
                <a:spLocks noChangeShapeType="1"/>
              </p:cNvSpPr>
              <p:nvPr/>
            </p:nvSpPr>
            <p:spPr bwMode="auto">
              <a:xfrm>
                <a:off x="7740" y="4140"/>
                <a:ext cx="0" cy="1092"/>
              </a:xfrm>
              <a:prstGeom prst="line">
                <a:avLst/>
              </a:prstGeom>
              <a:noFill/>
              <a:ln w="22225">
                <a:solidFill>
                  <a:srgbClr val="000000"/>
                </a:solidFill>
                <a:round/>
                <a:headEnd/>
                <a:tailEnd type="arrow" w="med" len="med"/>
              </a:ln>
            </p:spPr>
            <p:txBody>
              <a:bodyPr vert="horz" wrap="square" lIns="91440" tIns="45720" rIns="91440" bIns="45720" numCol="1" anchor="t" anchorCtr="0" compatLnSpc="1">
                <a:prstTxWarp prst="textNoShape">
                  <a:avLst/>
                </a:prstTxWarp>
              </a:bodyPr>
              <a:lstStyle/>
              <a:p>
                <a:endParaRPr lang="pl-PL" sz="2400" b="1"/>
              </a:p>
            </p:txBody>
          </p:sp>
          <p:sp>
            <p:nvSpPr>
              <p:cNvPr id="17" name="Line 175"/>
              <p:cNvSpPr>
                <a:spLocks noChangeShapeType="1"/>
              </p:cNvSpPr>
              <p:nvPr/>
            </p:nvSpPr>
            <p:spPr bwMode="auto">
              <a:xfrm>
                <a:off x="8100" y="4140"/>
                <a:ext cx="0" cy="1092"/>
              </a:xfrm>
              <a:prstGeom prst="line">
                <a:avLst/>
              </a:prstGeom>
              <a:noFill/>
              <a:ln w="22225">
                <a:solidFill>
                  <a:srgbClr val="000000"/>
                </a:solidFill>
                <a:round/>
                <a:headEnd/>
                <a:tailEnd type="arrow" w="med" len="med"/>
              </a:ln>
            </p:spPr>
            <p:txBody>
              <a:bodyPr vert="horz" wrap="square" lIns="91440" tIns="45720" rIns="91440" bIns="45720" numCol="1" anchor="t" anchorCtr="0" compatLnSpc="1">
                <a:prstTxWarp prst="textNoShape">
                  <a:avLst/>
                </a:prstTxWarp>
              </a:bodyPr>
              <a:lstStyle/>
              <a:p>
                <a:endParaRPr lang="pl-PL" sz="2400" b="1"/>
              </a:p>
            </p:txBody>
          </p:sp>
          <p:sp>
            <p:nvSpPr>
              <p:cNvPr id="18" name="Line 176"/>
              <p:cNvSpPr>
                <a:spLocks noChangeShapeType="1"/>
              </p:cNvSpPr>
              <p:nvPr/>
            </p:nvSpPr>
            <p:spPr bwMode="auto">
              <a:xfrm>
                <a:off x="7380" y="4140"/>
                <a:ext cx="0" cy="1092"/>
              </a:xfrm>
              <a:prstGeom prst="line">
                <a:avLst/>
              </a:prstGeom>
              <a:noFill/>
              <a:ln w="22225">
                <a:solidFill>
                  <a:srgbClr val="000000"/>
                </a:solidFill>
                <a:round/>
                <a:headEnd/>
                <a:tailEnd type="arrow" w="med" len="med"/>
              </a:ln>
            </p:spPr>
            <p:txBody>
              <a:bodyPr vert="horz" wrap="square" lIns="91440" tIns="45720" rIns="91440" bIns="45720" numCol="1" anchor="t" anchorCtr="0" compatLnSpc="1">
                <a:prstTxWarp prst="textNoShape">
                  <a:avLst/>
                </a:prstTxWarp>
              </a:bodyPr>
              <a:lstStyle/>
              <a:p>
                <a:endParaRPr lang="pl-PL" sz="2400" b="1"/>
              </a:p>
            </p:txBody>
          </p:sp>
        </p:grpSp>
        <p:sp>
          <p:nvSpPr>
            <p:cNvPr id="22" name="Line 180"/>
            <p:cNvSpPr>
              <a:spLocks noChangeShapeType="1"/>
            </p:cNvSpPr>
            <p:nvPr/>
          </p:nvSpPr>
          <p:spPr bwMode="auto">
            <a:xfrm>
              <a:off x="4535" y="3240"/>
              <a:ext cx="1080" cy="0"/>
            </a:xfrm>
            <a:prstGeom prst="line">
              <a:avLst/>
            </a:prstGeom>
            <a:noFill/>
            <a:ln w="22225">
              <a:solidFill>
                <a:srgbClr val="000000"/>
              </a:solidFill>
              <a:round/>
              <a:headEnd/>
              <a:tailEnd type="arrow" w="med" len="med"/>
            </a:ln>
          </p:spPr>
          <p:txBody>
            <a:bodyPr vert="horz" wrap="square" lIns="91440" tIns="45720" rIns="91440" bIns="45720" numCol="1" anchor="t" anchorCtr="0" compatLnSpc="1">
              <a:prstTxWarp prst="textNoShape">
                <a:avLst/>
              </a:prstTxWarp>
            </a:bodyPr>
            <a:lstStyle/>
            <a:p>
              <a:endParaRPr lang="pl-PL" sz="2400" b="1"/>
            </a:p>
          </p:txBody>
        </p:sp>
        <p:sp>
          <p:nvSpPr>
            <p:cNvPr id="23" name="Text Box 181"/>
            <p:cNvSpPr txBox="1">
              <a:spLocks noChangeArrowheads="1"/>
            </p:cNvSpPr>
            <p:nvPr/>
          </p:nvSpPr>
          <p:spPr bwMode="auto">
            <a:xfrm>
              <a:off x="1872" y="180"/>
              <a:ext cx="1800" cy="1260"/>
            </a:xfrm>
            <a:prstGeom prst="rect">
              <a:avLst/>
            </a:prstGeom>
            <a:solidFill>
              <a:schemeClr val="accent2">
                <a:lumMod val="60000"/>
                <a:lumOff val="40000"/>
              </a:schemeClr>
            </a:solidFill>
            <a:ln w="38100" cmpd="dbl">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600" b="1" i="0"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Mieszkańcy opuszczają gminę</a:t>
              </a:r>
              <a:endParaRPr kumimoji="0" lang="pl-PL" sz="2400" b="1" i="0" u="none" strike="noStrike" cap="none" normalizeH="0" baseline="0" dirty="0" smtClean="0">
                <a:ln>
                  <a:noFill/>
                </a:ln>
                <a:solidFill>
                  <a:schemeClr val="bg1"/>
                </a:solidFill>
                <a:effectLst/>
                <a:latin typeface="Arial" pitchFamily="34" charset="0"/>
                <a:cs typeface="Arial" pitchFamily="34" charset="0"/>
              </a:endParaRPr>
            </a:p>
          </p:txBody>
        </p:sp>
        <p:sp>
          <p:nvSpPr>
            <p:cNvPr id="25" name="Text Box 183"/>
            <p:cNvSpPr txBox="1">
              <a:spLocks noChangeArrowheads="1"/>
            </p:cNvSpPr>
            <p:nvPr/>
          </p:nvSpPr>
          <p:spPr bwMode="auto">
            <a:xfrm>
              <a:off x="6660" y="0"/>
              <a:ext cx="2160" cy="1440"/>
            </a:xfrm>
            <a:prstGeom prst="rect">
              <a:avLst/>
            </a:prstGeom>
            <a:solidFill>
              <a:schemeClr val="accent3">
                <a:lumMod val="40000"/>
                <a:lumOff val="60000"/>
              </a:schemeClr>
            </a:solidFill>
            <a:ln w="38100" cmpd="dbl">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a:spcBef>
                  <a:spcPct val="50000"/>
                </a:spcBef>
              </a:pPr>
              <a:r>
                <a:rPr lang="pl-PL" sz="1600" b="1" dirty="0" smtClean="0">
                  <a:solidFill>
                    <a:srgbClr val="244061"/>
                  </a:solidFill>
                  <a:latin typeface="Calibri" pitchFamily="34" charset="0"/>
                  <a:ea typeface="Times New Roman" pitchFamily="18" charset="0"/>
                  <a:cs typeface="Times New Roman" pitchFamily="18" charset="0"/>
                </a:rPr>
                <a:t>Ograniczenie ucieczki mieszkańców z gminy</a:t>
              </a:r>
              <a:endParaRPr lang="en-GB" sz="1600" b="1" dirty="0" smtClean="0">
                <a:solidFill>
                  <a:srgbClr val="244061"/>
                </a:solidFill>
                <a:latin typeface="Calibri" pitchFamily="34" charset="0"/>
                <a:ea typeface="Times New Roman" pitchFamily="18" charset="0"/>
                <a:cs typeface="Times New Roman" pitchFamily="18" charset="0"/>
              </a:endParaRPr>
            </a:p>
          </p:txBody>
        </p:sp>
        <p:sp>
          <p:nvSpPr>
            <p:cNvPr id="29" name="Line 187"/>
            <p:cNvSpPr>
              <a:spLocks noChangeShapeType="1"/>
            </p:cNvSpPr>
            <p:nvPr/>
          </p:nvSpPr>
          <p:spPr bwMode="auto">
            <a:xfrm flipV="1">
              <a:off x="2763" y="1620"/>
              <a:ext cx="0" cy="720"/>
            </a:xfrm>
            <a:prstGeom prst="line">
              <a:avLst/>
            </a:prstGeom>
            <a:noFill/>
            <a:ln w="22225">
              <a:solidFill>
                <a:srgbClr val="000000"/>
              </a:solidFill>
              <a:round/>
              <a:headEnd/>
              <a:tailEnd type="arrow" w="med" len="med"/>
            </a:ln>
          </p:spPr>
          <p:txBody>
            <a:bodyPr vert="horz" wrap="square" lIns="91440" tIns="45720" rIns="91440" bIns="45720" numCol="1" anchor="t" anchorCtr="0" compatLnSpc="1">
              <a:prstTxWarp prst="textNoShape">
                <a:avLst/>
              </a:prstTxWarp>
            </a:bodyPr>
            <a:lstStyle/>
            <a:p>
              <a:endParaRPr lang="pl-PL" sz="2400" b="1"/>
            </a:p>
          </p:txBody>
        </p:sp>
        <p:sp>
          <p:nvSpPr>
            <p:cNvPr id="30" name="Line 188"/>
            <p:cNvSpPr>
              <a:spLocks noChangeShapeType="1"/>
            </p:cNvSpPr>
            <p:nvPr/>
          </p:nvSpPr>
          <p:spPr bwMode="auto">
            <a:xfrm>
              <a:off x="4264" y="900"/>
              <a:ext cx="1440" cy="0"/>
            </a:xfrm>
            <a:prstGeom prst="line">
              <a:avLst/>
            </a:prstGeom>
            <a:noFill/>
            <a:ln w="22225">
              <a:solidFill>
                <a:srgbClr val="000000"/>
              </a:solidFill>
              <a:round/>
              <a:headEnd/>
              <a:tailEnd type="arrow" w="med" len="med"/>
            </a:ln>
          </p:spPr>
          <p:txBody>
            <a:bodyPr vert="horz" wrap="square" lIns="91440" tIns="45720" rIns="91440" bIns="45720" numCol="1" anchor="t" anchorCtr="0" compatLnSpc="1">
              <a:prstTxWarp prst="textNoShape">
                <a:avLst/>
              </a:prstTxWarp>
            </a:bodyPr>
            <a:lstStyle/>
            <a:p>
              <a:endParaRPr lang="pl-PL" sz="2400" b="1"/>
            </a:p>
          </p:txBody>
        </p:sp>
        <p:sp>
          <p:nvSpPr>
            <p:cNvPr id="31" name="Line 189"/>
            <p:cNvSpPr>
              <a:spLocks noChangeShapeType="1"/>
            </p:cNvSpPr>
            <p:nvPr/>
          </p:nvSpPr>
          <p:spPr bwMode="auto">
            <a:xfrm flipV="1">
              <a:off x="7130" y="1620"/>
              <a:ext cx="0" cy="720"/>
            </a:xfrm>
            <a:prstGeom prst="line">
              <a:avLst/>
            </a:prstGeom>
            <a:noFill/>
            <a:ln w="22225">
              <a:solidFill>
                <a:srgbClr val="000000"/>
              </a:solidFill>
              <a:round/>
              <a:headEnd/>
              <a:tailEnd type="arrow" w="med" len="med"/>
            </a:ln>
          </p:spPr>
          <p:txBody>
            <a:bodyPr vert="horz" wrap="square" lIns="91440" tIns="45720" rIns="91440" bIns="45720" numCol="1" anchor="t" anchorCtr="0" compatLnSpc="1">
              <a:prstTxWarp prst="textNoShape">
                <a:avLst/>
              </a:prstTxWarp>
            </a:bodyPr>
            <a:lstStyle/>
            <a:p>
              <a:endParaRPr lang="pl-PL" sz="2400" b="1"/>
            </a:p>
          </p:txBody>
        </p:sp>
      </p:grpSp>
      <p:sp>
        <p:nvSpPr>
          <p:cNvPr id="797728" name="Rectangle 3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pl-PL" sz="1800" b="0" i="0" u="none" strike="noStrike" cap="none" normalizeH="0" baseline="0" smtClean="0">
              <a:ln>
                <a:noFill/>
              </a:ln>
              <a:solidFill>
                <a:schemeClr val="tx1"/>
              </a:solidFill>
              <a:effectLst/>
              <a:latin typeface="Arial" pitchFamily="34" charset="0"/>
              <a:cs typeface="Arial" pitchFamily="34" charset="0"/>
            </a:endParaRPr>
          </a:p>
        </p:txBody>
      </p:sp>
      <p:sp>
        <p:nvSpPr>
          <p:cNvPr id="797738" name="Rectangle 42"/>
          <p:cNvSpPr>
            <a:spLocks noChangeArrowheads="1"/>
          </p:cNvSpPr>
          <p:nvPr/>
        </p:nvSpPr>
        <p:spPr bwMode="auto">
          <a:xfrm>
            <a:off x="22860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pl-PL" sz="1800" b="0" i="0" u="none" strike="noStrike" cap="none" normalizeH="0" baseline="0" smtClean="0">
              <a:ln>
                <a:noFill/>
              </a:ln>
              <a:solidFill>
                <a:schemeClr val="tx1"/>
              </a:solidFill>
              <a:effectLst/>
              <a:latin typeface="Arial" pitchFamily="34" charset="0"/>
              <a:cs typeface="Arial" pitchFamily="34" charset="0"/>
            </a:endParaRPr>
          </a:p>
        </p:txBody>
      </p:sp>
      <p:sp>
        <p:nvSpPr>
          <p:cNvPr id="40" name="Line 189"/>
          <p:cNvSpPr>
            <a:spLocks noChangeShapeType="1"/>
          </p:cNvSpPr>
          <p:nvPr/>
        </p:nvSpPr>
        <p:spPr bwMode="auto">
          <a:xfrm flipV="1">
            <a:off x="5292080" y="2420888"/>
            <a:ext cx="0" cy="552710"/>
          </a:xfrm>
          <a:prstGeom prst="line">
            <a:avLst/>
          </a:prstGeom>
          <a:noFill/>
          <a:ln w="22225">
            <a:solidFill>
              <a:srgbClr val="000000"/>
            </a:solidFill>
            <a:round/>
            <a:headEnd/>
            <a:tailEnd type="arrow" w="med" len="med"/>
          </a:ln>
        </p:spPr>
        <p:txBody>
          <a:bodyPr vert="horz" wrap="square" lIns="91440" tIns="45720" rIns="91440" bIns="45720" numCol="1" anchor="t" anchorCtr="0" compatLnSpc="1">
            <a:prstTxWarp prst="textNoShape">
              <a:avLst/>
            </a:prstTxWarp>
          </a:bodyPr>
          <a:lstStyle/>
          <a:p>
            <a:endParaRPr lang="pl-PL" sz="2400" b="1"/>
          </a:p>
        </p:txBody>
      </p:sp>
      <p:sp>
        <p:nvSpPr>
          <p:cNvPr id="41" name="Line 189"/>
          <p:cNvSpPr>
            <a:spLocks noChangeShapeType="1"/>
          </p:cNvSpPr>
          <p:nvPr/>
        </p:nvSpPr>
        <p:spPr bwMode="auto">
          <a:xfrm flipV="1">
            <a:off x="4932040" y="2444242"/>
            <a:ext cx="0" cy="552710"/>
          </a:xfrm>
          <a:prstGeom prst="line">
            <a:avLst/>
          </a:prstGeom>
          <a:noFill/>
          <a:ln w="22225">
            <a:solidFill>
              <a:srgbClr val="000000"/>
            </a:solidFill>
            <a:round/>
            <a:headEnd/>
            <a:tailEnd type="arrow" w="med" len="med"/>
          </a:ln>
        </p:spPr>
        <p:txBody>
          <a:bodyPr vert="horz" wrap="square" lIns="91440" tIns="45720" rIns="91440" bIns="45720" numCol="1" anchor="t" anchorCtr="0" compatLnSpc="1">
            <a:prstTxWarp prst="textNoShape">
              <a:avLst/>
            </a:prstTxWarp>
          </a:bodyPr>
          <a:lstStyle/>
          <a:p>
            <a:endParaRPr lang="pl-PL" sz="2400" b="1"/>
          </a:p>
        </p:txBody>
      </p:sp>
      <p:sp>
        <p:nvSpPr>
          <p:cNvPr id="27" name="Oval 12"/>
          <p:cNvSpPr>
            <a:spLocks noChangeArrowheads="1"/>
          </p:cNvSpPr>
          <p:nvPr/>
        </p:nvSpPr>
        <p:spPr bwMode="auto">
          <a:xfrm>
            <a:off x="6361913" y="1772816"/>
            <a:ext cx="1666471" cy="709440"/>
          </a:xfrm>
          <a:prstGeom prst="ellipse">
            <a:avLst/>
          </a:prstGeom>
          <a:solidFill>
            <a:schemeClr val="accent1"/>
          </a:solidFill>
          <a:ln w="9525">
            <a:solidFill>
              <a:schemeClr val="tx1"/>
            </a:solidFill>
            <a:round/>
            <a:headEnd/>
            <a:tailEnd/>
          </a:ln>
        </p:spPr>
        <p:txBody>
          <a:bodyPr wrap="none" anchor="ctr"/>
          <a:lstStyle/>
          <a:p>
            <a:pPr algn="ctr"/>
            <a:r>
              <a:rPr lang="pl-PL" sz="2000" dirty="0">
                <a:solidFill>
                  <a:schemeClr val="bg1"/>
                </a:solidFill>
              </a:rPr>
              <a:t>JAK?</a:t>
            </a:r>
            <a:endParaRPr lang="en-GB" sz="2000" dirty="0">
              <a:solidFill>
                <a:schemeClr val="bg1"/>
              </a:solidFill>
            </a:endParaRPr>
          </a:p>
        </p:txBody>
      </p:sp>
      <p:sp>
        <p:nvSpPr>
          <p:cNvPr id="28" name="Line 13"/>
          <p:cNvSpPr>
            <a:spLocks noChangeShapeType="1"/>
          </p:cNvSpPr>
          <p:nvPr/>
        </p:nvSpPr>
        <p:spPr bwMode="auto">
          <a:xfrm>
            <a:off x="7236296" y="2492896"/>
            <a:ext cx="0" cy="1773599"/>
          </a:xfrm>
          <a:prstGeom prst="line">
            <a:avLst/>
          </a:prstGeom>
          <a:noFill/>
          <a:ln w="76200">
            <a:solidFill>
              <a:schemeClr val="tx1"/>
            </a:solidFill>
            <a:round/>
            <a:headEnd/>
            <a:tailEnd type="triangle" w="med" len="med"/>
          </a:ln>
        </p:spPr>
        <p:txBody>
          <a:bodyPr/>
          <a:lstStyle/>
          <a:p>
            <a:endParaRPr lang="pl-PL" sz="1600"/>
          </a:p>
        </p:txBody>
      </p:sp>
      <p:sp>
        <p:nvSpPr>
          <p:cNvPr id="32" name="Line 14"/>
          <p:cNvSpPr>
            <a:spLocks noChangeShapeType="1"/>
          </p:cNvSpPr>
          <p:nvPr/>
        </p:nvSpPr>
        <p:spPr bwMode="auto">
          <a:xfrm rot="10800000">
            <a:off x="8028384" y="3140968"/>
            <a:ext cx="1157" cy="1773599"/>
          </a:xfrm>
          <a:prstGeom prst="line">
            <a:avLst/>
          </a:prstGeom>
          <a:noFill/>
          <a:ln w="76200">
            <a:solidFill>
              <a:schemeClr val="tx1"/>
            </a:solidFill>
            <a:round/>
            <a:headEnd/>
            <a:tailEnd type="triangle" w="med" len="med"/>
          </a:ln>
        </p:spPr>
        <p:txBody>
          <a:bodyPr/>
          <a:lstStyle/>
          <a:p>
            <a:endParaRPr lang="pl-PL" sz="1600"/>
          </a:p>
        </p:txBody>
      </p:sp>
      <p:sp>
        <p:nvSpPr>
          <p:cNvPr id="33" name="Oval 15"/>
          <p:cNvSpPr>
            <a:spLocks noChangeArrowheads="1"/>
          </p:cNvSpPr>
          <p:nvPr/>
        </p:nvSpPr>
        <p:spPr bwMode="auto">
          <a:xfrm>
            <a:off x="7092280" y="4869160"/>
            <a:ext cx="1944216" cy="760114"/>
          </a:xfrm>
          <a:prstGeom prst="ellipse">
            <a:avLst/>
          </a:prstGeom>
          <a:solidFill>
            <a:schemeClr val="accent1"/>
          </a:solidFill>
          <a:ln w="9525">
            <a:solidFill>
              <a:schemeClr val="tx1"/>
            </a:solidFill>
            <a:round/>
            <a:headEnd/>
            <a:tailEnd/>
          </a:ln>
        </p:spPr>
        <p:txBody>
          <a:bodyPr wrap="none" anchor="ctr"/>
          <a:lstStyle/>
          <a:p>
            <a:pPr algn="ctr"/>
            <a:r>
              <a:rPr lang="pl-PL" sz="2000" dirty="0">
                <a:solidFill>
                  <a:schemeClr val="bg1"/>
                </a:solidFill>
              </a:rPr>
              <a:t>DLACZEGO?</a:t>
            </a:r>
            <a:endParaRPr lang="en-GB" sz="2000" dirty="0">
              <a:solidFill>
                <a:schemeClr val="bg1"/>
              </a:solidFill>
            </a:endParaRPr>
          </a:p>
        </p:txBody>
      </p:sp>
    </p:spTree>
  </p:cSld>
  <p:clrMapOvr>
    <a:masterClrMapping/>
  </p:clrMapOvr>
  <p:transition spd="med">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ox(out)">
                                      <p:cBhvr>
                                        <p:cTn id="7" dur="500"/>
                                        <p:tgtEl>
                                          <p:spTgt spid="27"/>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box(out)">
                                      <p:cBhvr>
                                        <p:cTn id="12" dur="500"/>
                                        <p:tgtEl>
                                          <p:spTgt spid="28"/>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box(out)">
                                      <p:cBhvr>
                                        <p:cTn id="17" dur="500"/>
                                        <p:tgtEl>
                                          <p:spTgt spid="33"/>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box(out)">
                                      <p:cBhvr>
                                        <p:cTn id="22" dur="500"/>
                                        <p:tgtEl>
                                          <p:spTgt spid="32"/>
                                        </p:tgtEl>
                                      </p:cBhvr>
                                    </p:animEffect>
                                  </p:childTnLst>
                                  <p:subTnLst>
                                    <p:audio>
                                      <p:cMediaNode>
                                        <p:cTn display="0" masterRel="sameClick">
                                          <p:stCondLst>
                                            <p:cond evt="begin" delay="0">
                                              <p:tn val="20"/>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autoUpdateAnimBg="0"/>
      <p:bldP spid="28" grpId="0" animBg="1"/>
      <p:bldP spid="32" grpId="0" animBg="1"/>
      <p:bldP spid="33" grpId="0" animBg="1" autoUpdateAnimBg="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ytuł 1"/>
          <p:cNvSpPr>
            <a:spLocks noGrp="1"/>
          </p:cNvSpPr>
          <p:nvPr>
            <p:ph type="title"/>
          </p:nvPr>
        </p:nvSpPr>
        <p:spPr>
          <a:xfrm>
            <a:off x="457200" y="116632"/>
            <a:ext cx="8229600" cy="1143000"/>
          </a:xfrm>
        </p:spPr>
        <p:txBody>
          <a:bodyPr>
            <a:normAutofit/>
          </a:bodyPr>
          <a:lstStyle/>
          <a:p>
            <a:r>
              <a:rPr lang="pl-PL" sz="2800" b="1" dirty="0" smtClean="0"/>
              <a:t>Podstawowe zasady realizacji RLKS</a:t>
            </a:r>
            <a:endParaRPr lang="pl-PL" sz="2800" b="1" dirty="0"/>
          </a:p>
        </p:txBody>
      </p:sp>
      <p:sp>
        <p:nvSpPr>
          <p:cNvPr id="3" name="Symbol zastępczy zawartości 2"/>
          <p:cNvSpPr>
            <a:spLocks noGrp="1"/>
          </p:cNvSpPr>
          <p:nvPr>
            <p:ph idx="1"/>
          </p:nvPr>
        </p:nvSpPr>
        <p:spPr>
          <a:xfrm>
            <a:off x="251520" y="1052736"/>
            <a:ext cx="8758756" cy="4786346"/>
          </a:xfrm>
        </p:spPr>
        <p:txBody>
          <a:bodyPr>
            <a:noAutofit/>
          </a:bodyPr>
          <a:lstStyle/>
          <a:p>
            <a:r>
              <a:rPr lang="pl-PL" sz="2000" dirty="0" smtClean="0">
                <a:latin typeface="Arial" pitchFamily="34" charset="0"/>
                <a:cs typeface="Arial" pitchFamily="34" charset="0"/>
              </a:rPr>
              <a:t>Generalna zasada: 1 LGD - 1 obszar - 1 LSR (wyjątek? - obszary zdominowane przez sektor rybacki)</a:t>
            </a:r>
          </a:p>
          <a:p>
            <a:r>
              <a:rPr lang="pl-PL" sz="2000" dirty="0" smtClean="0">
                <a:latin typeface="Arial" pitchFamily="34" charset="0"/>
                <a:cs typeface="Arial" pitchFamily="34" charset="0"/>
              </a:rPr>
              <a:t>Możliwość wyboru LSR międzywojewódzkich w PROW i </a:t>
            </a:r>
            <a:r>
              <a:rPr lang="pl-PL" sz="2000" dirty="0" err="1" smtClean="0">
                <a:latin typeface="Arial" pitchFamily="34" charset="0"/>
                <a:cs typeface="Arial" pitchFamily="34" charset="0"/>
              </a:rPr>
              <a:t>PORiM</a:t>
            </a:r>
            <a:r>
              <a:rPr lang="pl-PL" sz="2000" dirty="0" smtClean="0">
                <a:latin typeface="Arial" pitchFamily="34" charset="0"/>
                <a:cs typeface="Arial" pitchFamily="34" charset="0"/>
              </a:rPr>
              <a:t> (SW decyduje o wsparciu z RPO)</a:t>
            </a:r>
          </a:p>
          <a:p>
            <a:r>
              <a:rPr lang="pl-PL" sz="2000" dirty="0" smtClean="0">
                <a:latin typeface="Arial" pitchFamily="34" charset="0"/>
                <a:cs typeface="Arial" pitchFamily="34" charset="0"/>
              </a:rPr>
              <a:t>Liczba ludności objęta LSR: min. 30 000 – max 150 000  (dla LSR miejskich: min. 20 000)</a:t>
            </a:r>
          </a:p>
          <a:p>
            <a:r>
              <a:rPr lang="pl-PL" sz="2000" dirty="0" smtClean="0">
                <a:latin typeface="Arial" pitchFamily="34" charset="0"/>
                <a:cs typeface="Arial" pitchFamily="34" charset="0"/>
              </a:rPr>
              <a:t>Co najmniej 2 gminy </a:t>
            </a:r>
          </a:p>
          <a:p>
            <a:r>
              <a:rPr lang="pl-PL" sz="2000" dirty="0" smtClean="0">
                <a:latin typeface="Arial" pitchFamily="34" charset="0"/>
                <a:cs typeface="Arial" pitchFamily="34" charset="0"/>
              </a:rPr>
              <a:t>Obszar LSR musi być spójny terytorialnie i posiadać potencjał do absorbcji środków</a:t>
            </a:r>
          </a:p>
          <a:p>
            <a:r>
              <a:rPr lang="pl-PL" sz="2000" dirty="0" smtClean="0">
                <a:latin typeface="Arial" pitchFamily="34" charset="0"/>
                <a:cs typeface="Arial" pitchFamily="34" charset="0"/>
              </a:rPr>
              <a:t>Projekty w ramach LSR muszą przyczyniać się do osiągania celów i wskaźników w programach</a:t>
            </a:r>
          </a:p>
          <a:p>
            <a:r>
              <a:rPr lang="pl-PL" sz="2000" dirty="0" smtClean="0">
                <a:latin typeface="Arial" pitchFamily="34" charset="0"/>
                <a:cs typeface="Arial" pitchFamily="34" charset="0"/>
              </a:rPr>
              <a:t>Dofinansowanie uruchamiane na konkretne projekty, jedynie wstępna alokacja na LSR (zależna od wyników oceny postępów i osiągania kamieni milowych)</a:t>
            </a:r>
            <a:endParaRPr lang="pl-PL" sz="2000" dirty="0">
              <a:latin typeface="Arial" pitchFamily="34" charset="0"/>
              <a:cs typeface="Arial" pitchFamily="34" charset="0"/>
            </a:endParaRPr>
          </a:p>
        </p:txBody>
      </p:sp>
    </p:spTree>
    <p:extLst>
      <p:ext uri="{BB962C8B-B14F-4D97-AF65-F5344CB8AC3E}">
        <p14:creationId xmlns:p14="http://schemas.microsoft.com/office/powerpoint/2010/main" val="277956930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a:xfrm>
            <a:off x="395536" y="53752"/>
            <a:ext cx="8229600" cy="1143000"/>
          </a:xfrm>
        </p:spPr>
        <p:txBody>
          <a:bodyPr/>
          <a:lstStyle/>
          <a:p>
            <a:pPr eaLnBrk="1" hangingPunct="1"/>
            <a:r>
              <a:rPr lang="pl-PL" sz="2800" b="1" dirty="0" smtClean="0"/>
              <a:t>Określanie celów</a:t>
            </a:r>
          </a:p>
        </p:txBody>
      </p:sp>
      <p:sp>
        <p:nvSpPr>
          <p:cNvPr id="98306" name="Symbol zastępczy numeru slajdu 3"/>
          <p:cNvSpPr>
            <a:spLocks noGrp="1"/>
          </p:cNvSpPr>
          <p:nvPr>
            <p:ph type="sldNum" sz="quarter" idx="12"/>
          </p:nvPr>
        </p:nvSpPr>
        <p:spPr bwMode="auto">
          <a:ln>
            <a:miter lim="800000"/>
            <a:headEnd/>
            <a:tailEnd/>
          </a:ln>
        </p:spPr>
        <p:txBody>
          <a:bodyPr/>
          <a:lstStyle/>
          <a:p>
            <a:pPr>
              <a:defRPr/>
            </a:pPr>
            <a:fld id="{DADA65CD-82F7-4A08-BA13-DC6954B0CDBC}" type="slidenum">
              <a:rPr lang="pl-PL" smtClean="0"/>
              <a:pPr>
                <a:defRPr/>
              </a:pPr>
              <a:t>50</a:t>
            </a:fld>
            <a:endParaRPr lang="pl-PL" smtClean="0"/>
          </a:p>
        </p:txBody>
      </p:sp>
      <p:graphicFrame>
        <p:nvGraphicFramePr>
          <p:cNvPr id="5" name="Diagram 4"/>
          <p:cNvGraphicFramePr>
            <a:graphicFrameLocks/>
          </p:cNvGraphicFramePr>
          <p:nvPr/>
        </p:nvGraphicFramePr>
        <p:xfrm>
          <a:off x="1835696" y="1196752"/>
          <a:ext cx="5724148" cy="473054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73058" name="AutoShape 2"/>
          <p:cNvSpPr>
            <a:spLocks noChangeArrowheads="1"/>
          </p:cNvSpPr>
          <p:nvPr/>
        </p:nvSpPr>
        <p:spPr bwMode="auto">
          <a:xfrm rot="5400000">
            <a:off x="374117" y="2730339"/>
            <a:ext cx="3283198" cy="936104"/>
          </a:xfrm>
          <a:prstGeom prst="rightArrow">
            <a:avLst>
              <a:gd name="adj1" fmla="val 50000"/>
              <a:gd name="adj2" fmla="val 87016"/>
            </a:avLst>
          </a:prstGeom>
          <a:gradFill rotWithShape="0">
            <a:gsLst>
              <a:gs pos="0">
                <a:srgbClr val="F79646"/>
              </a:gs>
              <a:gs pos="100000">
                <a:srgbClr val="DF6A09"/>
              </a:gs>
            </a:gsLst>
            <a:path path="rect">
              <a:fillToRect l="50000" t="50000" r="50000" b="50000"/>
            </a:path>
          </a:gradFill>
          <a:ln w="0">
            <a:noFill/>
            <a:miter lim="800000"/>
            <a:headEnd/>
            <a:tailEnd/>
          </a:ln>
          <a:effectLst>
            <a:outerShdw dist="28398" dir="3806097" algn="ctr" rotWithShape="0">
              <a:srgbClr val="974706"/>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4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Jak?</a:t>
            </a:r>
            <a:endParaRPr kumimoji="0" lang="pl-PL" sz="1800" b="0" i="0" u="none" strike="noStrike" cap="none" normalizeH="0" baseline="0" smtClean="0">
              <a:ln>
                <a:noFill/>
              </a:ln>
              <a:solidFill>
                <a:schemeClr val="tx1"/>
              </a:solidFill>
              <a:effectLst/>
              <a:latin typeface="Arial" pitchFamily="34" charset="0"/>
              <a:cs typeface="Arial" pitchFamily="34" charset="0"/>
            </a:endParaRPr>
          </a:p>
        </p:txBody>
      </p:sp>
      <p:sp>
        <p:nvSpPr>
          <p:cNvPr id="173059"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pl-PL"/>
          </a:p>
        </p:txBody>
      </p:sp>
      <p:sp>
        <p:nvSpPr>
          <p:cNvPr id="173061" name="Rectangle 5"/>
          <p:cNvSpPr>
            <a:spLocks noChangeArrowheads="1"/>
          </p:cNvSpPr>
          <p:nvPr/>
        </p:nvSpPr>
        <p:spPr bwMode="auto">
          <a:xfrm>
            <a:off x="99060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pl-PL"/>
          </a:p>
        </p:txBody>
      </p:sp>
    </p:spTree>
  </p:cSld>
  <p:clrMapOvr>
    <a:masterClrMapping/>
  </p:clrMapOvr>
  <p:transition spd="med">
    <p:zoom dir="in"/>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normAutofit/>
          </a:bodyPr>
          <a:lstStyle/>
          <a:p>
            <a:r>
              <a:rPr lang="pl-PL" sz="2800" b="1" dirty="0" smtClean="0"/>
              <a:t>Cele w LSR</a:t>
            </a:r>
            <a:endParaRPr lang="en-US" sz="2800" b="1" dirty="0"/>
          </a:p>
        </p:txBody>
      </p:sp>
      <p:sp>
        <p:nvSpPr>
          <p:cNvPr id="15363" name="Rectangle 3"/>
          <p:cNvSpPr>
            <a:spLocks noGrp="1" noChangeArrowheads="1"/>
          </p:cNvSpPr>
          <p:nvPr>
            <p:ph type="body" sz="half" idx="1"/>
          </p:nvPr>
        </p:nvSpPr>
        <p:spPr>
          <a:xfrm>
            <a:off x="173417" y="1568669"/>
            <a:ext cx="8907519" cy="4525963"/>
          </a:xfrm>
        </p:spPr>
        <p:txBody>
          <a:bodyPr>
            <a:normAutofit/>
          </a:bodyPr>
          <a:lstStyle/>
          <a:p>
            <a:r>
              <a:rPr lang="pl-PL" sz="2000" b="1" dirty="0" smtClean="0"/>
              <a:t>Cel ogólny</a:t>
            </a:r>
            <a:r>
              <a:rPr lang="pl-PL" sz="2000" dirty="0" smtClean="0"/>
              <a:t> - odwrócenie dalekosiężnych, negatywnych następstw problemów, które wynikają z diagnozy obszaru LSR zawartej w analizie SWOT. Cel ogólny stanowi efekt szerszego oddziaływania rezultatu osiągnięcia celu szczegółowego dla grupy docelowej i jej otoczenia.</a:t>
            </a:r>
          </a:p>
          <a:p>
            <a:endParaRPr lang="pl-PL" sz="2000" dirty="0" smtClean="0"/>
          </a:p>
          <a:p>
            <a:r>
              <a:rPr lang="pl-PL" sz="2000" b="1" dirty="0" smtClean="0"/>
              <a:t>Cel szczegółowy</a:t>
            </a:r>
            <a:r>
              <a:rPr lang="pl-PL" sz="2000" dirty="0" smtClean="0"/>
              <a:t> – odnosi się do precyzyjnie zdefiniowanych w obszarze LSR problemów. Jest to cel bezpośredni, który stanowi odzwierciedlenie problemu grupy docelowej i który jest osiągany poprzez wykorzystanie bezpośredniego efektu dostaw, robót i usług.</a:t>
            </a:r>
          </a:p>
          <a:p>
            <a:endParaRPr lang="pl-PL" sz="2000" b="1" dirty="0" smtClean="0"/>
          </a:p>
          <a:p>
            <a:r>
              <a:rPr lang="pl-PL" sz="2000" b="1" dirty="0" smtClean="0"/>
              <a:t>Przedsięwzięcie</a:t>
            </a:r>
            <a:r>
              <a:rPr lang="pl-PL" sz="2000" dirty="0" smtClean="0"/>
              <a:t> - działanie złożone, wielopodmiotowe, pakiety komplementarnych operacji, stanowiące propozycję rozwiązania problemu. Bezpośredni efekt dostaw, robót i usług.</a:t>
            </a:r>
            <a:endParaRPr lang="pl-PL" sz="2000" dirty="0"/>
          </a:p>
          <a:p>
            <a:pPr>
              <a:lnSpc>
                <a:spcPct val="150000"/>
              </a:lnSpc>
              <a:buNone/>
            </a:pPr>
            <a:endParaRPr lang="pl-PL" sz="2000" dirty="0">
              <a:latin typeface="+mn-lt"/>
              <a:ea typeface="+mn-ea"/>
              <a:cs typeface="+mn-cs"/>
            </a:endParaRPr>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a:xfrm>
            <a:off x="734888" y="53752"/>
            <a:ext cx="8229600" cy="1143000"/>
          </a:xfrm>
        </p:spPr>
        <p:txBody>
          <a:bodyPr/>
          <a:lstStyle/>
          <a:p>
            <a:pPr eaLnBrk="1" hangingPunct="1"/>
            <a:r>
              <a:rPr lang="pl-PL" sz="2800" b="1" dirty="0" smtClean="0"/>
              <a:t>Określanie celów</a:t>
            </a:r>
          </a:p>
        </p:txBody>
      </p:sp>
      <p:sp>
        <p:nvSpPr>
          <p:cNvPr id="98306" name="Symbol zastępczy numeru slajdu 3"/>
          <p:cNvSpPr>
            <a:spLocks noGrp="1"/>
          </p:cNvSpPr>
          <p:nvPr>
            <p:ph type="sldNum" sz="quarter" idx="12"/>
          </p:nvPr>
        </p:nvSpPr>
        <p:spPr bwMode="auto">
          <a:ln>
            <a:miter lim="800000"/>
            <a:headEnd/>
            <a:tailEnd/>
          </a:ln>
        </p:spPr>
        <p:txBody>
          <a:bodyPr/>
          <a:lstStyle/>
          <a:p>
            <a:pPr>
              <a:defRPr/>
            </a:pPr>
            <a:fld id="{DADA65CD-82F7-4A08-BA13-DC6954B0CDBC}" type="slidenum">
              <a:rPr lang="pl-PL" smtClean="0"/>
              <a:pPr>
                <a:defRPr/>
              </a:pPr>
              <a:t>52</a:t>
            </a:fld>
            <a:endParaRPr lang="pl-PL" smtClean="0"/>
          </a:p>
        </p:txBody>
      </p:sp>
      <p:sp>
        <p:nvSpPr>
          <p:cNvPr id="268289"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pl-PL" sz="1800" b="0" i="0" u="none" strike="noStrike" cap="none" normalizeH="0" baseline="0" smtClean="0">
                <a:ln>
                  <a:noFill/>
                </a:ln>
                <a:solidFill>
                  <a:schemeClr val="tx1"/>
                </a:solidFill>
                <a:effectLst/>
                <a:latin typeface="Arial" pitchFamily="34" charset="0"/>
                <a:cs typeface="Arial" pitchFamily="34" charset="0"/>
              </a:rPr>
              <a:t/>
            </a:r>
            <a:br>
              <a:rPr kumimoji="0" lang="pl-PL" sz="1800" b="0" i="0" u="none" strike="noStrike" cap="none" normalizeH="0" baseline="0" smtClean="0">
                <a:ln>
                  <a:noFill/>
                </a:ln>
                <a:solidFill>
                  <a:schemeClr val="tx1"/>
                </a:solidFill>
                <a:effectLst/>
                <a:latin typeface="Arial" pitchFamily="34" charset="0"/>
                <a:cs typeface="Arial" pitchFamily="34" charset="0"/>
              </a:rPr>
            </a:br>
            <a:endParaRPr kumimoji="0" lang="pl-PL"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9" name="Tabela 8"/>
          <p:cNvGraphicFramePr>
            <a:graphicFrameLocks noGrp="1"/>
          </p:cNvGraphicFramePr>
          <p:nvPr/>
        </p:nvGraphicFramePr>
        <p:xfrm>
          <a:off x="216024" y="1340768"/>
          <a:ext cx="8676456" cy="4680521"/>
        </p:xfrm>
        <a:graphic>
          <a:graphicData uri="http://schemas.openxmlformats.org/drawingml/2006/table">
            <a:tbl>
              <a:tblPr/>
              <a:tblGrid>
                <a:gridCol w="2438482"/>
                <a:gridCol w="6237974"/>
              </a:tblGrid>
              <a:tr h="670431">
                <a:tc>
                  <a:txBody>
                    <a:bodyPr/>
                    <a:lstStyle/>
                    <a:p>
                      <a:pPr indent="-226695" algn="ctr">
                        <a:lnSpc>
                          <a:spcPct val="115000"/>
                        </a:lnSpc>
                        <a:spcBef>
                          <a:spcPts val="1200"/>
                        </a:spcBef>
                        <a:spcAft>
                          <a:spcPts val="1200"/>
                        </a:spcAft>
                      </a:pPr>
                      <a:r>
                        <a:rPr lang="pl-PL" sz="2400" b="1">
                          <a:solidFill>
                            <a:srgbClr val="000000"/>
                          </a:solidFill>
                          <a:latin typeface="Arial"/>
                          <a:ea typeface="Times New Roman"/>
                        </a:rPr>
                        <a:t>Konkretne</a:t>
                      </a:r>
                      <a:endParaRPr lang="pl-PL" sz="2400" b="1">
                        <a:latin typeface="Arial"/>
                        <a:ea typeface="Times New Roman"/>
                      </a:endParaRPr>
                    </a:p>
                  </a:txBody>
                  <a:tcPr marL="68580" marR="6858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36C0A"/>
                    </a:solidFill>
                  </a:tcPr>
                </a:tc>
                <a:tc>
                  <a:txBody>
                    <a:bodyPr/>
                    <a:lstStyle/>
                    <a:p>
                      <a:pPr marL="342900" lvl="0" indent="-342900">
                        <a:spcBef>
                          <a:spcPts val="1200"/>
                        </a:spcBef>
                        <a:spcAft>
                          <a:spcPts val="1200"/>
                        </a:spcAft>
                        <a:buFont typeface="Symbol"/>
                        <a:buChar char=""/>
                      </a:pPr>
                      <a:r>
                        <a:rPr lang="pl-PL" sz="1800" dirty="0">
                          <a:solidFill>
                            <a:srgbClr val="000000"/>
                          </a:solidFill>
                          <a:latin typeface="Arial"/>
                          <a:ea typeface="Times New Roman"/>
                        </a:rPr>
                        <a:t>Sformułowane w sposób zwięzły i jednoznaczny.</a:t>
                      </a:r>
                      <a:endParaRPr lang="pl-PL" sz="1800" dirty="0">
                        <a:latin typeface="Times New Roman"/>
                        <a:ea typeface="Times New Roman"/>
                      </a:endParaRPr>
                    </a:p>
                  </a:txBody>
                  <a:tcPr marL="68580" marR="68580" marT="0" marB="0">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FDE9D9"/>
                    </a:solidFill>
                  </a:tcPr>
                </a:tc>
              </a:tr>
              <a:tr h="670431">
                <a:tc>
                  <a:txBody>
                    <a:bodyPr/>
                    <a:lstStyle/>
                    <a:p>
                      <a:pPr indent="-226695" algn="ctr">
                        <a:lnSpc>
                          <a:spcPct val="115000"/>
                        </a:lnSpc>
                        <a:spcBef>
                          <a:spcPts val="1200"/>
                        </a:spcBef>
                        <a:spcAft>
                          <a:spcPts val="1200"/>
                        </a:spcAft>
                      </a:pPr>
                      <a:r>
                        <a:rPr lang="pl-PL" sz="2400" b="1">
                          <a:solidFill>
                            <a:srgbClr val="000000"/>
                          </a:solidFill>
                          <a:latin typeface="Arial"/>
                          <a:ea typeface="Times New Roman"/>
                        </a:rPr>
                        <a:t>Mierzalne</a:t>
                      </a:r>
                      <a:endParaRPr lang="pl-PL" sz="2400" b="1">
                        <a:latin typeface="Arial"/>
                        <a:ea typeface="Times New Roman"/>
                      </a:endParaRPr>
                    </a:p>
                  </a:txBody>
                  <a:tcPr marL="68580" marR="6858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36C0A"/>
                    </a:solidFill>
                  </a:tcPr>
                </a:tc>
                <a:tc>
                  <a:txBody>
                    <a:bodyPr/>
                    <a:lstStyle/>
                    <a:p>
                      <a:pPr marL="342900" lvl="0" indent="-342900">
                        <a:spcBef>
                          <a:spcPts val="1200"/>
                        </a:spcBef>
                        <a:spcAft>
                          <a:spcPts val="1200"/>
                        </a:spcAft>
                        <a:buFont typeface="Symbol"/>
                        <a:buChar char=""/>
                      </a:pPr>
                      <a:r>
                        <a:rPr lang="pl-PL" sz="1800" dirty="0">
                          <a:solidFill>
                            <a:srgbClr val="000000"/>
                          </a:solidFill>
                          <a:latin typeface="Arial"/>
                          <a:ea typeface="Times New Roman"/>
                        </a:rPr>
                        <a:t>Oparte na liczbach – ilość , jakość, koszt, czas.</a:t>
                      </a:r>
                      <a:endParaRPr lang="pl-PL" sz="1800" dirty="0">
                        <a:latin typeface="Times New Roman"/>
                        <a:ea typeface="Times New Roman"/>
                      </a:endParaRPr>
                    </a:p>
                  </a:txBody>
                  <a:tcPr marL="68580" marR="68580" marT="0" marB="0">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FDE9D9"/>
                    </a:solidFill>
                  </a:tcPr>
                </a:tc>
              </a:tr>
              <a:tr h="999399">
                <a:tc>
                  <a:txBody>
                    <a:bodyPr/>
                    <a:lstStyle/>
                    <a:p>
                      <a:pPr indent="-226695" algn="ctr">
                        <a:lnSpc>
                          <a:spcPct val="115000"/>
                        </a:lnSpc>
                        <a:spcBef>
                          <a:spcPts val="1200"/>
                        </a:spcBef>
                        <a:spcAft>
                          <a:spcPts val="1200"/>
                        </a:spcAft>
                      </a:pPr>
                      <a:r>
                        <a:rPr lang="pl-PL" sz="2400" b="1">
                          <a:solidFill>
                            <a:srgbClr val="000000"/>
                          </a:solidFill>
                          <a:latin typeface="Arial"/>
                          <a:ea typeface="Times New Roman"/>
                        </a:rPr>
                        <a:t>Osiągalne</a:t>
                      </a:r>
                      <a:endParaRPr lang="pl-PL" sz="2400" b="1">
                        <a:latin typeface="Arial"/>
                        <a:ea typeface="Times New Roman"/>
                      </a:endParaRPr>
                    </a:p>
                  </a:txBody>
                  <a:tcPr marL="68580" marR="6858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36C0A"/>
                    </a:solidFill>
                  </a:tcPr>
                </a:tc>
                <a:tc>
                  <a:txBody>
                    <a:bodyPr/>
                    <a:lstStyle/>
                    <a:p>
                      <a:pPr marL="342900" lvl="0" indent="-342900">
                        <a:spcBef>
                          <a:spcPts val="1200"/>
                        </a:spcBef>
                        <a:spcAft>
                          <a:spcPts val="1200"/>
                        </a:spcAft>
                        <a:buFont typeface="Symbol"/>
                        <a:buChar char=""/>
                      </a:pPr>
                      <a:r>
                        <a:rPr lang="pl-PL" sz="1800" dirty="0">
                          <a:solidFill>
                            <a:srgbClr val="000000"/>
                          </a:solidFill>
                          <a:latin typeface="Arial"/>
                          <a:ea typeface="Times New Roman"/>
                        </a:rPr>
                        <a:t>Oparte na obiektywnej ocenie własnych możliwości oraz zaakceptowane przez zainteresowane strony.</a:t>
                      </a:r>
                      <a:endParaRPr lang="pl-PL" sz="1800" dirty="0">
                        <a:latin typeface="Times New Roman"/>
                        <a:ea typeface="Times New Roman"/>
                      </a:endParaRPr>
                    </a:p>
                  </a:txBody>
                  <a:tcPr marL="68580" marR="68580" marT="0" marB="0">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FDE9D9"/>
                    </a:solidFill>
                  </a:tcPr>
                </a:tc>
              </a:tr>
              <a:tr h="999399">
                <a:tc>
                  <a:txBody>
                    <a:bodyPr/>
                    <a:lstStyle/>
                    <a:p>
                      <a:pPr indent="-226695" algn="ctr">
                        <a:lnSpc>
                          <a:spcPct val="115000"/>
                        </a:lnSpc>
                        <a:spcBef>
                          <a:spcPts val="1200"/>
                        </a:spcBef>
                        <a:spcAft>
                          <a:spcPts val="1200"/>
                        </a:spcAft>
                      </a:pPr>
                      <a:r>
                        <a:rPr lang="pl-PL" sz="2400" b="1">
                          <a:solidFill>
                            <a:srgbClr val="000000"/>
                          </a:solidFill>
                          <a:latin typeface="Arial"/>
                          <a:ea typeface="Times New Roman"/>
                        </a:rPr>
                        <a:t>Realistyczne</a:t>
                      </a:r>
                      <a:endParaRPr lang="pl-PL" sz="2400" b="1">
                        <a:latin typeface="Arial"/>
                        <a:ea typeface="Times New Roman"/>
                      </a:endParaRPr>
                    </a:p>
                  </a:txBody>
                  <a:tcPr marL="68580" marR="6858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36C0A"/>
                    </a:solidFill>
                  </a:tcPr>
                </a:tc>
                <a:tc>
                  <a:txBody>
                    <a:bodyPr/>
                    <a:lstStyle/>
                    <a:p>
                      <a:pPr marL="342900" lvl="0" indent="-342900">
                        <a:spcBef>
                          <a:spcPts val="1200"/>
                        </a:spcBef>
                        <a:spcAft>
                          <a:spcPts val="1200"/>
                        </a:spcAft>
                        <a:buFont typeface="Symbol"/>
                        <a:buChar char=""/>
                      </a:pPr>
                      <a:r>
                        <a:rPr lang="pl-PL" sz="1800" dirty="0">
                          <a:solidFill>
                            <a:srgbClr val="000000"/>
                          </a:solidFill>
                          <a:latin typeface="Arial"/>
                          <a:ea typeface="Times New Roman"/>
                        </a:rPr>
                        <a:t>Oparte wyłącznie na dostępnych zasobach, potrzebne i możliwe do zrealizowania.</a:t>
                      </a:r>
                      <a:endParaRPr lang="pl-PL" sz="1800" dirty="0">
                        <a:latin typeface="Times New Roman"/>
                        <a:ea typeface="Times New Roman"/>
                      </a:endParaRPr>
                    </a:p>
                  </a:txBody>
                  <a:tcPr marL="68580" marR="68580" marT="0" marB="0">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FDE9D9"/>
                    </a:solidFill>
                  </a:tcPr>
                </a:tc>
              </a:tr>
              <a:tr h="1340861">
                <a:tc>
                  <a:txBody>
                    <a:bodyPr/>
                    <a:lstStyle/>
                    <a:p>
                      <a:pPr indent="-226695" algn="ctr">
                        <a:lnSpc>
                          <a:spcPct val="115000"/>
                        </a:lnSpc>
                        <a:spcBef>
                          <a:spcPts val="1200"/>
                        </a:spcBef>
                        <a:spcAft>
                          <a:spcPts val="1200"/>
                        </a:spcAft>
                      </a:pPr>
                      <a:r>
                        <a:rPr lang="pl-PL" sz="2400" b="1">
                          <a:solidFill>
                            <a:srgbClr val="000000"/>
                          </a:solidFill>
                          <a:latin typeface="Arial"/>
                          <a:ea typeface="Times New Roman"/>
                        </a:rPr>
                        <a:t>Określone w czasie</a:t>
                      </a:r>
                      <a:endParaRPr lang="pl-PL" sz="2400" b="1">
                        <a:latin typeface="Arial"/>
                        <a:ea typeface="Times New Roman"/>
                      </a:endParaRPr>
                    </a:p>
                  </a:txBody>
                  <a:tcPr marL="68580" marR="6858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36C0A"/>
                    </a:solidFill>
                  </a:tcPr>
                </a:tc>
                <a:tc>
                  <a:txBody>
                    <a:bodyPr/>
                    <a:lstStyle/>
                    <a:p>
                      <a:pPr marL="342900" lvl="0" indent="-342900">
                        <a:spcBef>
                          <a:spcPts val="1200"/>
                        </a:spcBef>
                        <a:spcAft>
                          <a:spcPts val="1200"/>
                        </a:spcAft>
                        <a:buFont typeface="Symbol"/>
                        <a:buChar char=""/>
                      </a:pPr>
                      <a:r>
                        <a:rPr lang="pl-PL" sz="1800" dirty="0">
                          <a:solidFill>
                            <a:srgbClr val="000000"/>
                          </a:solidFill>
                          <a:latin typeface="Arial"/>
                          <a:ea typeface="Times New Roman"/>
                        </a:rPr>
                        <a:t>Precyzyjnie określające terminy wykonania.</a:t>
                      </a:r>
                      <a:endParaRPr lang="pl-PL" sz="1800" dirty="0">
                        <a:latin typeface="Times New Roman"/>
                        <a:ea typeface="Times New Roman"/>
                      </a:endParaRPr>
                    </a:p>
                  </a:txBody>
                  <a:tcPr marL="68580" marR="68580" marT="0" marB="0">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FDE9D9"/>
                    </a:solidFill>
                  </a:tcPr>
                </a:tc>
              </a:tr>
            </a:tbl>
          </a:graphicData>
        </a:graphic>
      </p:graphicFrame>
    </p:spTree>
  </p:cSld>
  <p:clrMapOvr>
    <a:masterClrMapping/>
  </p:clrMapOvr>
  <p:transition spd="med">
    <p:zoom dir="in"/>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a:xfrm>
            <a:off x="734888" y="53752"/>
            <a:ext cx="8229600" cy="1143000"/>
          </a:xfrm>
        </p:spPr>
        <p:txBody>
          <a:bodyPr/>
          <a:lstStyle/>
          <a:p>
            <a:pPr eaLnBrk="1" hangingPunct="1"/>
            <a:r>
              <a:rPr lang="pl-PL" sz="2800" b="1" dirty="0" smtClean="0"/>
              <a:t>Określanie celów</a:t>
            </a:r>
          </a:p>
        </p:txBody>
      </p:sp>
      <p:sp>
        <p:nvSpPr>
          <p:cNvPr id="98306" name="Symbol zastępczy numeru slajdu 3"/>
          <p:cNvSpPr>
            <a:spLocks noGrp="1"/>
          </p:cNvSpPr>
          <p:nvPr>
            <p:ph type="sldNum" sz="quarter" idx="12"/>
          </p:nvPr>
        </p:nvSpPr>
        <p:spPr bwMode="auto">
          <a:ln>
            <a:miter lim="800000"/>
            <a:headEnd/>
            <a:tailEnd/>
          </a:ln>
        </p:spPr>
        <p:txBody>
          <a:bodyPr/>
          <a:lstStyle/>
          <a:p>
            <a:pPr>
              <a:defRPr/>
            </a:pPr>
            <a:fld id="{DADA65CD-82F7-4A08-BA13-DC6954B0CDBC}" type="slidenum">
              <a:rPr lang="pl-PL" smtClean="0"/>
              <a:pPr>
                <a:defRPr/>
              </a:pPr>
              <a:t>53</a:t>
            </a:fld>
            <a:endParaRPr lang="pl-PL" smtClean="0"/>
          </a:p>
        </p:txBody>
      </p:sp>
      <p:sp>
        <p:nvSpPr>
          <p:cNvPr id="268289"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pl-PL" sz="1800" b="0" i="0" u="none" strike="noStrike" cap="none" normalizeH="0" baseline="0" smtClean="0">
                <a:ln>
                  <a:noFill/>
                </a:ln>
                <a:solidFill>
                  <a:schemeClr val="tx1"/>
                </a:solidFill>
                <a:effectLst/>
                <a:latin typeface="Arial" pitchFamily="34" charset="0"/>
                <a:cs typeface="Arial" pitchFamily="34" charset="0"/>
              </a:rPr>
              <a:t/>
            </a:r>
            <a:br>
              <a:rPr kumimoji="0" lang="pl-PL" sz="1800" b="0" i="0" u="none" strike="noStrike" cap="none" normalizeH="0" baseline="0" smtClean="0">
                <a:ln>
                  <a:noFill/>
                </a:ln>
                <a:solidFill>
                  <a:schemeClr val="tx1"/>
                </a:solidFill>
                <a:effectLst/>
                <a:latin typeface="Arial" pitchFamily="34" charset="0"/>
                <a:cs typeface="Arial" pitchFamily="34" charset="0"/>
              </a:rPr>
            </a:br>
            <a:endParaRPr kumimoji="0" lang="pl-PL"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7" name="Tabela 6"/>
          <p:cNvGraphicFramePr>
            <a:graphicFrameLocks noGrp="1"/>
          </p:cNvGraphicFramePr>
          <p:nvPr/>
        </p:nvGraphicFramePr>
        <p:xfrm>
          <a:off x="242972" y="1116732"/>
          <a:ext cx="8649508" cy="5509260"/>
        </p:xfrm>
        <a:graphic>
          <a:graphicData uri="http://schemas.openxmlformats.org/drawingml/2006/table">
            <a:tbl>
              <a:tblPr/>
              <a:tblGrid>
                <a:gridCol w="2401233"/>
                <a:gridCol w="6248275"/>
              </a:tblGrid>
              <a:tr h="5192588">
                <a:tc>
                  <a:txBody>
                    <a:bodyPr/>
                    <a:lstStyle/>
                    <a:p>
                      <a:pPr indent="-226695" algn="l">
                        <a:lnSpc>
                          <a:spcPct val="115000"/>
                        </a:lnSpc>
                        <a:spcAft>
                          <a:spcPts val="1200"/>
                        </a:spcAft>
                      </a:pPr>
                      <a:r>
                        <a:rPr lang="pl-PL" sz="3200" b="1" dirty="0">
                          <a:latin typeface="Arial"/>
                          <a:ea typeface="Times New Roman"/>
                        </a:rPr>
                        <a:t>Istotność</a:t>
                      </a:r>
                    </a:p>
                  </a:txBody>
                  <a:tcPr marL="68580" marR="68580" marT="0" marB="0" anchor="ctr">
                    <a:lnL>
                      <a:noFill/>
                    </a:lnL>
                    <a:lnR w="38100" cap="flat" cmpd="sng" algn="ctr">
                      <a:solidFill>
                        <a:srgbClr val="FFFFFF"/>
                      </a:solidFill>
                      <a:prstDash val="solid"/>
                      <a:round/>
                      <a:headEnd type="none" w="med" len="med"/>
                      <a:tailEnd type="none" w="med" len="med"/>
                    </a:lnR>
                    <a:lnT>
                      <a:noFill/>
                    </a:lnT>
                    <a:lnB>
                      <a:noFill/>
                    </a:lnB>
                    <a:solidFill>
                      <a:srgbClr val="E36C0A"/>
                    </a:solidFill>
                  </a:tcPr>
                </a:tc>
                <a:tc>
                  <a:txBody>
                    <a:bodyPr/>
                    <a:lstStyle/>
                    <a:p>
                      <a:pPr marL="201295" indent="-226695">
                        <a:spcAft>
                          <a:spcPts val="0"/>
                        </a:spcAft>
                      </a:pPr>
                      <a:endParaRPr lang="pl-PL" sz="1050" dirty="0">
                        <a:latin typeface="Arial"/>
                        <a:ea typeface="Times New Roman"/>
                      </a:endParaRPr>
                    </a:p>
                    <a:p>
                      <a:pPr marL="342900" lvl="0" indent="-342900">
                        <a:lnSpc>
                          <a:spcPct val="150000"/>
                        </a:lnSpc>
                        <a:spcAft>
                          <a:spcPts val="0"/>
                        </a:spcAft>
                        <a:buFont typeface="Symbol"/>
                        <a:buChar char=""/>
                      </a:pPr>
                      <a:r>
                        <a:rPr lang="pl-PL" sz="1800" dirty="0">
                          <a:latin typeface="Arial"/>
                          <a:ea typeface="Times New Roman"/>
                        </a:rPr>
                        <a:t>Powinny obejmować najważniejsze obszary działalności.</a:t>
                      </a:r>
                      <a:endParaRPr lang="pl-PL" sz="2800" dirty="0">
                        <a:latin typeface="Times New Roman"/>
                        <a:ea typeface="Times New Roman"/>
                      </a:endParaRPr>
                    </a:p>
                    <a:p>
                      <a:pPr marL="342900" lvl="0" indent="-342900">
                        <a:lnSpc>
                          <a:spcPct val="150000"/>
                        </a:lnSpc>
                        <a:spcAft>
                          <a:spcPts val="0"/>
                        </a:spcAft>
                        <a:buFont typeface="Symbol"/>
                        <a:buChar char=""/>
                      </a:pPr>
                      <a:r>
                        <a:rPr lang="pl-PL" sz="1800" dirty="0">
                          <a:latin typeface="Arial"/>
                          <a:ea typeface="Times New Roman"/>
                        </a:rPr>
                        <a:t>Powinny odzwierciedlać istotne potrzeby społeczno-ekonomiczne zawarte m.in. w dokumentach strategicznych.</a:t>
                      </a:r>
                      <a:endParaRPr lang="pl-PL" sz="2800" dirty="0">
                        <a:latin typeface="Times New Roman"/>
                        <a:ea typeface="Times New Roman"/>
                      </a:endParaRPr>
                    </a:p>
                    <a:p>
                      <a:pPr marL="342900" lvl="0" indent="-342900">
                        <a:lnSpc>
                          <a:spcPct val="150000"/>
                        </a:lnSpc>
                        <a:spcAft>
                          <a:spcPts val="0"/>
                        </a:spcAft>
                        <a:buFont typeface="Symbol"/>
                        <a:buChar char=""/>
                      </a:pPr>
                      <a:r>
                        <a:rPr lang="pl-PL" sz="1800" dirty="0">
                          <a:latin typeface="Arial"/>
                          <a:ea typeface="Times New Roman"/>
                        </a:rPr>
                        <a:t>Muszą być postrzegane jako potrzebne zarówno z punktu widzenia społeczeństwa, jak i jednostek realizujących te cele.</a:t>
                      </a:r>
                      <a:endParaRPr lang="pl-PL" sz="2800" dirty="0">
                        <a:latin typeface="Times New Roman"/>
                        <a:ea typeface="Times New Roman"/>
                      </a:endParaRPr>
                    </a:p>
                    <a:p>
                      <a:pPr marL="342900" lvl="0" indent="-342900">
                        <a:lnSpc>
                          <a:spcPct val="150000"/>
                        </a:lnSpc>
                        <a:spcAft>
                          <a:spcPts val="0"/>
                        </a:spcAft>
                        <a:buFont typeface="Symbol"/>
                        <a:buChar char=""/>
                      </a:pPr>
                      <a:r>
                        <a:rPr lang="pl-PL" sz="1800" dirty="0">
                          <a:latin typeface="Arial"/>
                          <a:ea typeface="Times New Roman"/>
                        </a:rPr>
                        <a:t>Powinny w sposób istotny (skala oraz zakres czasowy i przedmiotowy rezultatu) przyczyniać się do zaspokojenia potrzeb społecznych.</a:t>
                      </a:r>
                      <a:endParaRPr lang="pl-PL" sz="2800" dirty="0">
                        <a:latin typeface="Times New Roman"/>
                        <a:ea typeface="Times New Roman"/>
                      </a:endParaRPr>
                    </a:p>
                    <a:p>
                      <a:pPr marL="342900" lvl="0" indent="-342900">
                        <a:lnSpc>
                          <a:spcPct val="150000"/>
                        </a:lnSpc>
                        <a:spcAft>
                          <a:spcPts val="0"/>
                        </a:spcAft>
                        <a:buFont typeface="Symbol"/>
                        <a:buChar char=""/>
                      </a:pPr>
                      <a:r>
                        <a:rPr lang="pl-PL" sz="1800" dirty="0">
                          <a:latin typeface="Arial"/>
                          <a:ea typeface="Times New Roman"/>
                        </a:rPr>
                        <a:t>Istotność celu podrzędnego ma oznaczać, że osiągnięcie ww. celu ma być ważne dla realizacji celu nadrzędnego.</a:t>
                      </a:r>
                      <a:endParaRPr lang="pl-PL" sz="2800" dirty="0">
                        <a:latin typeface="Times New Roman"/>
                        <a:ea typeface="Times New Roman"/>
                      </a:endParaRPr>
                    </a:p>
                  </a:txBody>
                  <a:tcPr marL="68580" marR="68580" marT="0" marB="0" anchor="ctr">
                    <a:lnL w="38100" cap="flat" cmpd="sng" algn="ctr">
                      <a:solidFill>
                        <a:srgbClr val="FFFFFF"/>
                      </a:solidFill>
                      <a:prstDash val="solid"/>
                      <a:round/>
                      <a:headEnd type="none" w="med" len="med"/>
                      <a:tailEnd type="none" w="med" len="med"/>
                    </a:lnL>
                    <a:lnR>
                      <a:noFill/>
                    </a:lnR>
                    <a:lnT>
                      <a:noFill/>
                    </a:lnT>
                    <a:lnB>
                      <a:noFill/>
                    </a:lnB>
                    <a:solidFill>
                      <a:srgbClr val="FDE9D9"/>
                    </a:solidFill>
                  </a:tcPr>
                </a:tc>
              </a:tr>
            </a:tbl>
          </a:graphicData>
        </a:graphic>
      </p:graphicFrame>
    </p:spTree>
  </p:cSld>
  <p:clrMapOvr>
    <a:masterClrMapping/>
  </p:clrMapOvr>
  <p:transition spd="med">
    <p:zoom dir="in"/>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a:xfrm>
            <a:off x="734888" y="53752"/>
            <a:ext cx="8229600" cy="1143000"/>
          </a:xfrm>
        </p:spPr>
        <p:txBody>
          <a:bodyPr/>
          <a:lstStyle/>
          <a:p>
            <a:pPr eaLnBrk="1" hangingPunct="1"/>
            <a:r>
              <a:rPr lang="pl-PL" sz="2800" b="1" dirty="0" smtClean="0"/>
              <a:t>Określanie celów</a:t>
            </a:r>
          </a:p>
        </p:txBody>
      </p:sp>
      <p:sp>
        <p:nvSpPr>
          <p:cNvPr id="98306" name="Symbol zastępczy numeru slajdu 3"/>
          <p:cNvSpPr>
            <a:spLocks noGrp="1"/>
          </p:cNvSpPr>
          <p:nvPr>
            <p:ph type="sldNum" sz="quarter" idx="12"/>
          </p:nvPr>
        </p:nvSpPr>
        <p:spPr bwMode="auto">
          <a:ln>
            <a:miter lim="800000"/>
            <a:headEnd/>
            <a:tailEnd/>
          </a:ln>
        </p:spPr>
        <p:txBody>
          <a:bodyPr/>
          <a:lstStyle/>
          <a:p>
            <a:pPr>
              <a:defRPr/>
            </a:pPr>
            <a:fld id="{DADA65CD-82F7-4A08-BA13-DC6954B0CDBC}" type="slidenum">
              <a:rPr lang="pl-PL" smtClean="0"/>
              <a:pPr>
                <a:defRPr/>
              </a:pPr>
              <a:t>54</a:t>
            </a:fld>
            <a:endParaRPr lang="pl-PL" smtClean="0"/>
          </a:p>
        </p:txBody>
      </p:sp>
      <p:sp>
        <p:nvSpPr>
          <p:cNvPr id="268289"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pl-PL" sz="1800" b="0" i="0" u="none" strike="noStrike" cap="none" normalizeH="0" baseline="0" smtClean="0">
                <a:ln>
                  <a:noFill/>
                </a:ln>
                <a:solidFill>
                  <a:schemeClr val="tx1"/>
                </a:solidFill>
                <a:effectLst/>
                <a:latin typeface="Arial" pitchFamily="34" charset="0"/>
                <a:cs typeface="Arial" pitchFamily="34" charset="0"/>
              </a:rPr>
              <a:t/>
            </a:r>
            <a:br>
              <a:rPr kumimoji="0" lang="pl-PL" sz="1800" b="0" i="0" u="none" strike="noStrike" cap="none" normalizeH="0" baseline="0" smtClean="0">
                <a:ln>
                  <a:noFill/>
                </a:ln>
                <a:solidFill>
                  <a:schemeClr val="tx1"/>
                </a:solidFill>
                <a:effectLst/>
                <a:latin typeface="Arial" pitchFamily="34" charset="0"/>
                <a:cs typeface="Arial" pitchFamily="34" charset="0"/>
              </a:rPr>
            </a:br>
            <a:endParaRPr kumimoji="0" lang="pl-PL"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7" name="Tabela 6"/>
          <p:cNvGraphicFramePr>
            <a:graphicFrameLocks noGrp="1"/>
          </p:cNvGraphicFramePr>
          <p:nvPr/>
        </p:nvGraphicFramePr>
        <p:xfrm>
          <a:off x="242972" y="1116732"/>
          <a:ext cx="8649508" cy="5192588"/>
        </p:xfrm>
        <a:graphic>
          <a:graphicData uri="http://schemas.openxmlformats.org/drawingml/2006/table">
            <a:tbl>
              <a:tblPr/>
              <a:tblGrid>
                <a:gridCol w="2401233"/>
                <a:gridCol w="6248275"/>
              </a:tblGrid>
              <a:tr h="5192588">
                <a:tc>
                  <a:txBody>
                    <a:bodyPr/>
                    <a:lstStyle/>
                    <a:p>
                      <a:pPr indent="-226695" algn="ctr">
                        <a:lnSpc>
                          <a:spcPct val="115000"/>
                        </a:lnSpc>
                        <a:spcAft>
                          <a:spcPts val="1200"/>
                        </a:spcAft>
                      </a:pPr>
                      <a:r>
                        <a:rPr lang="pl-PL" sz="2800" b="1" dirty="0">
                          <a:latin typeface="Arial"/>
                          <a:ea typeface="Times New Roman"/>
                        </a:rPr>
                        <a:t>Precyzja </a:t>
                      </a:r>
                      <a:br>
                        <a:rPr lang="pl-PL" sz="2800" b="1" dirty="0">
                          <a:latin typeface="Arial"/>
                          <a:ea typeface="Times New Roman"/>
                        </a:rPr>
                      </a:br>
                      <a:r>
                        <a:rPr lang="pl-PL" sz="2800" b="1" dirty="0">
                          <a:latin typeface="Arial"/>
                          <a:ea typeface="Times New Roman"/>
                        </a:rPr>
                        <a:t>i konkretność</a:t>
                      </a:r>
                    </a:p>
                  </a:txBody>
                  <a:tcPr marL="68580" marR="68580" marT="0" marB="0" anchor="ctr">
                    <a:lnL>
                      <a:noFill/>
                    </a:lnL>
                    <a:lnR w="38100" cap="flat" cmpd="sng" algn="ctr">
                      <a:solidFill>
                        <a:srgbClr val="FFFFFF"/>
                      </a:solidFill>
                      <a:prstDash val="solid"/>
                      <a:round/>
                      <a:headEnd type="none" w="med" len="med"/>
                      <a:tailEnd type="none" w="med" len="med"/>
                    </a:lnR>
                    <a:lnT>
                      <a:noFill/>
                    </a:lnT>
                    <a:lnB>
                      <a:noFill/>
                    </a:lnB>
                    <a:solidFill>
                      <a:srgbClr val="E36C0A"/>
                    </a:solidFill>
                  </a:tcPr>
                </a:tc>
                <a:tc>
                  <a:txBody>
                    <a:bodyPr/>
                    <a:lstStyle/>
                    <a:p>
                      <a:pPr marL="201295" indent="-226695">
                        <a:spcAft>
                          <a:spcPts val="0"/>
                        </a:spcAft>
                      </a:pPr>
                      <a:endParaRPr lang="pl-PL" sz="2000" dirty="0">
                        <a:latin typeface="Arial"/>
                        <a:ea typeface="Times New Roman"/>
                      </a:endParaRPr>
                    </a:p>
                    <a:p>
                      <a:pPr marL="342900" lvl="0" indent="-342900">
                        <a:spcAft>
                          <a:spcPts val="0"/>
                        </a:spcAft>
                        <a:buFont typeface="Symbol"/>
                        <a:buChar char=""/>
                      </a:pPr>
                      <a:r>
                        <a:rPr lang="pl-PL" sz="2000" dirty="0">
                          <a:latin typeface="Arial"/>
                          <a:ea typeface="Times New Roman"/>
                        </a:rPr>
                        <a:t>Powinny odnosić się bezpośrednio do podstawowego, zamierzonego wyniku realizacji.</a:t>
                      </a:r>
                      <a:endParaRPr lang="pl-PL" sz="3200" dirty="0">
                        <a:latin typeface="Times New Roman"/>
                        <a:ea typeface="Times New Roman"/>
                      </a:endParaRPr>
                    </a:p>
                    <a:p>
                      <a:pPr marL="342900" lvl="0" indent="-342900">
                        <a:spcAft>
                          <a:spcPts val="0"/>
                        </a:spcAft>
                        <a:buFont typeface="Symbol"/>
                        <a:buChar char=""/>
                      </a:pPr>
                      <a:r>
                        <a:rPr lang="pl-PL" sz="2000" dirty="0">
                          <a:latin typeface="Arial"/>
                          <a:ea typeface="Times New Roman"/>
                        </a:rPr>
                        <a:t>Powinny być formułowane w sposób jasny i zapewniający ich jednoznaczną interpretację.</a:t>
                      </a:r>
                      <a:endParaRPr lang="pl-PL" sz="3200" dirty="0">
                        <a:latin typeface="Times New Roman"/>
                        <a:ea typeface="Times New Roman"/>
                      </a:endParaRPr>
                    </a:p>
                    <a:p>
                      <a:pPr marL="342900" lvl="0" indent="-342900">
                        <a:spcAft>
                          <a:spcPts val="0"/>
                        </a:spcAft>
                        <a:buFont typeface="Symbol"/>
                        <a:buChar char=""/>
                      </a:pPr>
                      <a:r>
                        <a:rPr lang="pl-PL" sz="2000" dirty="0">
                          <a:latin typeface="Arial"/>
                          <a:ea typeface="Times New Roman"/>
                        </a:rPr>
                        <a:t>Nie powinny być opatrzone szczegółowymi, obszernymi definicjami.</a:t>
                      </a:r>
                      <a:endParaRPr lang="pl-PL" sz="3200" dirty="0">
                        <a:latin typeface="Times New Roman"/>
                        <a:ea typeface="Times New Roman"/>
                      </a:endParaRPr>
                    </a:p>
                    <a:p>
                      <a:pPr marL="342900" lvl="0" indent="-342900">
                        <a:spcAft>
                          <a:spcPts val="0"/>
                        </a:spcAft>
                        <a:buFont typeface="Symbol"/>
                        <a:buChar char=""/>
                      </a:pPr>
                      <a:r>
                        <a:rPr lang="pl-PL" sz="2000" dirty="0">
                          <a:latin typeface="Arial"/>
                          <a:ea typeface="Times New Roman"/>
                        </a:rPr>
                        <a:t>Nie powinny być technicznymi skrótami bez ich objaśnienia.</a:t>
                      </a:r>
                      <a:endParaRPr lang="pl-PL" sz="3200" dirty="0">
                        <a:latin typeface="Times New Roman"/>
                        <a:ea typeface="Times New Roman"/>
                      </a:endParaRPr>
                    </a:p>
                    <a:p>
                      <a:pPr marL="342900" lvl="0" indent="-342900">
                        <a:spcAft>
                          <a:spcPts val="0"/>
                        </a:spcAft>
                        <a:buFont typeface="Symbol"/>
                        <a:buChar char=""/>
                      </a:pPr>
                      <a:r>
                        <a:rPr lang="pl-PL" sz="2000" dirty="0">
                          <a:latin typeface="Arial"/>
                          <a:ea typeface="Times New Roman"/>
                        </a:rPr>
                        <a:t>Nie powinny być opisem działania/czynności realizowanej przy użyciu wydatków, ale powinny wskazywać rezultat/efekt interwencji samorządu wykonywanej przy zastosowaniu tych środków.</a:t>
                      </a:r>
                      <a:endParaRPr lang="pl-PL" sz="3200" dirty="0">
                        <a:latin typeface="Times New Roman"/>
                        <a:ea typeface="Times New Roman"/>
                      </a:endParaRPr>
                    </a:p>
                    <a:p>
                      <a:pPr marL="342900" lvl="0" indent="-342900">
                        <a:spcAft>
                          <a:spcPts val="0"/>
                        </a:spcAft>
                        <a:buFont typeface="Symbol"/>
                        <a:buChar char=""/>
                      </a:pPr>
                      <a:r>
                        <a:rPr lang="pl-PL" sz="2000" dirty="0">
                          <a:latin typeface="Arial"/>
                          <a:ea typeface="Times New Roman"/>
                        </a:rPr>
                        <a:t>Powinny zawierać w sobie opis przedmiotu lub stanu rzeczy, które mają być wynikiem ich realizacji.</a:t>
                      </a:r>
                      <a:endParaRPr lang="pl-PL" sz="3200" dirty="0">
                        <a:latin typeface="Times New Roman"/>
                        <a:ea typeface="Times New Roman"/>
                      </a:endParaRPr>
                    </a:p>
                  </a:txBody>
                  <a:tcPr marL="68580" marR="68580" marT="0" marB="0" anchor="ctr">
                    <a:lnL w="38100" cap="flat" cmpd="sng" algn="ctr">
                      <a:solidFill>
                        <a:srgbClr val="FFFFFF"/>
                      </a:solidFill>
                      <a:prstDash val="solid"/>
                      <a:round/>
                      <a:headEnd type="none" w="med" len="med"/>
                      <a:tailEnd type="none" w="med" len="med"/>
                    </a:lnL>
                    <a:lnR>
                      <a:noFill/>
                    </a:lnR>
                    <a:lnT>
                      <a:noFill/>
                    </a:lnT>
                    <a:lnB>
                      <a:noFill/>
                    </a:lnB>
                    <a:solidFill>
                      <a:srgbClr val="FDE9D9"/>
                    </a:solidFill>
                  </a:tcPr>
                </a:tc>
              </a:tr>
            </a:tbl>
          </a:graphicData>
        </a:graphic>
      </p:graphicFrame>
    </p:spTree>
  </p:cSld>
  <p:clrMapOvr>
    <a:masterClrMapping/>
  </p:clrMapOvr>
  <p:transition spd="med">
    <p:zoom dir="in"/>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a:xfrm>
            <a:off x="734888" y="53752"/>
            <a:ext cx="8229600" cy="1143000"/>
          </a:xfrm>
        </p:spPr>
        <p:txBody>
          <a:bodyPr>
            <a:normAutofit/>
          </a:bodyPr>
          <a:lstStyle/>
          <a:p>
            <a:pPr eaLnBrk="1" hangingPunct="1"/>
            <a:r>
              <a:rPr lang="pl-PL" sz="2800" b="1" dirty="0" smtClean="0"/>
              <a:t>Określanie celów</a:t>
            </a:r>
          </a:p>
        </p:txBody>
      </p:sp>
      <p:sp>
        <p:nvSpPr>
          <p:cNvPr id="98306" name="Symbol zastępczy numeru slajdu 3"/>
          <p:cNvSpPr>
            <a:spLocks noGrp="1"/>
          </p:cNvSpPr>
          <p:nvPr>
            <p:ph type="sldNum" sz="quarter" idx="12"/>
          </p:nvPr>
        </p:nvSpPr>
        <p:spPr bwMode="auto">
          <a:ln>
            <a:miter lim="800000"/>
            <a:headEnd/>
            <a:tailEnd/>
          </a:ln>
        </p:spPr>
        <p:txBody>
          <a:bodyPr/>
          <a:lstStyle/>
          <a:p>
            <a:pPr>
              <a:defRPr/>
            </a:pPr>
            <a:fld id="{DADA65CD-82F7-4A08-BA13-DC6954B0CDBC}" type="slidenum">
              <a:rPr lang="pl-PL" smtClean="0"/>
              <a:pPr>
                <a:defRPr/>
              </a:pPr>
              <a:t>55</a:t>
            </a:fld>
            <a:endParaRPr lang="pl-PL" smtClean="0"/>
          </a:p>
        </p:txBody>
      </p:sp>
      <p:sp>
        <p:nvSpPr>
          <p:cNvPr id="268289"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pl-PL" sz="1800" b="0" i="0" u="none" strike="noStrike" cap="none" normalizeH="0" baseline="0" smtClean="0">
                <a:ln>
                  <a:noFill/>
                </a:ln>
                <a:solidFill>
                  <a:schemeClr val="tx1"/>
                </a:solidFill>
                <a:effectLst/>
                <a:latin typeface="Arial" pitchFamily="34" charset="0"/>
                <a:cs typeface="Arial" pitchFamily="34" charset="0"/>
              </a:rPr>
              <a:t/>
            </a:r>
            <a:br>
              <a:rPr kumimoji="0" lang="pl-PL" sz="1800" b="0" i="0" u="none" strike="noStrike" cap="none" normalizeH="0" baseline="0" smtClean="0">
                <a:ln>
                  <a:noFill/>
                </a:ln>
                <a:solidFill>
                  <a:schemeClr val="tx1"/>
                </a:solidFill>
                <a:effectLst/>
                <a:latin typeface="Arial" pitchFamily="34" charset="0"/>
                <a:cs typeface="Arial" pitchFamily="34" charset="0"/>
              </a:rPr>
            </a:br>
            <a:endParaRPr kumimoji="0" lang="pl-PL"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7" name="Tabela 6"/>
          <p:cNvGraphicFramePr>
            <a:graphicFrameLocks noGrp="1"/>
          </p:cNvGraphicFramePr>
          <p:nvPr/>
        </p:nvGraphicFramePr>
        <p:xfrm>
          <a:off x="242972" y="1116732"/>
          <a:ext cx="8649508" cy="2960340"/>
        </p:xfrm>
        <a:graphic>
          <a:graphicData uri="http://schemas.openxmlformats.org/drawingml/2006/table">
            <a:tbl>
              <a:tblPr/>
              <a:tblGrid>
                <a:gridCol w="2401233"/>
                <a:gridCol w="6248275"/>
              </a:tblGrid>
              <a:tr h="2960340">
                <a:tc>
                  <a:txBody>
                    <a:bodyPr/>
                    <a:lstStyle/>
                    <a:p>
                      <a:pPr indent="-226695" algn="l">
                        <a:lnSpc>
                          <a:spcPct val="150000"/>
                        </a:lnSpc>
                        <a:spcAft>
                          <a:spcPts val="1200"/>
                        </a:spcAft>
                      </a:pPr>
                      <a:r>
                        <a:rPr lang="pl-PL" sz="3600" b="1" dirty="0" smtClean="0">
                          <a:latin typeface="Arial"/>
                          <a:ea typeface="Times New Roman"/>
                        </a:rPr>
                        <a:t>Spójność</a:t>
                      </a:r>
                      <a:endParaRPr lang="pl-PL" sz="3600" b="1" dirty="0">
                        <a:latin typeface="Arial"/>
                        <a:ea typeface="Times New Roman"/>
                      </a:endParaRPr>
                    </a:p>
                  </a:txBody>
                  <a:tcPr marL="68580" marR="68580" marT="0" marB="0" anchor="ctr">
                    <a:lnL>
                      <a:noFill/>
                    </a:lnL>
                    <a:lnR w="38100" cap="flat" cmpd="sng" algn="ctr">
                      <a:solidFill>
                        <a:srgbClr val="FFFFFF"/>
                      </a:solidFill>
                      <a:prstDash val="solid"/>
                      <a:round/>
                      <a:headEnd type="none" w="med" len="med"/>
                      <a:tailEnd type="none" w="med" len="med"/>
                    </a:lnR>
                    <a:lnT>
                      <a:noFill/>
                    </a:lnT>
                    <a:lnB>
                      <a:noFill/>
                    </a:lnB>
                    <a:solidFill>
                      <a:srgbClr val="E36C0A"/>
                    </a:solidFill>
                  </a:tcPr>
                </a:tc>
                <a:tc>
                  <a:txBody>
                    <a:bodyPr/>
                    <a:lstStyle/>
                    <a:p>
                      <a:pPr marL="342900" lvl="0" indent="-342900">
                        <a:lnSpc>
                          <a:spcPct val="150000"/>
                        </a:lnSpc>
                        <a:spcAft>
                          <a:spcPts val="0"/>
                        </a:spcAft>
                        <a:buFont typeface="Symbol"/>
                        <a:buChar char=""/>
                      </a:pPr>
                      <a:r>
                        <a:rPr lang="pl-PL" sz="2000" dirty="0">
                          <a:latin typeface="Arial"/>
                          <a:ea typeface="Times New Roman"/>
                        </a:rPr>
                        <a:t>Powinny zapewniać wzajemną zgodność.</a:t>
                      </a:r>
                      <a:endParaRPr lang="pl-PL" sz="3200" dirty="0">
                        <a:latin typeface="Times New Roman"/>
                        <a:ea typeface="Times New Roman"/>
                      </a:endParaRPr>
                    </a:p>
                    <a:p>
                      <a:pPr marL="342900" lvl="0" indent="-342900">
                        <a:lnSpc>
                          <a:spcPct val="150000"/>
                        </a:lnSpc>
                        <a:spcAft>
                          <a:spcPts val="0"/>
                        </a:spcAft>
                        <a:buFont typeface="Symbol"/>
                        <a:buChar char=""/>
                      </a:pPr>
                      <a:r>
                        <a:rPr lang="pl-PL" sz="2000" dirty="0">
                          <a:latin typeface="Arial"/>
                          <a:ea typeface="Times New Roman"/>
                        </a:rPr>
                        <a:t>Powinny być sformułowane w taki sposób, aby wzajemnie nie powielały się nazwą, treścią oraz kierunkiem interwencji.</a:t>
                      </a:r>
                      <a:endParaRPr lang="pl-PL" sz="3200" dirty="0">
                        <a:latin typeface="Times New Roman"/>
                        <a:ea typeface="Times New Roman"/>
                      </a:endParaRPr>
                    </a:p>
                  </a:txBody>
                  <a:tcPr marL="68580" marR="68580" marT="0" marB="0" anchor="ctr">
                    <a:lnL w="38100" cap="flat" cmpd="sng" algn="ctr">
                      <a:solidFill>
                        <a:srgbClr val="FFFFFF"/>
                      </a:solidFill>
                      <a:prstDash val="solid"/>
                      <a:round/>
                      <a:headEnd type="none" w="med" len="med"/>
                      <a:tailEnd type="none" w="med" len="med"/>
                    </a:lnL>
                    <a:lnR>
                      <a:noFill/>
                    </a:lnR>
                    <a:lnT>
                      <a:noFill/>
                    </a:lnT>
                    <a:lnB>
                      <a:noFill/>
                    </a:lnB>
                    <a:solidFill>
                      <a:srgbClr val="FDE9D9"/>
                    </a:solidFill>
                  </a:tcPr>
                </a:tc>
              </a:tr>
            </a:tbl>
          </a:graphicData>
        </a:graphic>
      </p:graphicFrame>
    </p:spTree>
  </p:cSld>
  <p:clrMapOvr>
    <a:masterClrMapping/>
  </p:clrMapOvr>
  <p:transition spd="med">
    <p:zoom dir="in"/>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683568" y="-27384"/>
            <a:ext cx="7772400" cy="1143000"/>
          </a:xfrm>
        </p:spPr>
        <p:txBody>
          <a:bodyPr>
            <a:normAutofit/>
          </a:bodyPr>
          <a:lstStyle/>
          <a:p>
            <a:pPr eaLnBrk="1" hangingPunct="1"/>
            <a:r>
              <a:rPr lang="pl-PL" sz="2800" b="1" dirty="0" smtClean="0"/>
              <a:t>Sprawdzenie celu</a:t>
            </a:r>
          </a:p>
        </p:txBody>
      </p:sp>
      <p:sp>
        <p:nvSpPr>
          <p:cNvPr id="28675" name="Rectangle 3"/>
          <p:cNvSpPr>
            <a:spLocks noGrp="1" noChangeArrowheads="1"/>
          </p:cNvSpPr>
          <p:nvPr>
            <p:ph type="body" sz="half" idx="1"/>
          </p:nvPr>
        </p:nvSpPr>
        <p:spPr>
          <a:xfrm>
            <a:off x="179512" y="1122040"/>
            <a:ext cx="5688632" cy="4539208"/>
          </a:xfrm>
        </p:spPr>
        <p:txBody>
          <a:bodyPr>
            <a:noAutofit/>
          </a:bodyPr>
          <a:lstStyle/>
          <a:p>
            <a:pPr lvl="0">
              <a:lnSpc>
                <a:spcPct val="170000"/>
              </a:lnSpc>
            </a:pPr>
            <a:r>
              <a:rPr lang="pl-PL" sz="1800" dirty="0" smtClean="0">
                <a:latin typeface="Arial" pitchFamily="34" charset="0"/>
                <a:cs typeface="Arial" pitchFamily="34" charset="0"/>
              </a:rPr>
              <a:t>Po czym poznasz, że osiągnąłeś cel?</a:t>
            </a:r>
          </a:p>
          <a:p>
            <a:pPr lvl="0">
              <a:lnSpc>
                <a:spcPct val="170000"/>
              </a:lnSpc>
            </a:pPr>
            <a:r>
              <a:rPr lang="pl-PL" sz="1800" dirty="0" smtClean="0">
                <a:latin typeface="Arial" pitchFamily="34" charset="0"/>
                <a:cs typeface="Arial" pitchFamily="34" charset="0"/>
              </a:rPr>
              <a:t>Jakiego konkretnego rezultatu oczekujesz?</a:t>
            </a:r>
          </a:p>
          <a:p>
            <a:pPr>
              <a:lnSpc>
                <a:spcPct val="170000"/>
              </a:lnSpc>
            </a:pPr>
            <a:r>
              <a:rPr lang="pl-PL" sz="1800" dirty="0" smtClean="0">
                <a:latin typeface="Arial" pitchFamily="34" charset="0"/>
                <a:cs typeface="Arial" pitchFamily="34" charset="0"/>
              </a:rPr>
              <a:t>Jak możesz określić ilościowo ten cel, żeby zmierzyć postęp realizacji?</a:t>
            </a:r>
          </a:p>
          <a:p>
            <a:pPr>
              <a:lnSpc>
                <a:spcPct val="170000"/>
              </a:lnSpc>
            </a:pPr>
            <a:r>
              <a:rPr lang="pl-PL" sz="1800" dirty="0" smtClean="0">
                <a:latin typeface="Arial" pitchFamily="34" charset="0"/>
                <a:cs typeface="Arial" pitchFamily="34" charset="0"/>
              </a:rPr>
              <a:t> Czy cel mieści się w  zakresie twoich możliwości?</a:t>
            </a:r>
          </a:p>
          <a:p>
            <a:pPr>
              <a:lnSpc>
                <a:spcPct val="170000"/>
              </a:lnSpc>
            </a:pPr>
            <a:r>
              <a:rPr lang="pl-PL" sz="1800" dirty="0" smtClean="0">
                <a:latin typeface="Arial" pitchFamily="34" charset="0"/>
                <a:cs typeface="Arial" pitchFamily="34" charset="0"/>
              </a:rPr>
              <a:t>Czy cel zależy od ciebie?</a:t>
            </a:r>
          </a:p>
          <a:p>
            <a:pPr lvl="0">
              <a:lnSpc>
                <a:spcPct val="170000"/>
              </a:lnSpc>
            </a:pPr>
            <a:r>
              <a:rPr lang="pl-PL" sz="1800" dirty="0" smtClean="0">
                <a:latin typeface="Arial" pitchFamily="34" charset="0"/>
                <a:cs typeface="Arial" pitchFamily="34" charset="0"/>
              </a:rPr>
              <a:t>Dlaczego ten cel jest dla ciebie istotny / ważny?</a:t>
            </a:r>
          </a:p>
          <a:p>
            <a:pPr lvl="0">
              <a:lnSpc>
                <a:spcPct val="170000"/>
              </a:lnSpc>
            </a:pPr>
            <a:r>
              <a:rPr lang="pl-PL" sz="1800" dirty="0" smtClean="0">
                <a:latin typeface="Arial" pitchFamily="34" charset="0"/>
                <a:cs typeface="Arial" pitchFamily="34" charset="0"/>
              </a:rPr>
              <a:t>Do kiedy chcesz osiągnąć ten cel? </a:t>
            </a:r>
          </a:p>
          <a:p>
            <a:pPr lvl="0">
              <a:lnSpc>
                <a:spcPct val="170000"/>
              </a:lnSpc>
            </a:pPr>
            <a:r>
              <a:rPr lang="pl-PL" sz="1800" dirty="0" smtClean="0">
                <a:latin typeface="Arial" pitchFamily="34" charset="0"/>
                <a:cs typeface="Arial" pitchFamily="34" charset="0"/>
              </a:rPr>
              <a:t>Od kiedy zaczniesz działać?</a:t>
            </a:r>
          </a:p>
          <a:p>
            <a:pPr>
              <a:lnSpc>
                <a:spcPct val="170000"/>
              </a:lnSpc>
            </a:pPr>
            <a:r>
              <a:rPr lang="pl-PL" sz="1800" dirty="0" smtClean="0">
                <a:latin typeface="Arial" pitchFamily="34" charset="0"/>
                <a:cs typeface="Arial" pitchFamily="34" charset="0"/>
              </a:rPr>
              <a:t>W skali od 1 do 10, jak ważne jest dla ciebie osiągnięcie tego celu?</a:t>
            </a:r>
          </a:p>
          <a:p>
            <a:pPr>
              <a:lnSpc>
                <a:spcPct val="170000"/>
              </a:lnSpc>
            </a:pPr>
            <a:endParaRPr lang="pl-PL" sz="1800" dirty="0" smtClean="0">
              <a:latin typeface="Arial" pitchFamily="34" charset="0"/>
              <a:cs typeface="Arial" pitchFamily="34" charset="0"/>
            </a:endParaRPr>
          </a:p>
          <a:p>
            <a:pPr>
              <a:lnSpc>
                <a:spcPct val="170000"/>
              </a:lnSpc>
            </a:pPr>
            <a:endParaRPr lang="pl-PL" sz="1800" dirty="0" smtClean="0">
              <a:latin typeface="Arial" pitchFamily="34" charset="0"/>
              <a:cs typeface="Arial" pitchFamily="34" charset="0"/>
            </a:endParaRPr>
          </a:p>
          <a:p>
            <a:pPr lvl="0">
              <a:lnSpc>
                <a:spcPct val="170000"/>
              </a:lnSpc>
            </a:pPr>
            <a:endParaRPr lang="pl-PL" sz="1800" dirty="0" smtClean="0">
              <a:latin typeface="Arial" pitchFamily="34" charset="0"/>
              <a:cs typeface="Arial" pitchFamily="34" charset="0"/>
            </a:endParaRPr>
          </a:p>
          <a:p>
            <a:pPr>
              <a:lnSpc>
                <a:spcPct val="170000"/>
              </a:lnSpc>
              <a:buNone/>
            </a:pPr>
            <a:endParaRPr lang="en-US" sz="1800" dirty="0">
              <a:latin typeface="Arial" pitchFamily="34" charset="0"/>
              <a:cs typeface="Arial" pitchFamily="34" charset="0"/>
            </a:endParaRPr>
          </a:p>
        </p:txBody>
      </p:sp>
      <p:sp>
        <p:nvSpPr>
          <p:cNvPr id="7" name="Prostokąt 6"/>
          <p:cNvSpPr/>
          <p:nvPr/>
        </p:nvSpPr>
        <p:spPr>
          <a:xfrm>
            <a:off x="5580112" y="4437112"/>
            <a:ext cx="3384376" cy="1985159"/>
          </a:xfrm>
          <a:prstGeom prst="rect">
            <a:avLst/>
          </a:prstGeom>
          <a:solidFill>
            <a:schemeClr val="accent6">
              <a:lumMod val="40000"/>
              <a:lumOff val="60000"/>
            </a:schemeClr>
          </a:solidFill>
          <a:ln>
            <a:solidFill>
              <a:schemeClr val="tx1"/>
            </a:solidFill>
          </a:ln>
        </p:spPr>
        <p:txBody>
          <a:bodyPr wrap="square">
            <a:spAutoFit/>
          </a:bodyPr>
          <a:lstStyle/>
          <a:p>
            <a:pPr marL="358775" indent="-358775">
              <a:lnSpc>
                <a:spcPct val="150000"/>
              </a:lnSpc>
              <a:tabLst>
                <a:tab pos="266700" algn="l"/>
              </a:tabLst>
            </a:pPr>
            <a:r>
              <a:rPr lang="pl-PL" sz="1600" dirty="0" smtClean="0"/>
              <a:t>• dla kogo, w jakiej grupie?</a:t>
            </a:r>
          </a:p>
          <a:p>
            <a:pPr marL="358775" indent="-358775">
              <a:lnSpc>
                <a:spcPct val="150000"/>
              </a:lnSpc>
              <a:tabLst>
                <a:tab pos="266700" algn="l"/>
              </a:tabLst>
            </a:pPr>
            <a:r>
              <a:rPr lang="pl-PL" sz="1600" dirty="0" smtClean="0"/>
              <a:t>• gdzie, w jakim obszarze, na jakim terenie?</a:t>
            </a:r>
          </a:p>
          <a:p>
            <a:pPr marL="358775" indent="-358775">
              <a:lnSpc>
                <a:spcPct val="150000"/>
              </a:lnSpc>
              <a:tabLst>
                <a:tab pos="266700" algn="l"/>
              </a:tabLst>
            </a:pPr>
            <a:r>
              <a:rPr lang="pl-PL" sz="1600" dirty="0" smtClean="0"/>
              <a:t>• jak bardzo, w jakim stopniu?</a:t>
            </a:r>
          </a:p>
          <a:p>
            <a:pPr marL="358775" indent="-358775">
              <a:lnSpc>
                <a:spcPct val="150000"/>
              </a:lnSpc>
              <a:tabLst>
                <a:tab pos="266700" algn="l"/>
              </a:tabLst>
            </a:pPr>
            <a:r>
              <a:rPr lang="pl-PL" sz="1600" dirty="0" smtClean="0"/>
              <a:t>• do kiedy?</a:t>
            </a:r>
            <a:endParaRPr lang="pl-PL" sz="1600"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05" name="Prostokąt 1"/>
          <p:cNvSpPr>
            <a:spLocks noChangeArrowheads="1"/>
          </p:cNvSpPr>
          <p:nvPr/>
        </p:nvSpPr>
        <p:spPr bwMode="auto">
          <a:xfrm>
            <a:off x="1774825" y="1989138"/>
            <a:ext cx="7091363" cy="4329112"/>
          </a:xfrm>
          <a:prstGeom prst="rect">
            <a:avLst/>
          </a:prstGeom>
          <a:noFill/>
          <a:ln w="9525">
            <a:noFill/>
            <a:miter lim="800000"/>
            <a:headEnd/>
            <a:tailEnd/>
          </a:ln>
        </p:spPr>
        <p:txBody>
          <a:bodyPr>
            <a:spAutoFit/>
          </a:bodyPr>
          <a:lstStyle/>
          <a:p>
            <a:pPr algn="just" defTabSz="914400"/>
            <a:endParaRPr lang="pl-PL"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p:txBody>
      </p:sp>
      <p:sp>
        <p:nvSpPr>
          <p:cNvPr id="5" name="pole tekstowe 4"/>
          <p:cNvSpPr txBox="1"/>
          <p:nvPr/>
        </p:nvSpPr>
        <p:spPr>
          <a:xfrm>
            <a:off x="323528" y="1052736"/>
            <a:ext cx="8568952" cy="5632311"/>
          </a:xfrm>
          <a:prstGeom prst="rect">
            <a:avLst/>
          </a:prstGeom>
          <a:noFill/>
        </p:spPr>
        <p:txBody>
          <a:bodyPr wrap="square" rtlCol="0">
            <a:spAutoFit/>
          </a:bodyPr>
          <a:lstStyle/>
          <a:p>
            <a:endParaRPr lang="pl-PL" sz="2000" dirty="0" smtClean="0"/>
          </a:p>
          <a:p>
            <a:pPr marL="342900" indent="-342900">
              <a:buFont typeface="+mj-lt"/>
              <a:buAutoNum type="arabicPeriod"/>
            </a:pPr>
            <a:r>
              <a:rPr lang="pl-PL" sz="2000" dirty="0" smtClean="0"/>
              <a:t>Przeciwdziałanie wykluczeniu społecznemu i wzmocnienie kapitału społecznego, w tym z wykorzystaniem rozwiązań innowacyjnych i wspieranie inicjatyw lokalnych. Realizacja tego wyzwania będzie przebiegała m.in. poprzez obowiązkowe wskazanie w LSR </a:t>
            </a:r>
            <a:r>
              <a:rPr lang="pl-PL" sz="2000" b="1" dirty="0" smtClean="0"/>
              <a:t>grup </a:t>
            </a:r>
            <a:r>
              <a:rPr lang="pl-PL" sz="2000" b="1" dirty="0" err="1" smtClean="0"/>
              <a:t>defaworyzowanych</a:t>
            </a:r>
            <a:r>
              <a:rPr lang="pl-PL" sz="2000" dirty="0" smtClean="0"/>
              <a:t>, które uzyskają wsparcie w ramach LSR wraz z opisem stosowanego podejścia. </a:t>
            </a:r>
          </a:p>
          <a:p>
            <a:pPr marL="342900" indent="-342900">
              <a:buFont typeface="+mj-lt"/>
              <a:buAutoNum type="arabicPeriod"/>
            </a:pPr>
            <a:endParaRPr lang="pl-PL" sz="2000" dirty="0" smtClean="0"/>
          </a:p>
          <a:p>
            <a:pPr marL="342900" indent="-342900">
              <a:buFont typeface="+mj-lt"/>
              <a:buAutoNum type="arabicPeriod"/>
            </a:pPr>
            <a:r>
              <a:rPr lang="pl-PL" sz="2000" dirty="0" smtClean="0"/>
              <a:t>Tworzenie miejsc pracy i stworzenie warunków umożliwiających podjęcie pracy osobom dotąd pozostającym bez pracy, a także stworzenie korzystnych warunków do tworzenia nowych firm, sprzyjających zwiększeniu potencjału osób wykluczonych lub zagrożonych wykluczeniem z rynku pracy, </a:t>
            </a:r>
          </a:p>
          <a:p>
            <a:pPr marL="342900" indent="-342900">
              <a:buFont typeface="+mj-lt"/>
              <a:buAutoNum type="arabicPeriod"/>
            </a:pPr>
            <a:endParaRPr lang="pl-PL" sz="2000" dirty="0" smtClean="0"/>
          </a:p>
          <a:p>
            <a:pPr marL="342900" indent="-342900">
              <a:buFont typeface="+mj-lt"/>
              <a:buAutoNum type="arabicPeriod"/>
            </a:pPr>
            <a:r>
              <a:rPr lang="pl-PL" sz="2000" dirty="0" smtClean="0"/>
              <a:t>Wykorzystanie lokalnych zasobów: surowców, miejscowej infrastruktury, lokalizacji (położenia geograficznego), dziedzictwa, potencjału mieszkańców, itp. </a:t>
            </a:r>
          </a:p>
          <a:p>
            <a:endParaRPr lang="pl-PL" sz="2000" dirty="0"/>
          </a:p>
        </p:txBody>
      </p:sp>
      <p:sp>
        <p:nvSpPr>
          <p:cNvPr id="6" name="Rectangle 11"/>
          <p:cNvSpPr txBox="1">
            <a:spLocks noChangeArrowheads="1"/>
          </p:cNvSpPr>
          <p:nvPr/>
        </p:nvSpPr>
        <p:spPr bwMode="auto">
          <a:xfrm>
            <a:off x="971600" y="548680"/>
            <a:ext cx="7264400" cy="504825"/>
          </a:xfrm>
          <a:prstGeom prst="rect">
            <a:avLst/>
          </a:prstGeom>
          <a:noFill/>
          <a:ln>
            <a:miter lim="800000"/>
            <a:headEnd/>
            <a:tailEnd/>
          </a:ln>
        </p:spPr>
        <p:txBody>
          <a:bodyPr/>
          <a:lstStyle/>
          <a:p>
            <a:pPr marL="342900" marR="0" lvl="0" indent="-342900" algn="ctr" defTabSz="457200" rtl="0" eaLnBrk="1" fontAlgn="base" latinLnBrk="0" hangingPunct="1">
              <a:lnSpc>
                <a:spcPct val="90000"/>
              </a:lnSpc>
              <a:spcBef>
                <a:spcPct val="20000"/>
              </a:spcBef>
              <a:spcAft>
                <a:spcPct val="0"/>
              </a:spcAft>
              <a:buClrTx/>
              <a:buSzTx/>
              <a:buFontTx/>
              <a:buNone/>
              <a:tabLst/>
              <a:defRPr/>
            </a:pPr>
            <a:r>
              <a:rPr lang="pl-PL" sz="2800" b="1" dirty="0" smtClean="0">
                <a:latin typeface="+mj-lt"/>
                <a:ea typeface="+mj-ea"/>
                <a:cs typeface="+mj-cs"/>
              </a:rPr>
              <a:t>Cele główne LEADER wg PROW</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05" name="Prostokąt 1"/>
          <p:cNvSpPr>
            <a:spLocks noChangeArrowheads="1"/>
          </p:cNvSpPr>
          <p:nvPr/>
        </p:nvSpPr>
        <p:spPr bwMode="auto">
          <a:xfrm>
            <a:off x="1774825" y="1989138"/>
            <a:ext cx="7091363" cy="4329112"/>
          </a:xfrm>
          <a:prstGeom prst="rect">
            <a:avLst/>
          </a:prstGeom>
          <a:noFill/>
          <a:ln w="9525">
            <a:noFill/>
            <a:miter lim="800000"/>
            <a:headEnd/>
            <a:tailEnd/>
          </a:ln>
        </p:spPr>
        <p:txBody>
          <a:bodyPr>
            <a:spAutoFit/>
          </a:bodyPr>
          <a:lstStyle/>
          <a:p>
            <a:pPr algn="just" defTabSz="914400"/>
            <a:endParaRPr lang="pl-PL"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p:txBody>
      </p:sp>
      <p:sp>
        <p:nvSpPr>
          <p:cNvPr id="5" name="pole tekstowe 4"/>
          <p:cNvSpPr txBox="1"/>
          <p:nvPr/>
        </p:nvSpPr>
        <p:spPr>
          <a:xfrm>
            <a:off x="323528" y="1345992"/>
            <a:ext cx="8568952" cy="5324535"/>
          </a:xfrm>
          <a:prstGeom prst="rect">
            <a:avLst/>
          </a:prstGeom>
          <a:noFill/>
        </p:spPr>
        <p:txBody>
          <a:bodyPr wrap="square" rtlCol="0">
            <a:spAutoFit/>
          </a:bodyPr>
          <a:lstStyle/>
          <a:p>
            <a:pPr marL="457200" indent="-457200" algn="just">
              <a:buFont typeface="+mj-lt"/>
              <a:buAutoNum type="arabicPeriod"/>
            </a:pPr>
            <a:r>
              <a:rPr lang="pl-PL" sz="2000" dirty="0" smtClean="0"/>
              <a:t>Poprawa konkurencyjności głównych producentów w drodze lepszego ich zintegrowania z łańcuchem rolno-spożywczym poprzez systemy zapewnienia jakości, dodawanie wartości do produktów rolnych, promocję na rynkach lokalnych i krótkie cykle dostaw, grupy i organizacje producentów i organizacje międzybranżowe. </a:t>
            </a:r>
          </a:p>
          <a:p>
            <a:pPr marL="457200" indent="-457200" algn="just">
              <a:buFont typeface="+mj-lt"/>
              <a:buAutoNum type="arabicPeriod"/>
            </a:pPr>
            <a:endParaRPr lang="pl-PL" sz="2000" dirty="0" smtClean="0"/>
          </a:p>
          <a:p>
            <a:pPr marL="457200" indent="-457200" algn="just">
              <a:buFont typeface="+mj-lt"/>
              <a:buAutoNum type="arabicPeriod"/>
            </a:pPr>
            <a:r>
              <a:rPr lang="pl-PL" sz="2000" dirty="0" smtClean="0"/>
              <a:t>Ułatwianie różnicowania działalności, zakładania i rozwoju małych przedsiębiorstw i tworzenia miejsc pracy. </a:t>
            </a:r>
          </a:p>
          <a:p>
            <a:pPr marL="457200" indent="-457200" algn="just">
              <a:buFont typeface="+mj-lt"/>
              <a:buAutoNum type="arabicPeriod"/>
            </a:pPr>
            <a:endParaRPr lang="pl-PL" sz="2000" dirty="0" smtClean="0"/>
          </a:p>
          <a:p>
            <a:pPr marL="457200" indent="-457200" algn="just">
              <a:buFont typeface="+mj-lt"/>
              <a:buAutoNum type="arabicPeriod"/>
            </a:pPr>
            <a:r>
              <a:rPr lang="pl-PL" sz="2000" dirty="0" smtClean="0"/>
              <a:t>Zwiększanie dostępności technologii informacyjno-komunikacyjnych (TIK) na obszarach wiejskich oraz podnoszenie poziomu korzystania z nich i poprawianie ich jakości. </a:t>
            </a:r>
          </a:p>
          <a:p>
            <a:pPr marL="457200" indent="-457200" algn="just">
              <a:buFont typeface="+mj-lt"/>
              <a:buAutoNum type="arabicPeriod"/>
            </a:pPr>
            <a:endParaRPr lang="pl-PL" sz="2000" dirty="0" smtClean="0"/>
          </a:p>
          <a:p>
            <a:pPr marL="457200" indent="-457200" algn="just">
              <a:buFont typeface="+mj-lt"/>
              <a:buAutoNum type="arabicPeriod"/>
            </a:pPr>
            <a:endParaRPr lang="pl-PL" sz="2000" dirty="0" smtClean="0"/>
          </a:p>
          <a:p>
            <a:pPr marL="457200" indent="-457200" algn="just">
              <a:buFont typeface="+mj-lt"/>
              <a:buAutoNum type="arabicPeriod"/>
            </a:pPr>
            <a:endParaRPr lang="pl-PL" sz="2000" dirty="0" smtClean="0"/>
          </a:p>
          <a:p>
            <a:pPr marL="457200" indent="-457200" algn="just">
              <a:buFont typeface="+mj-lt"/>
              <a:buAutoNum type="arabicPeriod"/>
            </a:pPr>
            <a:endParaRPr lang="pl-PL" sz="2000" dirty="0" smtClean="0"/>
          </a:p>
          <a:p>
            <a:endParaRPr lang="pl-PL" sz="2000" dirty="0"/>
          </a:p>
        </p:txBody>
      </p:sp>
      <p:sp>
        <p:nvSpPr>
          <p:cNvPr id="6" name="Rectangle 11"/>
          <p:cNvSpPr txBox="1">
            <a:spLocks noChangeArrowheads="1"/>
          </p:cNvSpPr>
          <p:nvPr/>
        </p:nvSpPr>
        <p:spPr bwMode="auto">
          <a:xfrm>
            <a:off x="467544" y="548680"/>
            <a:ext cx="8172400" cy="504825"/>
          </a:xfrm>
          <a:prstGeom prst="rect">
            <a:avLst/>
          </a:prstGeom>
          <a:noFill/>
          <a:ln>
            <a:miter lim="800000"/>
            <a:headEnd/>
            <a:tailEnd/>
          </a:ln>
        </p:spPr>
        <p:txBody>
          <a:bodyPr/>
          <a:lstStyle/>
          <a:p>
            <a:pPr marL="342900" marR="0" lvl="0" indent="-342900" algn="ctr" defTabSz="457200" rtl="0" eaLnBrk="1" fontAlgn="base" latinLnBrk="0" hangingPunct="1">
              <a:lnSpc>
                <a:spcPct val="90000"/>
              </a:lnSpc>
              <a:spcBef>
                <a:spcPct val="20000"/>
              </a:spcBef>
              <a:spcAft>
                <a:spcPct val="0"/>
              </a:spcAft>
              <a:buClrTx/>
              <a:buSzTx/>
              <a:buFontTx/>
              <a:buNone/>
              <a:tabLst/>
              <a:defRPr/>
            </a:pPr>
            <a:r>
              <a:rPr lang="pl-PL" sz="2800" b="1" dirty="0" smtClean="0">
                <a:latin typeface="+mj-lt"/>
                <a:ea typeface="+mj-ea"/>
                <a:cs typeface="+mj-cs"/>
              </a:rPr>
              <a:t>Cele szczegółowe powiązane LEADER wg PROW</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05" name="Prostokąt 1"/>
          <p:cNvSpPr>
            <a:spLocks noChangeArrowheads="1"/>
          </p:cNvSpPr>
          <p:nvPr/>
        </p:nvSpPr>
        <p:spPr bwMode="auto">
          <a:xfrm>
            <a:off x="1774825" y="1989138"/>
            <a:ext cx="7091363" cy="4329112"/>
          </a:xfrm>
          <a:prstGeom prst="rect">
            <a:avLst/>
          </a:prstGeom>
          <a:noFill/>
          <a:ln w="9525">
            <a:noFill/>
            <a:miter lim="800000"/>
            <a:headEnd/>
            <a:tailEnd/>
          </a:ln>
        </p:spPr>
        <p:txBody>
          <a:bodyPr>
            <a:spAutoFit/>
          </a:bodyPr>
          <a:lstStyle/>
          <a:p>
            <a:pPr algn="just" defTabSz="914400"/>
            <a:endParaRPr lang="pl-PL"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p:txBody>
      </p:sp>
      <p:sp>
        <p:nvSpPr>
          <p:cNvPr id="5" name="Rectangle 11"/>
          <p:cNvSpPr txBox="1">
            <a:spLocks noChangeArrowheads="1"/>
          </p:cNvSpPr>
          <p:nvPr/>
        </p:nvSpPr>
        <p:spPr bwMode="auto">
          <a:xfrm>
            <a:off x="1116013" y="820368"/>
            <a:ext cx="7264400" cy="504825"/>
          </a:xfrm>
          <a:prstGeom prst="rect">
            <a:avLst/>
          </a:prstGeom>
          <a:noFill/>
          <a:ln>
            <a:miter lim="800000"/>
            <a:headEnd/>
            <a:tailEnd/>
          </a:ln>
        </p:spPr>
        <p:txBody>
          <a:bodyPr/>
          <a:lstStyle/>
          <a:p>
            <a:pPr marL="342900" marR="0" lvl="0" indent="-342900" algn="ctr" defTabSz="457200" rtl="0" eaLnBrk="1" fontAlgn="base" latinLnBrk="0" hangingPunct="1">
              <a:lnSpc>
                <a:spcPct val="90000"/>
              </a:lnSpc>
              <a:spcBef>
                <a:spcPct val="20000"/>
              </a:spcBef>
              <a:spcAft>
                <a:spcPct val="0"/>
              </a:spcAft>
              <a:buClrTx/>
              <a:buSzTx/>
              <a:buFontTx/>
              <a:buNone/>
              <a:tabLst/>
              <a:defRPr/>
            </a:pPr>
            <a:r>
              <a:rPr lang="pl-PL" sz="2800" b="1" dirty="0" smtClean="0">
                <a:latin typeface="+mj-lt"/>
                <a:ea typeface="+mj-ea"/>
                <a:cs typeface="+mj-cs"/>
              </a:rPr>
              <a:t>Oddziaływanie</a:t>
            </a:r>
          </a:p>
        </p:txBody>
      </p:sp>
      <p:sp>
        <p:nvSpPr>
          <p:cNvPr id="7" name="Prostokąt 6"/>
          <p:cNvSpPr/>
          <p:nvPr/>
        </p:nvSpPr>
        <p:spPr>
          <a:xfrm>
            <a:off x="395536" y="1884888"/>
            <a:ext cx="8470652" cy="2805063"/>
          </a:xfrm>
          <a:prstGeom prst="rect">
            <a:avLst/>
          </a:prstGeom>
        </p:spPr>
        <p:txBody>
          <a:bodyPr wrap="square">
            <a:spAutoFit/>
          </a:bodyPr>
          <a:lstStyle/>
          <a:p>
            <a:pPr>
              <a:lnSpc>
                <a:spcPct val="150000"/>
              </a:lnSpc>
            </a:pPr>
            <a:r>
              <a:rPr lang="pl-PL" sz="2400" b="1" dirty="0" smtClean="0">
                <a:latin typeface="+mn-lt"/>
              </a:rPr>
              <a:t>Oddziaływania</a:t>
            </a:r>
            <a:r>
              <a:rPr lang="pl-PL" sz="2400" dirty="0" smtClean="0">
                <a:latin typeface="+mn-lt"/>
              </a:rPr>
              <a:t> to długotrwałe</a:t>
            </a:r>
            <a:r>
              <a:rPr lang="pl-PL" sz="2400" dirty="0">
                <a:latin typeface="+mn-lt"/>
              </a:rPr>
              <a:t>, pozytywne konsekwencje realizowanych w </a:t>
            </a:r>
            <a:r>
              <a:rPr lang="pl-PL" sz="2400" dirty="0" smtClean="0">
                <a:latin typeface="+mn-lt"/>
              </a:rPr>
              <a:t>ramach strategii </a:t>
            </a:r>
            <a:r>
              <a:rPr lang="pl-PL" sz="2400" dirty="0">
                <a:latin typeface="+mn-lt"/>
              </a:rPr>
              <a:t>operacji dla </a:t>
            </a:r>
            <a:r>
              <a:rPr lang="pl-PL" sz="2400" dirty="0" smtClean="0">
                <a:latin typeface="+mn-lt"/>
              </a:rPr>
              <a:t>bezpośrednich </a:t>
            </a:r>
            <a:r>
              <a:rPr lang="pl-PL" sz="2400" dirty="0">
                <a:latin typeface="+mn-lt"/>
              </a:rPr>
              <a:t>beneficjentów po </a:t>
            </a:r>
            <a:r>
              <a:rPr lang="pl-PL" sz="2400" dirty="0" smtClean="0">
                <a:latin typeface="+mn-lt"/>
              </a:rPr>
              <a:t>zakończeniu </a:t>
            </a:r>
            <a:r>
              <a:rPr lang="pl-PL" sz="2400" dirty="0">
                <a:latin typeface="+mn-lt"/>
              </a:rPr>
              <a:t>ich </a:t>
            </a:r>
            <a:r>
              <a:rPr lang="pl-PL" sz="2400" dirty="0" smtClean="0">
                <a:latin typeface="+mn-lt"/>
              </a:rPr>
              <a:t>udziału </a:t>
            </a:r>
            <a:r>
              <a:rPr lang="pl-PL" sz="2400" dirty="0">
                <a:latin typeface="+mn-lt"/>
              </a:rPr>
              <a:t>w projekcie </a:t>
            </a:r>
            <a:r>
              <a:rPr lang="pl-PL" sz="2400" dirty="0" smtClean="0">
                <a:latin typeface="+mn-lt"/>
              </a:rPr>
              <a:t>lub po ukończeniu </a:t>
            </a:r>
            <a:r>
              <a:rPr lang="pl-PL" sz="2400" dirty="0">
                <a:latin typeface="+mn-lt"/>
              </a:rPr>
              <a:t>danej inwestycji, a </a:t>
            </a:r>
            <a:r>
              <a:rPr lang="pl-PL" sz="2400" dirty="0" smtClean="0">
                <a:latin typeface="+mn-lt"/>
              </a:rPr>
              <a:t>także pośrednie </a:t>
            </a:r>
            <a:r>
              <a:rPr lang="pl-PL" sz="2400" dirty="0">
                <a:latin typeface="+mn-lt"/>
              </a:rPr>
              <a:t>konsekwencje dla innych adresatów</a:t>
            </a:r>
            <a:r>
              <a:rPr lang="pl-PL" sz="2400" dirty="0" smtClean="0">
                <a:latin typeface="+mn-lt"/>
              </a:rPr>
              <a:t>, znajdujących się </a:t>
            </a:r>
            <a:r>
              <a:rPr lang="pl-PL" sz="2400" dirty="0">
                <a:latin typeface="+mn-lt"/>
              </a:rPr>
              <a:t>w otoczeniu.</a:t>
            </a:r>
          </a:p>
        </p:txBody>
      </p:sp>
      <p:sp>
        <p:nvSpPr>
          <p:cNvPr id="6" name="pole tekstowe 5"/>
          <p:cNvSpPr txBox="1"/>
          <p:nvPr/>
        </p:nvSpPr>
        <p:spPr>
          <a:xfrm>
            <a:off x="6877811" y="6318249"/>
            <a:ext cx="2176267" cy="461665"/>
          </a:xfrm>
          <a:prstGeom prst="rect">
            <a:avLst/>
          </a:prstGeom>
          <a:noFill/>
          <a:ln>
            <a:solidFill>
              <a:schemeClr val="tx1"/>
            </a:solidFill>
            <a:prstDash val="lgDashDotDot"/>
          </a:ln>
        </p:spPr>
        <p:txBody>
          <a:bodyPr wrap="square" rtlCol="0">
            <a:spAutoFit/>
          </a:bodyPr>
          <a:lstStyle/>
          <a:p>
            <a:r>
              <a:rPr lang="pl-PL" sz="1200" b="1" dirty="0" err="1" smtClean="0"/>
              <a:t>wg</a:t>
            </a:r>
            <a:r>
              <a:rPr lang="pl-PL" sz="1200" b="1" dirty="0" smtClean="0"/>
              <a:t>. </a:t>
            </a:r>
            <a:r>
              <a:rPr lang="pl-PL" sz="1200" i="1" dirty="0" smtClean="0"/>
              <a:t>Podręcznik tworzenia i ewaluacji wskaźników w LSR</a:t>
            </a:r>
            <a:endParaRPr lang="pl-PL" sz="1200" i="1"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r>
              <a:rPr lang="pl-PL" sz="2800" b="1" dirty="0" smtClean="0"/>
              <a:t>Wybór LSR</a:t>
            </a:r>
            <a:endParaRPr lang="pl-PL" sz="2800" b="1" dirty="0"/>
          </a:p>
        </p:txBody>
      </p:sp>
      <p:sp>
        <p:nvSpPr>
          <p:cNvPr id="3" name="Symbol zastępczy zawartości 2"/>
          <p:cNvSpPr>
            <a:spLocks noGrp="1"/>
          </p:cNvSpPr>
          <p:nvPr>
            <p:ph idx="1"/>
          </p:nvPr>
        </p:nvSpPr>
        <p:spPr/>
        <p:txBody>
          <a:bodyPr>
            <a:normAutofit/>
          </a:bodyPr>
          <a:lstStyle/>
          <a:p>
            <a:r>
              <a:rPr lang="pl-PL" sz="2400" dirty="0" smtClean="0">
                <a:latin typeface="Arial" pitchFamily="34" charset="0"/>
                <a:cs typeface="Arial" pitchFamily="34" charset="0"/>
              </a:rPr>
              <a:t>Najpóźniej 2 lata po zatwierdzeniu przez KE umowy partnerskiej, możliwy wybór dodatkowych LSR najpóźniej do końca 2017 r.</a:t>
            </a:r>
          </a:p>
          <a:p>
            <a:endParaRPr lang="pl-PL" sz="2400" dirty="0" smtClean="0">
              <a:latin typeface="Arial" pitchFamily="34" charset="0"/>
              <a:cs typeface="Arial" pitchFamily="34" charset="0"/>
            </a:endParaRPr>
          </a:p>
          <a:p>
            <a:r>
              <a:rPr lang="pl-PL" sz="2400" dirty="0" smtClean="0">
                <a:latin typeface="Arial" pitchFamily="34" charset="0"/>
                <a:cs typeface="Arial" pitchFamily="34" charset="0"/>
              </a:rPr>
              <a:t>Ogłoszenie konkursu – jednakowy termin w całym kraju,</a:t>
            </a:r>
          </a:p>
          <a:p>
            <a:endParaRPr lang="pl-PL" sz="2400" dirty="0" smtClean="0">
              <a:latin typeface="Arial" pitchFamily="34" charset="0"/>
              <a:cs typeface="Arial" pitchFamily="34" charset="0"/>
            </a:endParaRPr>
          </a:p>
          <a:p>
            <a:r>
              <a:rPr lang="pl-PL" sz="2400" dirty="0" smtClean="0">
                <a:latin typeface="Arial" pitchFamily="34" charset="0"/>
                <a:cs typeface="Arial" pitchFamily="34" charset="0"/>
              </a:rPr>
              <a:t>Dokonywany przez Komisję wybierającą wspieraną przez ekspertów i zatwierdzany przez SW.</a:t>
            </a:r>
          </a:p>
        </p:txBody>
      </p:sp>
    </p:spTree>
    <p:extLst>
      <p:ext uri="{BB962C8B-B14F-4D97-AF65-F5344CB8AC3E}">
        <p14:creationId xmlns:p14="http://schemas.microsoft.com/office/powerpoint/2010/main" val="263843255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05" name="Prostokąt 1"/>
          <p:cNvSpPr>
            <a:spLocks noChangeArrowheads="1"/>
          </p:cNvSpPr>
          <p:nvPr/>
        </p:nvSpPr>
        <p:spPr bwMode="auto">
          <a:xfrm>
            <a:off x="1774825" y="1989138"/>
            <a:ext cx="7091363" cy="4329112"/>
          </a:xfrm>
          <a:prstGeom prst="rect">
            <a:avLst/>
          </a:prstGeom>
          <a:noFill/>
          <a:ln w="9525">
            <a:noFill/>
            <a:miter lim="800000"/>
            <a:headEnd/>
            <a:tailEnd/>
          </a:ln>
        </p:spPr>
        <p:txBody>
          <a:bodyPr>
            <a:spAutoFit/>
          </a:bodyPr>
          <a:lstStyle/>
          <a:p>
            <a:pPr algn="just" defTabSz="914400"/>
            <a:endParaRPr lang="pl-PL"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p:txBody>
      </p:sp>
      <p:sp>
        <p:nvSpPr>
          <p:cNvPr id="5" name="Rectangle 11"/>
          <p:cNvSpPr txBox="1">
            <a:spLocks noChangeArrowheads="1"/>
          </p:cNvSpPr>
          <p:nvPr/>
        </p:nvSpPr>
        <p:spPr bwMode="auto">
          <a:xfrm>
            <a:off x="1116013" y="820368"/>
            <a:ext cx="7264400" cy="504825"/>
          </a:xfrm>
          <a:prstGeom prst="rect">
            <a:avLst/>
          </a:prstGeom>
          <a:noFill/>
          <a:ln>
            <a:miter lim="800000"/>
            <a:headEnd/>
            <a:tailEnd/>
          </a:ln>
        </p:spPr>
        <p:txBody>
          <a:bodyPr/>
          <a:lstStyle/>
          <a:p>
            <a:pPr marL="342900" marR="0" lvl="0" indent="-342900" algn="ctr" defTabSz="457200" rtl="0" eaLnBrk="1" fontAlgn="base" latinLnBrk="0" hangingPunct="1">
              <a:lnSpc>
                <a:spcPct val="90000"/>
              </a:lnSpc>
              <a:spcBef>
                <a:spcPct val="20000"/>
              </a:spcBef>
              <a:spcAft>
                <a:spcPct val="0"/>
              </a:spcAft>
              <a:buClrTx/>
              <a:buSzTx/>
              <a:buFontTx/>
              <a:buNone/>
              <a:tabLst/>
              <a:defRPr/>
            </a:pPr>
            <a:r>
              <a:rPr lang="pl-PL" sz="2800" b="1" dirty="0" smtClean="0">
                <a:latin typeface="+mj-lt"/>
                <a:ea typeface="+mj-ea"/>
                <a:cs typeface="+mj-cs"/>
              </a:rPr>
              <a:t>Oddziaływanie - przykłady</a:t>
            </a:r>
          </a:p>
        </p:txBody>
      </p:sp>
      <p:sp>
        <p:nvSpPr>
          <p:cNvPr id="7" name="Prostokąt 6"/>
          <p:cNvSpPr/>
          <p:nvPr/>
        </p:nvSpPr>
        <p:spPr>
          <a:xfrm>
            <a:off x="349820" y="2093654"/>
            <a:ext cx="8614668" cy="2631490"/>
          </a:xfrm>
          <a:prstGeom prst="rect">
            <a:avLst/>
          </a:prstGeom>
        </p:spPr>
        <p:txBody>
          <a:bodyPr wrap="square">
            <a:spAutoFit/>
          </a:bodyPr>
          <a:lstStyle/>
          <a:p>
            <a:pPr marL="363538" indent="-363538">
              <a:lnSpc>
                <a:spcPct val="150000"/>
              </a:lnSpc>
              <a:buFont typeface="Arial" pitchFamily="34" charset="0"/>
              <a:buChar char="•"/>
            </a:pPr>
            <a:r>
              <a:rPr lang="pl-PL" sz="2200" dirty="0" smtClean="0">
                <a:latin typeface="+mn-lt"/>
              </a:rPr>
              <a:t>poprawa </a:t>
            </a:r>
            <a:r>
              <a:rPr lang="pl-PL" sz="2200" dirty="0">
                <a:latin typeface="+mn-lt"/>
              </a:rPr>
              <a:t>sytuacji </a:t>
            </a:r>
            <a:r>
              <a:rPr lang="pl-PL" sz="2200" dirty="0" smtClean="0">
                <a:latin typeface="+mn-lt"/>
              </a:rPr>
              <a:t>społeczno-gospodarczej </a:t>
            </a:r>
            <a:r>
              <a:rPr lang="pl-PL" sz="2200" dirty="0">
                <a:latin typeface="+mn-lt"/>
              </a:rPr>
              <a:t>w pewnym okresie od </a:t>
            </a:r>
            <a:r>
              <a:rPr lang="pl-PL" sz="2200" dirty="0" smtClean="0">
                <a:latin typeface="+mn-lt"/>
              </a:rPr>
              <a:t>zakończenia </a:t>
            </a:r>
            <a:r>
              <a:rPr lang="pl-PL" sz="2200" dirty="0">
                <a:latin typeface="+mn-lt"/>
              </a:rPr>
              <a:t>jego realizacji,</a:t>
            </a:r>
          </a:p>
          <a:p>
            <a:pPr marL="363538" indent="-363538">
              <a:lnSpc>
                <a:spcPct val="150000"/>
              </a:lnSpc>
              <a:buFont typeface="Arial" pitchFamily="34" charset="0"/>
              <a:buChar char="•"/>
            </a:pPr>
            <a:r>
              <a:rPr lang="pl-PL" sz="2200" dirty="0" smtClean="0">
                <a:latin typeface="+mn-lt"/>
              </a:rPr>
              <a:t>wzrost </a:t>
            </a:r>
            <a:r>
              <a:rPr lang="pl-PL" sz="2200" dirty="0">
                <a:latin typeface="+mn-lt"/>
              </a:rPr>
              <a:t>poziomu </a:t>
            </a:r>
            <a:r>
              <a:rPr lang="pl-PL" sz="2200" dirty="0" smtClean="0">
                <a:latin typeface="+mn-lt"/>
              </a:rPr>
              <a:t>bezpieczeństwa</a:t>
            </a:r>
            <a:r>
              <a:rPr lang="pl-PL" sz="2200" dirty="0">
                <a:latin typeface="+mn-lt"/>
              </a:rPr>
              <a:t>,</a:t>
            </a:r>
          </a:p>
          <a:p>
            <a:pPr marL="363538" indent="-363538">
              <a:lnSpc>
                <a:spcPct val="150000"/>
              </a:lnSpc>
              <a:buFont typeface="Arial" pitchFamily="34" charset="0"/>
              <a:buChar char="•"/>
            </a:pPr>
            <a:r>
              <a:rPr lang="pl-PL" sz="2200" dirty="0" smtClean="0">
                <a:latin typeface="+mn-lt"/>
              </a:rPr>
              <a:t>zwiększony przepływ </a:t>
            </a:r>
            <a:r>
              <a:rPr lang="pl-PL" sz="2200" dirty="0">
                <a:latin typeface="+mn-lt"/>
              </a:rPr>
              <a:t>osób na obszarze LGD,</a:t>
            </a:r>
          </a:p>
          <a:p>
            <a:pPr marL="363538" indent="-363538">
              <a:lnSpc>
                <a:spcPct val="150000"/>
              </a:lnSpc>
              <a:buFont typeface="Arial" pitchFamily="34" charset="0"/>
              <a:buChar char="•"/>
            </a:pPr>
            <a:r>
              <a:rPr lang="pl-PL" sz="2200" dirty="0" smtClean="0">
                <a:latin typeface="+mn-lt"/>
              </a:rPr>
              <a:t>wzrost aktywności społeczno-ekonomicznej.</a:t>
            </a:r>
            <a:endParaRPr lang="en-GB" sz="2200" dirty="0">
              <a:latin typeface="+mn-lt"/>
            </a:endParaRPr>
          </a:p>
        </p:txBody>
      </p:sp>
      <p:sp>
        <p:nvSpPr>
          <p:cNvPr id="6" name="pole tekstowe 5"/>
          <p:cNvSpPr txBox="1"/>
          <p:nvPr/>
        </p:nvSpPr>
        <p:spPr>
          <a:xfrm>
            <a:off x="6877811" y="6318249"/>
            <a:ext cx="2176267" cy="461665"/>
          </a:xfrm>
          <a:prstGeom prst="rect">
            <a:avLst/>
          </a:prstGeom>
          <a:noFill/>
          <a:ln>
            <a:solidFill>
              <a:schemeClr val="tx1"/>
            </a:solidFill>
            <a:prstDash val="lgDashDotDot"/>
          </a:ln>
        </p:spPr>
        <p:txBody>
          <a:bodyPr wrap="square" rtlCol="0">
            <a:spAutoFit/>
          </a:bodyPr>
          <a:lstStyle/>
          <a:p>
            <a:r>
              <a:rPr lang="pl-PL" sz="1200" b="1" dirty="0" err="1" smtClean="0"/>
              <a:t>wg</a:t>
            </a:r>
            <a:r>
              <a:rPr lang="pl-PL" sz="1200" b="1" dirty="0" smtClean="0"/>
              <a:t>. </a:t>
            </a:r>
            <a:r>
              <a:rPr lang="pl-PL" sz="1200" i="1" dirty="0" smtClean="0"/>
              <a:t>Podręcznik tworzenia i ewaluacji wskaźników w LSR</a:t>
            </a:r>
            <a:endParaRPr lang="pl-PL" sz="1200" i="1"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05" name="Prostokąt 1"/>
          <p:cNvSpPr>
            <a:spLocks noChangeArrowheads="1"/>
          </p:cNvSpPr>
          <p:nvPr/>
        </p:nvSpPr>
        <p:spPr bwMode="auto">
          <a:xfrm>
            <a:off x="1774825" y="1989138"/>
            <a:ext cx="7091363" cy="4329112"/>
          </a:xfrm>
          <a:prstGeom prst="rect">
            <a:avLst/>
          </a:prstGeom>
          <a:noFill/>
          <a:ln w="9525">
            <a:noFill/>
            <a:miter lim="800000"/>
            <a:headEnd/>
            <a:tailEnd/>
          </a:ln>
        </p:spPr>
        <p:txBody>
          <a:bodyPr>
            <a:spAutoFit/>
          </a:bodyPr>
          <a:lstStyle/>
          <a:p>
            <a:pPr algn="just" defTabSz="914400"/>
            <a:endParaRPr lang="pl-PL"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p:txBody>
      </p:sp>
      <p:sp>
        <p:nvSpPr>
          <p:cNvPr id="5" name="Rectangle 11"/>
          <p:cNvSpPr txBox="1">
            <a:spLocks noChangeArrowheads="1"/>
          </p:cNvSpPr>
          <p:nvPr/>
        </p:nvSpPr>
        <p:spPr bwMode="auto">
          <a:xfrm>
            <a:off x="1116013" y="820368"/>
            <a:ext cx="7264400" cy="504825"/>
          </a:xfrm>
          <a:prstGeom prst="rect">
            <a:avLst/>
          </a:prstGeom>
          <a:noFill/>
          <a:ln>
            <a:miter lim="800000"/>
            <a:headEnd/>
            <a:tailEnd/>
          </a:ln>
        </p:spPr>
        <p:txBody>
          <a:bodyPr/>
          <a:lstStyle/>
          <a:p>
            <a:pPr marL="342900" marR="0" lvl="0" indent="-342900" algn="ctr" defTabSz="457200" rtl="0" eaLnBrk="1" fontAlgn="base" latinLnBrk="0" hangingPunct="1">
              <a:lnSpc>
                <a:spcPct val="90000"/>
              </a:lnSpc>
              <a:spcBef>
                <a:spcPct val="20000"/>
              </a:spcBef>
              <a:spcAft>
                <a:spcPct val="0"/>
              </a:spcAft>
              <a:buClrTx/>
              <a:buSzTx/>
              <a:buFontTx/>
              <a:buNone/>
              <a:tabLst/>
              <a:defRPr/>
            </a:pPr>
            <a:r>
              <a:rPr lang="pl-PL" sz="2800" b="1" dirty="0" smtClean="0">
                <a:latin typeface="+mj-lt"/>
                <a:ea typeface="+mj-ea"/>
                <a:cs typeface="+mj-cs"/>
              </a:rPr>
              <a:t>Rezultaty</a:t>
            </a:r>
          </a:p>
        </p:txBody>
      </p:sp>
      <p:sp>
        <p:nvSpPr>
          <p:cNvPr id="7" name="Prostokąt 6"/>
          <p:cNvSpPr/>
          <p:nvPr/>
        </p:nvSpPr>
        <p:spPr>
          <a:xfrm>
            <a:off x="395536" y="1818690"/>
            <a:ext cx="8470652" cy="1754326"/>
          </a:xfrm>
          <a:prstGeom prst="rect">
            <a:avLst/>
          </a:prstGeom>
        </p:spPr>
        <p:txBody>
          <a:bodyPr wrap="square">
            <a:spAutoFit/>
          </a:bodyPr>
          <a:lstStyle/>
          <a:p>
            <a:pPr>
              <a:lnSpc>
                <a:spcPct val="150000"/>
              </a:lnSpc>
            </a:pPr>
            <a:r>
              <a:rPr lang="pl-PL" sz="2400" dirty="0">
                <a:latin typeface="+mn-lt"/>
              </a:rPr>
              <a:t>Rezultaty to zaobserwowane jeszcze w trakcie realizacji strategii lub pojedynczego projektu </a:t>
            </a:r>
            <a:r>
              <a:rPr lang="pl-PL" sz="2400" dirty="0" smtClean="0">
                <a:latin typeface="+mn-lt"/>
              </a:rPr>
              <a:t>zmiany wśród </a:t>
            </a:r>
            <a:r>
              <a:rPr lang="pl-PL" sz="2400" dirty="0">
                <a:latin typeface="+mn-lt"/>
              </a:rPr>
              <a:t>tych, którzy korzystają z produktów</a:t>
            </a:r>
            <a:r>
              <a:rPr lang="pl-PL" sz="2400" dirty="0" smtClean="0">
                <a:latin typeface="+mn-lt"/>
              </a:rPr>
              <a:t>.</a:t>
            </a:r>
          </a:p>
        </p:txBody>
      </p:sp>
      <p:sp>
        <p:nvSpPr>
          <p:cNvPr id="6" name="pole tekstowe 5"/>
          <p:cNvSpPr txBox="1"/>
          <p:nvPr/>
        </p:nvSpPr>
        <p:spPr>
          <a:xfrm>
            <a:off x="6877811" y="6318249"/>
            <a:ext cx="2176267" cy="461665"/>
          </a:xfrm>
          <a:prstGeom prst="rect">
            <a:avLst/>
          </a:prstGeom>
          <a:noFill/>
          <a:ln>
            <a:solidFill>
              <a:schemeClr val="tx1"/>
            </a:solidFill>
            <a:prstDash val="lgDashDotDot"/>
          </a:ln>
        </p:spPr>
        <p:txBody>
          <a:bodyPr wrap="square" rtlCol="0">
            <a:spAutoFit/>
          </a:bodyPr>
          <a:lstStyle/>
          <a:p>
            <a:r>
              <a:rPr lang="pl-PL" sz="1200" b="1" dirty="0" err="1" smtClean="0"/>
              <a:t>wg</a:t>
            </a:r>
            <a:r>
              <a:rPr lang="pl-PL" sz="1200" b="1" dirty="0" smtClean="0"/>
              <a:t>. </a:t>
            </a:r>
            <a:r>
              <a:rPr lang="pl-PL" sz="1200" i="1" dirty="0" smtClean="0"/>
              <a:t>Podręcznik tworzenia i ewaluacji wskaźników w LSR</a:t>
            </a:r>
            <a:endParaRPr lang="pl-PL" sz="1200" i="1"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05" name="Prostokąt 1"/>
          <p:cNvSpPr>
            <a:spLocks noChangeArrowheads="1"/>
          </p:cNvSpPr>
          <p:nvPr/>
        </p:nvSpPr>
        <p:spPr bwMode="auto">
          <a:xfrm>
            <a:off x="1774825" y="1989138"/>
            <a:ext cx="7091363" cy="4329112"/>
          </a:xfrm>
          <a:prstGeom prst="rect">
            <a:avLst/>
          </a:prstGeom>
          <a:noFill/>
          <a:ln w="9525">
            <a:noFill/>
            <a:miter lim="800000"/>
            <a:headEnd/>
            <a:tailEnd/>
          </a:ln>
        </p:spPr>
        <p:txBody>
          <a:bodyPr>
            <a:spAutoFit/>
          </a:bodyPr>
          <a:lstStyle/>
          <a:p>
            <a:pPr algn="just" defTabSz="914400"/>
            <a:endParaRPr lang="pl-PL"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p:txBody>
      </p:sp>
      <p:sp>
        <p:nvSpPr>
          <p:cNvPr id="5" name="Rectangle 11"/>
          <p:cNvSpPr txBox="1">
            <a:spLocks noChangeArrowheads="1"/>
          </p:cNvSpPr>
          <p:nvPr/>
        </p:nvSpPr>
        <p:spPr bwMode="auto">
          <a:xfrm>
            <a:off x="1116013" y="820368"/>
            <a:ext cx="7264400" cy="504825"/>
          </a:xfrm>
          <a:prstGeom prst="rect">
            <a:avLst/>
          </a:prstGeom>
          <a:noFill/>
          <a:ln>
            <a:miter lim="800000"/>
            <a:headEnd/>
            <a:tailEnd/>
          </a:ln>
        </p:spPr>
        <p:txBody>
          <a:bodyPr/>
          <a:lstStyle/>
          <a:p>
            <a:pPr marL="342900" marR="0" lvl="0" indent="-342900" algn="ctr" defTabSz="457200" rtl="0" eaLnBrk="1" fontAlgn="base" latinLnBrk="0" hangingPunct="1">
              <a:lnSpc>
                <a:spcPct val="90000"/>
              </a:lnSpc>
              <a:spcBef>
                <a:spcPct val="20000"/>
              </a:spcBef>
              <a:spcAft>
                <a:spcPct val="0"/>
              </a:spcAft>
              <a:buClrTx/>
              <a:buSzTx/>
              <a:buFontTx/>
              <a:buNone/>
              <a:tabLst/>
              <a:defRPr/>
            </a:pPr>
            <a:r>
              <a:rPr lang="pl-PL" sz="2800" b="1" dirty="0" smtClean="0">
                <a:latin typeface="+mj-lt"/>
                <a:ea typeface="+mj-ea"/>
                <a:cs typeface="+mj-cs"/>
              </a:rPr>
              <a:t>Rezultaty - przykłady</a:t>
            </a:r>
          </a:p>
        </p:txBody>
      </p:sp>
      <p:sp>
        <p:nvSpPr>
          <p:cNvPr id="7" name="Prostokąt 6"/>
          <p:cNvSpPr/>
          <p:nvPr/>
        </p:nvSpPr>
        <p:spPr>
          <a:xfrm>
            <a:off x="251520" y="1628800"/>
            <a:ext cx="8614668" cy="4610365"/>
          </a:xfrm>
          <a:prstGeom prst="rect">
            <a:avLst/>
          </a:prstGeom>
        </p:spPr>
        <p:txBody>
          <a:bodyPr wrap="square">
            <a:spAutoFit/>
          </a:bodyPr>
          <a:lstStyle/>
          <a:p>
            <a:pPr marL="263525" indent="-263525">
              <a:lnSpc>
                <a:spcPct val="150000"/>
              </a:lnSpc>
              <a:buFont typeface="Arial" pitchFamily="34" charset="0"/>
              <a:buChar char="•"/>
            </a:pPr>
            <a:r>
              <a:rPr lang="pl-PL" sz="2200" dirty="0" smtClean="0">
                <a:latin typeface="+mn-lt"/>
              </a:rPr>
              <a:t>spotkania </a:t>
            </a:r>
            <a:r>
              <a:rPr lang="pl-PL" sz="2200" dirty="0">
                <a:latin typeface="+mn-lt"/>
              </a:rPr>
              <a:t>integracyjne </a:t>
            </a:r>
            <a:r>
              <a:rPr lang="pl-PL" sz="2200" dirty="0" smtClean="0">
                <a:latin typeface="+mn-lt"/>
              </a:rPr>
              <a:t>mieszkańców</a:t>
            </a:r>
            <a:r>
              <a:rPr lang="pl-PL" sz="2200" dirty="0">
                <a:latin typeface="+mn-lt"/>
              </a:rPr>
              <a:t>, </a:t>
            </a:r>
            <a:r>
              <a:rPr lang="pl-PL" sz="2200" dirty="0" smtClean="0">
                <a:latin typeface="+mn-lt"/>
              </a:rPr>
              <a:t>odbywające się </a:t>
            </a:r>
            <a:r>
              <a:rPr lang="pl-PL" sz="2200" dirty="0">
                <a:latin typeface="+mn-lt"/>
              </a:rPr>
              <a:t>w nowo wybudowanych </a:t>
            </a:r>
            <a:r>
              <a:rPr lang="pl-PL" sz="2200" dirty="0" smtClean="0">
                <a:latin typeface="+mn-lt"/>
              </a:rPr>
              <a:t>świetlicach</a:t>
            </a:r>
            <a:r>
              <a:rPr lang="pl-PL" sz="2200" dirty="0">
                <a:latin typeface="+mn-lt"/>
              </a:rPr>
              <a:t>,</a:t>
            </a:r>
          </a:p>
          <a:p>
            <a:pPr marL="263525" indent="-263525">
              <a:lnSpc>
                <a:spcPct val="150000"/>
              </a:lnSpc>
              <a:buFont typeface="Arial" pitchFamily="34" charset="0"/>
              <a:buChar char="•"/>
            </a:pPr>
            <a:r>
              <a:rPr lang="pl-PL" sz="2200" dirty="0" smtClean="0">
                <a:latin typeface="+mn-lt"/>
              </a:rPr>
              <a:t>zwiększenie </a:t>
            </a:r>
            <a:r>
              <a:rPr lang="pl-PL" sz="2200" dirty="0">
                <a:latin typeface="+mn-lt"/>
              </a:rPr>
              <a:t>kompetencji osób </a:t>
            </a:r>
            <a:r>
              <a:rPr lang="pl-PL" sz="2200" dirty="0" smtClean="0">
                <a:latin typeface="+mn-lt"/>
              </a:rPr>
              <a:t>wychodzących </a:t>
            </a:r>
            <a:r>
              <a:rPr lang="pl-PL" sz="2200" dirty="0">
                <a:latin typeface="+mn-lt"/>
              </a:rPr>
              <a:t>z </a:t>
            </a:r>
            <a:r>
              <a:rPr lang="pl-PL" sz="2200" dirty="0" smtClean="0">
                <a:latin typeface="+mn-lt"/>
              </a:rPr>
              <a:t>działalności </a:t>
            </a:r>
            <a:r>
              <a:rPr lang="pl-PL" sz="2200" dirty="0">
                <a:latin typeface="+mn-lt"/>
              </a:rPr>
              <a:t>rolniczej w wyniku </a:t>
            </a:r>
            <a:r>
              <a:rPr lang="pl-PL" sz="2200" dirty="0" smtClean="0">
                <a:latin typeface="+mn-lt"/>
              </a:rPr>
              <a:t>szkoleń,</a:t>
            </a:r>
            <a:endParaRPr lang="pl-PL" sz="2200" dirty="0">
              <a:latin typeface="+mn-lt"/>
            </a:endParaRPr>
          </a:p>
          <a:p>
            <a:pPr marL="263525" indent="-263525">
              <a:lnSpc>
                <a:spcPct val="150000"/>
              </a:lnSpc>
              <a:buFont typeface="Arial" pitchFamily="34" charset="0"/>
              <a:buChar char="•"/>
            </a:pPr>
            <a:r>
              <a:rPr lang="pl-PL" sz="2200" dirty="0" smtClean="0">
                <a:latin typeface="+mn-lt"/>
              </a:rPr>
              <a:t>zwiększenie </a:t>
            </a:r>
            <a:r>
              <a:rPr lang="pl-PL" sz="2200" dirty="0">
                <a:latin typeface="+mn-lt"/>
              </a:rPr>
              <a:t>ruchu rowerowego na nowo wybudowanych </a:t>
            </a:r>
            <a:r>
              <a:rPr lang="pl-PL" sz="2200" dirty="0" smtClean="0">
                <a:latin typeface="+mn-lt"/>
              </a:rPr>
              <a:t>ścieżkach</a:t>
            </a:r>
            <a:r>
              <a:rPr lang="pl-PL" sz="2200" dirty="0">
                <a:latin typeface="+mn-lt"/>
              </a:rPr>
              <a:t>,</a:t>
            </a:r>
          </a:p>
          <a:p>
            <a:pPr marL="263525" indent="-263525">
              <a:lnSpc>
                <a:spcPct val="150000"/>
              </a:lnSpc>
              <a:buFont typeface="Arial" pitchFamily="34" charset="0"/>
              <a:buChar char="•"/>
            </a:pPr>
            <a:r>
              <a:rPr lang="pl-PL" sz="2200" dirty="0" smtClean="0">
                <a:latin typeface="+mn-lt"/>
              </a:rPr>
              <a:t>nowe </a:t>
            </a:r>
            <a:r>
              <a:rPr lang="pl-PL" sz="2200" dirty="0">
                <a:latin typeface="+mn-lt"/>
              </a:rPr>
              <a:t>funkcje dla lokalnej </a:t>
            </a:r>
            <a:r>
              <a:rPr lang="pl-PL" sz="2200" dirty="0" smtClean="0">
                <a:latin typeface="+mn-lt"/>
              </a:rPr>
              <a:t>społeczności</a:t>
            </a:r>
            <a:r>
              <a:rPr lang="pl-PL" sz="2200" dirty="0">
                <a:latin typeface="+mn-lt"/>
              </a:rPr>
              <a:t>, wprowadzone w obiektach zabytkowych</a:t>
            </a:r>
            <a:r>
              <a:rPr lang="pl-PL" sz="2200" dirty="0" smtClean="0">
                <a:latin typeface="+mn-lt"/>
              </a:rPr>
              <a:t>, poddanych </a:t>
            </a:r>
            <a:r>
              <a:rPr lang="pl-PL" sz="2200" dirty="0">
                <a:latin typeface="+mn-lt"/>
              </a:rPr>
              <a:t>rewaloryzacji,</a:t>
            </a:r>
          </a:p>
          <a:p>
            <a:pPr marL="263525" indent="-263525">
              <a:lnSpc>
                <a:spcPct val="150000"/>
              </a:lnSpc>
              <a:buFont typeface="Arial" pitchFamily="34" charset="0"/>
              <a:buChar char="•"/>
            </a:pPr>
            <a:r>
              <a:rPr lang="pl-PL" sz="2200" dirty="0" smtClean="0">
                <a:latin typeface="+mn-lt"/>
              </a:rPr>
              <a:t>poznanie obrzędów </a:t>
            </a:r>
            <a:r>
              <a:rPr lang="pl-PL" sz="2200" dirty="0">
                <a:latin typeface="+mn-lt"/>
              </a:rPr>
              <a:t>i tradycji lokalnych </a:t>
            </a:r>
            <a:r>
              <a:rPr lang="pl-PL" sz="2200" dirty="0" smtClean="0">
                <a:latin typeface="+mn-lt"/>
              </a:rPr>
              <a:t>społeczności </a:t>
            </a:r>
            <a:r>
              <a:rPr lang="pl-PL" sz="2200" dirty="0">
                <a:latin typeface="+mn-lt"/>
              </a:rPr>
              <a:t>w trakcie imprez kulturalnych.</a:t>
            </a:r>
            <a:endParaRPr lang="en-GB" sz="2200" dirty="0">
              <a:latin typeface="+mn-lt"/>
            </a:endParaRPr>
          </a:p>
        </p:txBody>
      </p:sp>
      <p:sp>
        <p:nvSpPr>
          <p:cNvPr id="6" name="pole tekstowe 5"/>
          <p:cNvSpPr txBox="1"/>
          <p:nvPr/>
        </p:nvSpPr>
        <p:spPr>
          <a:xfrm>
            <a:off x="6877811" y="6318249"/>
            <a:ext cx="2176267" cy="461665"/>
          </a:xfrm>
          <a:prstGeom prst="rect">
            <a:avLst/>
          </a:prstGeom>
          <a:noFill/>
          <a:ln>
            <a:solidFill>
              <a:schemeClr val="tx1"/>
            </a:solidFill>
            <a:prstDash val="lgDashDotDot"/>
          </a:ln>
        </p:spPr>
        <p:txBody>
          <a:bodyPr wrap="square" rtlCol="0">
            <a:spAutoFit/>
          </a:bodyPr>
          <a:lstStyle/>
          <a:p>
            <a:r>
              <a:rPr lang="pl-PL" sz="1200" b="1" dirty="0" err="1" smtClean="0"/>
              <a:t>wg</a:t>
            </a:r>
            <a:r>
              <a:rPr lang="pl-PL" sz="1200" b="1" dirty="0" smtClean="0"/>
              <a:t>. </a:t>
            </a:r>
            <a:r>
              <a:rPr lang="pl-PL" sz="1200" i="1" dirty="0" smtClean="0"/>
              <a:t>Podręcznik tworzenia i ewaluacji wskaźników w LSR</a:t>
            </a:r>
            <a:endParaRPr lang="pl-PL" sz="1200" i="1"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05" name="Prostokąt 1"/>
          <p:cNvSpPr>
            <a:spLocks noChangeArrowheads="1"/>
          </p:cNvSpPr>
          <p:nvPr/>
        </p:nvSpPr>
        <p:spPr bwMode="auto">
          <a:xfrm>
            <a:off x="1774825" y="1989138"/>
            <a:ext cx="7091363" cy="4329112"/>
          </a:xfrm>
          <a:prstGeom prst="rect">
            <a:avLst/>
          </a:prstGeom>
          <a:noFill/>
          <a:ln w="9525">
            <a:noFill/>
            <a:miter lim="800000"/>
            <a:headEnd/>
            <a:tailEnd/>
          </a:ln>
        </p:spPr>
        <p:txBody>
          <a:bodyPr>
            <a:spAutoFit/>
          </a:bodyPr>
          <a:lstStyle/>
          <a:p>
            <a:pPr algn="just" defTabSz="914400"/>
            <a:endParaRPr lang="pl-PL"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p:txBody>
      </p:sp>
      <p:sp>
        <p:nvSpPr>
          <p:cNvPr id="5" name="Rectangle 11"/>
          <p:cNvSpPr txBox="1">
            <a:spLocks noChangeArrowheads="1"/>
          </p:cNvSpPr>
          <p:nvPr/>
        </p:nvSpPr>
        <p:spPr bwMode="auto">
          <a:xfrm>
            <a:off x="1116013" y="820368"/>
            <a:ext cx="7264400" cy="504825"/>
          </a:xfrm>
          <a:prstGeom prst="rect">
            <a:avLst/>
          </a:prstGeom>
          <a:noFill/>
          <a:ln>
            <a:miter lim="800000"/>
            <a:headEnd/>
            <a:tailEnd/>
          </a:ln>
        </p:spPr>
        <p:txBody>
          <a:bodyPr/>
          <a:lstStyle/>
          <a:p>
            <a:pPr marL="342900" marR="0" lvl="0" indent="-342900" algn="ctr" defTabSz="457200" rtl="0" eaLnBrk="1" fontAlgn="base" latinLnBrk="0" hangingPunct="1">
              <a:lnSpc>
                <a:spcPct val="90000"/>
              </a:lnSpc>
              <a:spcBef>
                <a:spcPct val="20000"/>
              </a:spcBef>
              <a:spcAft>
                <a:spcPct val="0"/>
              </a:spcAft>
              <a:buClrTx/>
              <a:buSzTx/>
              <a:buFontTx/>
              <a:buNone/>
              <a:tabLst/>
              <a:defRPr/>
            </a:pPr>
            <a:r>
              <a:rPr lang="pl-PL" sz="2800" b="1" dirty="0" smtClean="0">
                <a:latin typeface="+mj-lt"/>
                <a:ea typeface="+mj-ea"/>
                <a:cs typeface="+mj-cs"/>
              </a:rPr>
              <a:t>Produkty</a:t>
            </a:r>
          </a:p>
        </p:txBody>
      </p:sp>
      <p:sp>
        <p:nvSpPr>
          <p:cNvPr id="7" name="Prostokąt 6"/>
          <p:cNvSpPr/>
          <p:nvPr/>
        </p:nvSpPr>
        <p:spPr>
          <a:xfrm>
            <a:off x="395536" y="2169438"/>
            <a:ext cx="8470652" cy="2123658"/>
          </a:xfrm>
          <a:prstGeom prst="rect">
            <a:avLst/>
          </a:prstGeom>
        </p:spPr>
        <p:txBody>
          <a:bodyPr wrap="square">
            <a:spAutoFit/>
          </a:bodyPr>
          <a:lstStyle/>
          <a:p>
            <a:pPr>
              <a:lnSpc>
                <a:spcPct val="150000"/>
              </a:lnSpc>
            </a:pPr>
            <a:r>
              <a:rPr lang="pl-PL" sz="2400" dirty="0" smtClean="0">
                <a:latin typeface="+mn-lt"/>
              </a:rPr>
              <a:t>Materialne </a:t>
            </a:r>
            <a:r>
              <a:rPr lang="pl-PL" sz="2400" dirty="0">
                <a:latin typeface="+mn-lt"/>
              </a:rPr>
              <a:t>efekty </a:t>
            </a:r>
            <a:r>
              <a:rPr lang="pl-PL" sz="2400" dirty="0" smtClean="0">
                <a:latin typeface="+mn-lt"/>
              </a:rPr>
              <a:t>działań w programie/projekcie, </a:t>
            </a:r>
          </a:p>
          <a:p>
            <a:endParaRPr lang="pl-PL" sz="2400" dirty="0">
              <a:latin typeface="+mn-lt"/>
            </a:endParaRPr>
          </a:p>
          <a:p>
            <a:pPr>
              <a:lnSpc>
                <a:spcPct val="150000"/>
              </a:lnSpc>
            </a:pPr>
            <a:r>
              <a:rPr lang="pl-PL" sz="2400" dirty="0" smtClean="0">
                <a:latin typeface="+mn-lt"/>
              </a:rPr>
              <a:t>czyli </a:t>
            </a:r>
            <a:r>
              <a:rPr lang="pl-PL" sz="2400" dirty="0">
                <a:latin typeface="+mn-lt"/>
              </a:rPr>
              <a:t>wszystkie te elementy, </a:t>
            </a:r>
            <a:r>
              <a:rPr lang="pl-PL" sz="2400" dirty="0" smtClean="0">
                <a:latin typeface="+mn-lt"/>
              </a:rPr>
              <a:t>zakupione za środki </a:t>
            </a:r>
            <a:r>
              <a:rPr lang="pl-PL" sz="2400" dirty="0">
                <a:latin typeface="+mn-lt"/>
              </a:rPr>
              <a:t>publiczne, które </a:t>
            </a:r>
            <a:r>
              <a:rPr lang="pl-PL" sz="2400" dirty="0" smtClean="0">
                <a:latin typeface="+mn-lt"/>
              </a:rPr>
              <a:t>stanowią </a:t>
            </a:r>
            <a:r>
              <a:rPr lang="pl-PL" sz="2400" dirty="0">
                <a:latin typeface="+mn-lt"/>
              </a:rPr>
              <a:t>efekt wszystkich robót, dostaw i </a:t>
            </a:r>
            <a:r>
              <a:rPr lang="pl-PL" sz="2400" dirty="0" smtClean="0">
                <a:latin typeface="+mn-lt"/>
              </a:rPr>
              <a:t>usług</a:t>
            </a:r>
            <a:r>
              <a:rPr lang="pl-PL" sz="2400" dirty="0">
                <a:latin typeface="+mn-lt"/>
              </a:rPr>
              <a:t>.</a:t>
            </a:r>
            <a:endParaRPr lang="en-GB" sz="2200" dirty="0" smtClean="0">
              <a:latin typeface="+mn-lt"/>
            </a:endParaRPr>
          </a:p>
        </p:txBody>
      </p:sp>
      <p:sp>
        <p:nvSpPr>
          <p:cNvPr id="6" name="pole tekstowe 5"/>
          <p:cNvSpPr txBox="1"/>
          <p:nvPr/>
        </p:nvSpPr>
        <p:spPr>
          <a:xfrm>
            <a:off x="6877811" y="6318249"/>
            <a:ext cx="2176267" cy="461665"/>
          </a:xfrm>
          <a:prstGeom prst="rect">
            <a:avLst/>
          </a:prstGeom>
          <a:noFill/>
          <a:ln>
            <a:solidFill>
              <a:schemeClr val="tx1"/>
            </a:solidFill>
            <a:prstDash val="lgDashDotDot"/>
          </a:ln>
        </p:spPr>
        <p:txBody>
          <a:bodyPr wrap="square" rtlCol="0">
            <a:spAutoFit/>
          </a:bodyPr>
          <a:lstStyle/>
          <a:p>
            <a:r>
              <a:rPr lang="pl-PL" sz="1200" b="1" dirty="0" err="1" smtClean="0"/>
              <a:t>wg</a:t>
            </a:r>
            <a:r>
              <a:rPr lang="pl-PL" sz="1200" b="1" dirty="0" smtClean="0"/>
              <a:t>. </a:t>
            </a:r>
            <a:r>
              <a:rPr lang="pl-PL" sz="1200" i="1" dirty="0" smtClean="0"/>
              <a:t>Podręcznik tworzenia i ewaluacji wskaźników w LSR</a:t>
            </a:r>
            <a:endParaRPr lang="pl-PL" sz="1200" i="1"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05" name="Prostokąt 1"/>
          <p:cNvSpPr>
            <a:spLocks noChangeArrowheads="1"/>
          </p:cNvSpPr>
          <p:nvPr/>
        </p:nvSpPr>
        <p:spPr bwMode="auto">
          <a:xfrm>
            <a:off x="1774825" y="1989138"/>
            <a:ext cx="7091363" cy="4329112"/>
          </a:xfrm>
          <a:prstGeom prst="rect">
            <a:avLst/>
          </a:prstGeom>
          <a:noFill/>
          <a:ln w="9525">
            <a:noFill/>
            <a:miter lim="800000"/>
            <a:headEnd/>
            <a:tailEnd/>
          </a:ln>
        </p:spPr>
        <p:txBody>
          <a:bodyPr>
            <a:spAutoFit/>
          </a:bodyPr>
          <a:lstStyle/>
          <a:p>
            <a:pPr algn="just" defTabSz="914400"/>
            <a:endParaRPr lang="pl-PL"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p:txBody>
      </p:sp>
      <p:sp>
        <p:nvSpPr>
          <p:cNvPr id="5" name="Rectangle 11"/>
          <p:cNvSpPr txBox="1">
            <a:spLocks noChangeArrowheads="1"/>
          </p:cNvSpPr>
          <p:nvPr/>
        </p:nvSpPr>
        <p:spPr bwMode="auto">
          <a:xfrm>
            <a:off x="1116013" y="820368"/>
            <a:ext cx="7264400" cy="504825"/>
          </a:xfrm>
          <a:prstGeom prst="rect">
            <a:avLst/>
          </a:prstGeom>
          <a:noFill/>
          <a:ln>
            <a:miter lim="800000"/>
            <a:headEnd/>
            <a:tailEnd/>
          </a:ln>
        </p:spPr>
        <p:txBody>
          <a:bodyPr/>
          <a:lstStyle/>
          <a:p>
            <a:pPr marL="342900" marR="0" lvl="0" indent="-342900" algn="ctr" defTabSz="457200" rtl="0" eaLnBrk="1" fontAlgn="base" latinLnBrk="0" hangingPunct="1">
              <a:lnSpc>
                <a:spcPct val="90000"/>
              </a:lnSpc>
              <a:spcBef>
                <a:spcPct val="20000"/>
              </a:spcBef>
              <a:spcAft>
                <a:spcPct val="0"/>
              </a:spcAft>
              <a:buClrTx/>
              <a:buSzTx/>
              <a:buFontTx/>
              <a:buNone/>
              <a:tabLst/>
              <a:defRPr/>
            </a:pPr>
            <a:r>
              <a:rPr lang="pl-PL" sz="2800" b="1" dirty="0" smtClean="0">
                <a:latin typeface="+mj-lt"/>
                <a:ea typeface="+mj-ea"/>
                <a:cs typeface="+mj-cs"/>
              </a:rPr>
              <a:t>Produkty - przykłady</a:t>
            </a:r>
          </a:p>
        </p:txBody>
      </p:sp>
      <p:sp>
        <p:nvSpPr>
          <p:cNvPr id="7" name="Prostokąt 6"/>
          <p:cNvSpPr/>
          <p:nvPr/>
        </p:nvSpPr>
        <p:spPr>
          <a:xfrm>
            <a:off x="539552" y="1772816"/>
            <a:ext cx="8326636" cy="3139321"/>
          </a:xfrm>
          <a:prstGeom prst="rect">
            <a:avLst/>
          </a:prstGeom>
        </p:spPr>
        <p:txBody>
          <a:bodyPr wrap="square">
            <a:spAutoFit/>
          </a:bodyPr>
          <a:lstStyle/>
          <a:p>
            <a:pPr marL="363538" indent="-363538">
              <a:lnSpc>
                <a:spcPct val="150000"/>
              </a:lnSpc>
              <a:buFont typeface="Arial" pitchFamily="34" charset="0"/>
              <a:buChar char="•"/>
            </a:pPr>
            <a:r>
              <a:rPr lang="pl-PL" sz="2200" dirty="0" smtClean="0">
                <a:latin typeface="+mn-lt"/>
              </a:rPr>
              <a:t>świetlice </a:t>
            </a:r>
            <a:r>
              <a:rPr lang="pl-PL" sz="2200" dirty="0">
                <a:latin typeface="+mn-lt"/>
              </a:rPr>
              <a:t>wybudowane na potrzeby </a:t>
            </a:r>
            <a:r>
              <a:rPr lang="pl-PL" sz="2200" dirty="0" smtClean="0">
                <a:latin typeface="+mn-lt"/>
              </a:rPr>
              <a:t>spotkań,</a:t>
            </a:r>
            <a:endParaRPr lang="pl-PL" sz="2200" dirty="0">
              <a:latin typeface="+mn-lt"/>
            </a:endParaRPr>
          </a:p>
          <a:p>
            <a:pPr marL="363538" indent="-363538">
              <a:lnSpc>
                <a:spcPct val="150000"/>
              </a:lnSpc>
              <a:buFont typeface="Arial" pitchFamily="34" charset="0"/>
              <a:buChar char="•"/>
            </a:pPr>
            <a:r>
              <a:rPr lang="pl-PL" sz="2200" dirty="0" smtClean="0">
                <a:latin typeface="+mn-lt"/>
              </a:rPr>
              <a:t>szkolenia </a:t>
            </a:r>
            <a:r>
              <a:rPr lang="pl-PL" sz="2200" dirty="0">
                <a:latin typeface="+mn-lt"/>
              </a:rPr>
              <a:t>dla osób </a:t>
            </a:r>
            <a:r>
              <a:rPr lang="pl-PL" sz="2200" dirty="0" smtClean="0">
                <a:latin typeface="+mn-lt"/>
              </a:rPr>
              <a:t>wychodzących </a:t>
            </a:r>
            <a:r>
              <a:rPr lang="pl-PL" sz="2200" dirty="0">
                <a:latin typeface="+mn-lt"/>
              </a:rPr>
              <a:t>z </a:t>
            </a:r>
            <a:r>
              <a:rPr lang="pl-PL" sz="2200" dirty="0" smtClean="0">
                <a:latin typeface="+mn-lt"/>
              </a:rPr>
              <a:t>działalności </a:t>
            </a:r>
            <a:r>
              <a:rPr lang="pl-PL" sz="2200" dirty="0">
                <a:latin typeface="+mn-lt"/>
              </a:rPr>
              <a:t>rolniczej,</a:t>
            </a:r>
          </a:p>
          <a:p>
            <a:pPr marL="363538" indent="-363538">
              <a:lnSpc>
                <a:spcPct val="150000"/>
              </a:lnSpc>
              <a:buFont typeface="Arial" pitchFamily="34" charset="0"/>
              <a:buChar char="•"/>
            </a:pPr>
            <a:r>
              <a:rPr lang="pl-PL" sz="2200" dirty="0" smtClean="0">
                <a:latin typeface="+mn-lt"/>
              </a:rPr>
              <a:t>nowe ścieżki </a:t>
            </a:r>
            <a:r>
              <a:rPr lang="pl-PL" sz="2200" dirty="0">
                <a:latin typeface="+mn-lt"/>
              </a:rPr>
              <a:t>rowerowe,</a:t>
            </a:r>
          </a:p>
          <a:p>
            <a:pPr marL="363538" indent="-363538">
              <a:lnSpc>
                <a:spcPct val="150000"/>
              </a:lnSpc>
              <a:buFont typeface="Arial" pitchFamily="34" charset="0"/>
              <a:buChar char="•"/>
            </a:pPr>
            <a:r>
              <a:rPr lang="pl-PL" sz="2200" dirty="0" smtClean="0">
                <a:latin typeface="+mn-lt"/>
              </a:rPr>
              <a:t>obiekty</a:t>
            </a:r>
            <a:r>
              <a:rPr lang="pl-PL" sz="2200" dirty="0">
                <a:latin typeface="+mn-lt"/>
              </a:rPr>
              <a:t>, wpisane do rejestru zabytków, poddane pracom konserwatorskim,</a:t>
            </a:r>
          </a:p>
          <a:p>
            <a:pPr marL="363538" indent="-363538">
              <a:lnSpc>
                <a:spcPct val="150000"/>
              </a:lnSpc>
              <a:buFont typeface="Arial" pitchFamily="34" charset="0"/>
              <a:buChar char="•"/>
            </a:pPr>
            <a:r>
              <a:rPr lang="pl-PL" sz="2200" dirty="0" smtClean="0">
                <a:latin typeface="+mn-lt"/>
              </a:rPr>
              <a:t>wydarzenia </a:t>
            </a:r>
            <a:r>
              <a:rPr lang="pl-PL" sz="2200" dirty="0">
                <a:latin typeface="+mn-lt"/>
              </a:rPr>
              <a:t>kulturalne, sfinansowane w ramach </a:t>
            </a:r>
            <a:r>
              <a:rPr lang="pl-PL" sz="2200" dirty="0" smtClean="0">
                <a:latin typeface="+mn-lt"/>
              </a:rPr>
              <a:t>przedsięwzięć.</a:t>
            </a:r>
            <a:endParaRPr lang="en-GB" sz="2200" dirty="0" smtClean="0">
              <a:latin typeface="+mn-lt"/>
            </a:endParaRPr>
          </a:p>
        </p:txBody>
      </p:sp>
      <p:sp>
        <p:nvSpPr>
          <p:cNvPr id="6" name="pole tekstowe 5"/>
          <p:cNvSpPr txBox="1"/>
          <p:nvPr/>
        </p:nvSpPr>
        <p:spPr>
          <a:xfrm>
            <a:off x="6877811" y="6318249"/>
            <a:ext cx="2176267" cy="461665"/>
          </a:xfrm>
          <a:prstGeom prst="rect">
            <a:avLst/>
          </a:prstGeom>
          <a:noFill/>
          <a:ln>
            <a:solidFill>
              <a:schemeClr val="tx1"/>
            </a:solidFill>
            <a:prstDash val="lgDashDotDot"/>
          </a:ln>
        </p:spPr>
        <p:txBody>
          <a:bodyPr wrap="square" rtlCol="0">
            <a:spAutoFit/>
          </a:bodyPr>
          <a:lstStyle/>
          <a:p>
            <a:r>
              <a:rPr lang="pl-PL" sz="1200" b="1" dirty="0" err="1" smtClean="0"/>
              <a:t>wg</a:t>
            </a:r>
            <a:r>
              <a:rPr lang="pl-PL" sz="1200" b="1" dirty="0" smtClean="0"/>
              <a:t>. </a:t>
            </a:r>
            <a:r>
              <a:rPr lang="pl-PL" sz="1200" i="1" dirty="0" smtClean="0"/>
              <a:t>Podręcznik tworzenia i ewaluacji wskaźników w LSR</a:t>
            </a:r>
            <a:endParaRPr lang="pl-PL" sz="1200" i="1"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4"/>
          <p:cNvSpPr>
            <a:spLocks noGrp="1" noChangeArrowheads="1"/>
          </p:cNvSpPr>
          <p:nvPr>
            <p:ph type="title"/>
          </p:nvPr>
        </p:nvSpPr>
        <p:spPr>
          <a:xfrm>
            <a:off x="395536" y="116632"/>
            <a:ext cx="8229600" cy="1143000"/>
          </a:xfrm>
        </p:spPr>
        <p:txBody>
          <a:bodyPr>
            <a:normAutofit/>
          </a:bodyPr>
          <a:lstStyle/>
          <a:p>
            <a:r>
              <a:rPr lang="pl-PL" sz="2800" b="1" dirty="0" smtClean="0">
                <a:solidFill>
                  <a:srgbClr val="C00000"/>
                </a:solidFill>
              </a:rPr>
              <a:t>Rozdział VI:</a:t>
            </a:r>
            <a:r>
              <a:rPr lang="pl-PL" sz="2800" b="1" dirty="0" smtClean="0"/>
              <a:t> Cele i wskaźniki</a:t>
            </a:r>
            <a:br>
              <a:rPr lang="pl-PL" sz="2800" b="1" dirty="0" smtClean="0"/>
            </a:br>
            <a:r>
              <a:rPr lang="pl-PL" sz="2800" b="1" dirty="0" smtClean="0"/>
              <a:t>Projekty współpracy – kryteria oceny</a:t>
            </a:r>
            <a:endParaRPr lang="en-US" sz="2800" b="1" dirty="0" smtClean="0"/>
          </a:p>
        </p:txBody>
      </p:sp>
      <p:sp>
        <p:nvSpPr>
          <p:cNvPr id="6" name="Rectangle 3"/>
          <p:cNvSpPr txBox="1">
            <a:spLocks noChangeArrowheads="1"/>
          </p:cNvSpPr>
          <p:nvPr/>
        </p:nvSpPr>
        <p:spPr>
          <a:xfrm>
            <a:off x="251520" y="1052736"/>
            <a:ext cx="8640960" cy="5616624"/>
          </a:xfrm>
          <a:prstGeom prst="rect">
            <a:avLst/>
          </a:prstGeom>
        </p:spPr>
        <p:txBody>
          <a:bodyPr vert="horz" lIns="91440" tIns="45720" rIns="91440" bIns="45720" rtlCol="0">
            <a:normAutofit/>
          </a:bodyPr>
          <a:lstStyle/>
          <a:p>
            <a:pPr marL="268288" indent="-268288">
              <a:lnSpc>
                <a:spcPct val="170000"/>
              </a:lnSpc>
            </a:pPr>
            <a:endParaRPr lang="pl-PL" sz="3300" dirty="0" smtClean="0"/>
          </a:p>
          <a:p>
            <a:endParaRPr lang="pl-PL" sz="1500" dirty="0" smtClean="0"/>
          </a:p>
          <a:p>
            <a:endParaRPr lang="pl-PL" sz="1500" dirty="0" smtClean="0"/>
          </a:p>
          <a:p>
            <a:endParaRPr lang="pl-PL" sz="1500" dirty="0" smtClean="0"/>
          </a:p>
          <a:p>
            <a:pPr algn="r"/>
            <a:endParaRPr lang="pl-PL" sz="2200" dirty="0" smtClean="0"/>
          </a:p>
          <a:p>
            <a:pPr algn="r"/>
            <a:endParaRPr lang="pl-PL" sz="2200" dirty="0" smtClean="0"/>
          </a:p>
        </p:txBody>
      </p:sp>
      <p:sp>
        <p:nvSpPr>
          <p:cNvPr id="7" name="Prostokąt 6"/>
          <p:cNvSpPr/>
          <p:nvPr/>
        </p:nvSpPr>
        <p:spPr>
          <a:xfrm>
            <a:off x="179512" y="1340768"/>
            <a:ext cx="8784976" cy="4611519"/>
          </a:xfrm>
          <a:prstGeom prst="rect">
            <a:avLst/>
          </a:prstGeom>
        </p:spPr>
        <p:txBody>
          <a:bodyPr wrap="square">
            <a:spAutoFit/>
          </a:bodyPr>
          <a:lstStyle/>
          <a:p>
            <a:pPr>
              <a:lnSpc>
                <a:spcPct val="150000"/>
              </a:lnSpc>
            </a:pPr>
            <a:r>
              <a:rPr lang="pl-PL" b="1" dirty="0" smtClean="0"/>
              <a:t>Kryterium spełnione w dostatecznym stopniu - gdy na wszystkie z poniższych warunków udzielono odpowiedzi twierdzącej: </a:t>
            </a:r>
          </a:p>
          <a:p>
            <a:pPr>
              <a:lnSpc>
                <a:spcPct val="150000"/>
              </a:lnSpc>
            </a:pPr>
            <a:r>
              <a:rPr lang="pl-PL" dirty="0" smtClean="0"/>
              <a:t>LGD w LSR zaplanowała realizację 1 projektu współpracy określając szczegółowo cele i wskaźniki LSR jakie te projekty będą realizować. – </a:t>
            </a:r>
            <a:r>
              <a:rPr lang="pl-PL" b="1" dirty="0" smtClean="0"/>
              <a:t>0 albo 5 </a:t>
            </a:r>
            <a:r>
              <a:rPr lang="pl-PL" b="1" dirty="0" err="1" smtClean="0"/>
              <a:t>pkt</a:t>
            </a:r>
            <a:r>
              <a:rPr lang="pl-PL" b="1" dirty="0" smtClean="0"/>
              <a:t> </a:t>
            </a:r>
          </a:p>
          <a:p>
            <a:pPr>
              <a:lnSpc>
                <a:spcPct val="150000"/>
              </a:lnSpc>
            </a:pPr>
            <a:endParaRPr lang="pl-PL" b="1" dirty="0" smtClean="0"/>
          </a:p>
          <a:p>
            <a:pPr>
              <a:lnSpc>
                <a:spcPct val="150000"/>
              </a:lnSpc>
            </a:pPr>
            <a:r>
              <a:rPr lang="pl-PL" b="1" dirty="0" smtClean="0"/>
              <a:t>Kryterium spełnione w wysokim stopniu: </a:t>
            </a:r>
          </a:p>
          <a:p>
            <a:pPr>
              <a:lnSpc>
                <a:spcPct val="150000"/>
              </a:lnSpc>
            </a:pPr>
            <a:r>
              <a:rPr lang="pl-PL" dirty="0" smtClean="0"/>
              <a:t>LSR zaplanowała realizację co najmniej 2 projektów współpracy w tym przynajmniej jednego dotyczącego współpracy międzynarodowej określając szczegółowo cele i wskaźniki LSR jakie te projekty będą realizować. W przypadku EFMR kryterium uznaje się za wysoko spełnione jeżeli dodatkowo zaplanowano 1 projekt współpracy kierowany do przedstawicieli sektora rybackiego </a:t>
            </a:r>
            <a:r>
              <a:rPr lang="pl-PL" b="1" dirty="0" smtClean="0"/>
              <a:t>– 0 albo 10 </a:t>
            </a:r>
            <a:r>
              <a:rPr lang="pl-PL" b="1" dirty="0" err="1" smtClean="0"/>
              <a:t>pkt</a:t>
            </a:r>
            <a:r>
              <a:rPr lang="pl-PL" b="1" dirty="0" smtClean="0"/>
              <a:t> 	</a:t>
            </a:r>
          </a:p>
        </p:txBody>
      </p:sp>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4"/>
          <p:cNvSpPr>
            <a:spLocks noGrp="1" noChangeArrowheads="1"/>
          </p:cNvSpPr>
          <p:nvPr>
            <p:ph type="title"/>
          </p:nvPr>
        </p:nvSpPr>
        <p:spPr>
          <a:xfrm>
            <a:off x="395536" y="116632"/>
            <a:ext cx="8229600" cy="1143000"/>
          </a:xfrm>
        </p:spPr>
        <p:txBody>
          <a:bodyPr>
            <a:normAutofit/>
          </a:bodyPr>
          <a:lstStyle/>
          <a:p>
            <a:r>
              <a:rPr lang="pl-PL" sz="2800" b="1" dirty="0" smtClean="0">
                <a:solidFill>
                  <a:srgbClr val="C00000"/>
                </a:solidFill>
              </a:rPr>
              <a:t>Rozdział VI:</a:t>
            </a:r>
            <a:r>
              <a:rPr lang="pl-PL" sz="2800" b="1" dirty="0" smtClean="0"/>
              <a:t> Cele i wskaźniki</a:t>
            </a:r>
            <a:endParaRPr lang="en-US" sz="2800" b="1" dirty="0" smtClean="0"/>
          </a:p>
        </p:txBody>
      </p:sp>
      <p:sp>
        <p:nvSpPr>
          <p:cNvPr id="6" name="Rectangle 3"/>
          <p:cNvSpPr txBox="1">
            <a:spLocks noChangeArrowheads="1"/>
          </p:cNvSpPr>
          <p:nvPr/>
        </p:nvSpPr>
        <p:spPr>
          <a:xfrm>
            <a:off x="251520" y="1052736"/>
            <a:ext cx="8640960" cy="5616624"/>
          </a:xfrm>
          <a:prstGeom prst="rect">
            <a:avLst/>
          </a:prstGeom>
        </p:spPr>
        <p:txBody>
          <a:bodyPr vert="horz" lIns="91440" tIns="45720" rIns="91440" bIns="45720" rtlCol="0">
            <a:normAutofit/>
          </a:bodyPr>
          <a:lstStyle/>
          <a:p>
            <a:pPr marL="268288" indent="-268288">
              <a:lnSpc>
                <a:spcPct val="170000"/>
              </a:lnSpc>
            </a:pPr>
            <a:endParaRPr lang="pl-PL" sz="3300" dirty="0" smtClean="0"/>
          </a:p>
          <a:p>
            <a:endParaRPr lang="pl-PL" sz="1500" dirty="0" smtClean="0"/>
          </a:p>
          <a:p>
            <a:endParaRPr lang="pl-PL" sz="1500" dirty="0" smtClean="0"/>
          </a:p>
          <a:p>
            <a:endParaRPr lang="pl-PL" sz="1500" dirty="0" smtClean="0"/>
          </a:p>
          <a:p>
            <a:pPr algn="r"/>
            <a:endParaRPr lang="pl-PL" sz="2200" dirty="0" smtClean="0"/>
          </a:p>
          <a:p>
            <a:pPr algn="r"/>
            <a:endParaRPr lang="pl-PL" sz="2200" dirty="0" smtClean="0"/>
          </a:p>
        </p:txBody>
      </p:sp>
      <p:sp>
        <p:nvSpPr>
          <p:cNvPr id="7" name="Prostokąt 6"/>
          <p:cNvSpPr/>
          <p:nvPr/>
        </p:nvSpPr>
        <p:spPr>
          <a:xfrm>
            <a:off x="179512" y="1124744"/>
            <a:ext cx="8784976" cy="5170646"/>
          </a:xfrm>
          <a:prstGeom prst="rect">
            <a:avLst/>
          </a:prstGeom>
        </p:spPr>
        <p:txBody>
          <a:bodyPr wrap="square">
            <a:spAutoFit/>
          </a:bodyPr>
          <a:lstStyle/>
          <a:p>
            <a:pPr marL="457200" indent="-457200">
              <a:lnSpc>
                <a:spcPct val="150000"/>
              </a:lnSpc>
              <a:buFont typeface="+mj-lt"/>
              <a:buAutoNum type="arabicPeriod"/>
            </a:pPr>
            <a:r>
              <a:rPr lang="pl-PL" sz="2000" dirty="0" smtClean="0"/>
              <a:t>Specyfikacja wskaźników przypisanych do przedsięwzięć, celów szczegółowych i celów ogólnych wraz z uzasadnieniem wyboru konkretnego wskaźnika w kontekście ich adekwatności do celów i przedsięwzięć . </a:t>
            </a:r>
          </a:p>
          <a:p>
            <a:pPr marL="457200" indent="-457200">
              <a:lnSpc>
                <a:spcPct val="150000"/>
              </a:lnSpc>
              <a:buFont typeface="+mj-lt"/>
              <a:buAutoNum type="arabicPeriod"/>
            </a:pPr>
            <a:r>
              <a:rPr lang="pl-PL" sz="2000" dirty="0" smtClean="0"/>
              <a:t>Źródła pozyskania danych do pomiaru. </a:t>
            </a:r>
          </a:p>
          <a:p>
            <a:pPr marL="457200" indent="-457200">
              <a:lnSpc>
                <a:spcPct val="150000"/>
              </a:lnSpc>
              <a:buFont typeface="+mj-lt"/>
              <a:buAutoNum type="arabicPeriod"/>
            </a:pPr>
            <a:r>
              <a:rPr lang="pl-PL" sz="2000" dirty="0" smtClean="0"/>
              <a:t>Sposób i częstotliwość dokonywania pomiaru, uaktualniania danych (podanie dokładnego sposobu liczenia wskaźnika, algorytmów itp.). </a:t>
            </a:r>
          </a:p>
          <a:p>
            <a:pPr marL="457200" indent="-457200">
              <a:lnSpc>
                <a:spcPct val="150000"/>
              </a:lnSpc>
              <a:buFont typeface="+mj-lt"/>
              <a:buAutoNum type="arabicPeriod"/>
            </a:pPr>
            <a:r>
              <a:rPr lang="pl-PL" sz="2000" dirty="0" smtClean="0"/>
              <a:t>Stan początkowy wskaźnika oraz wyjaśnienie sposobu jego ustalenia. </a:t>
            </a:r>
          </a:p>
          <a:p>
            <a:pPr marL="457200" indent="-457200">
              <a:lnSpc>
                <a:spcPct val="150000"/>
              </a:lnSpc>
              <a:buFont typeface="+mj-lt"/>
              <a:buAutoNum type="arabicPeriod"/>
            </a:pPr>
            <a:r>
              <a:rPr lang="pl-PL" sz="2000" dirty="0" smtClean="0"/>
              <a:t>Stan docelowy wskaźnika (ewentualnie poziomy przejściowe, jeśli takie są planowane) oraz wyjaśnienie dotyczące sposobu jego ustalenia (założenia do planowania). </a:t>
            </a:r>
          </a:p>
        </p:txBody>
      </p:sp>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05" name="Prostokąt 1"/>
          <p:cNvSpPr>
            <a:spLocks noChangeArrowheads="1"/>
          </p:cNvSpPr>
          <p:nvPr/>
        </p:nvSpPr>
        <p:spPr bwMode="auto">
          <a:xfrm>
            <a:off x="1774825" y="1989138"/>
            <a:ext cx="7091363" cy="4329112"/>
          </a:xfrm>
          <a:prstGeom prst="rect">
            <a:avLst/>
          </a:prstGeom>
          <a:noFill/>
          <a:ln w="9525">
            <a:noFill/>
            <a:miter lim="800000"/>
            <a:headEnd/>
            <a:tailEnd/>
          </a:ln>
        </p:spPr>
        <p:txBody>
          <a:bodyPr>
            <a:spAutoFit/>
          </a:bodyPr>
          <a:lstStyle/>
          <a:p>
            <a:pPr algn="just" defTabSz="914400"/>
            <a:endParaRPr lang="pl-PL"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p:txBody>
      </p:sp>
      <p:sp>
        <p:nvSpPr>
          <p:cNvPr id="5" name="Rectangle 11"/>
          <p:cNvSpPr txBox="1">
            <a:spLocks noChangeArrowheads="1"/>
          </p:cNvSpPr>
          <p:nvPr/>
        </p:nvSpPr>
        <p:spPr bwMode="auto">
          <a:xfrm>
            <a:off x="971600" y="260648"/>
            <a:ext cx="7264400" cy="504825"/>
          </a:xfrm>
          <a:prstGeom prst="rect">
            <a:avLst/>
          </a:prstGeom>
          <a:noFill/>
          <a:ln>
            <a:miter lim="800000"/>
            <a:headEnd/>
            <a:tailEnd/>
          </a:ln>
        </p:spPr>
        <p:txBody>
          <a:bodyPr/>
          <a:lstStyle/>
          <a:p>
            <a:pPr marL="342900" marR="0" lvl="0" indent="-342900" algn="ctr" defTabSz="457200" rtl="0" eaLnBrk="1" fontAlgn="base" latinLnBrk="0" hangingPunct="1">
              <a:lnSpc>
                <a:spcPct val="90000"/>
              </a:lnSpc>
              <a:spcBef>
                <a:spcPct val="20000"/>
              </a:spcBef>
              <a:spcAft>
                <a:spcPct val="0"/>
              </a:spcAft>
              <a:buClrTx/>
              <a:buSzTx/>
              <a:buFontTx/>
              <a:buNone/>
              <a:tabLst/>
              <a:defRPr/>
            </a:pPr>
            <a:r>
              <a:rPr lang="pl-PL" sz="2800" b="1" dirty="0" smtClean="0">
                <a:latin typeface="+mj-lt"/>
                <a:ea typeface="+mj-ea"/>
                <a:cs typeface="+mj-cs"/>
              </a:rPr>
              <a:t>Co to jest wskaźnik?</a:t>
            </a:r>
          </a:p>
          <a:p>
            <a:pPr marL="342900" marR="0" lvl="0" indent="-342900" algn="ctr" defTabSz="457200" rtl="0" eaLnBrk="1" fontAlgn="base" latinLnBrk="0" hangingPunct="1">
              <a:lnSpc>
                <a:spcPct val="90000"/>
              </a:lnSpc>
              <a:spcBef>
                <a:spcPct val="20000"/>
              </a:spcBef>
              <a:spcAft>
                <a:spcPct val="0"/>
              </a:spcAft>
              <a:buClrTx/>
              <a:buSzTx/>
              <a:buFontTx/>
              <a:buNone/>
              <a:tabLst/>
              <a:defRPr/>
            </a:pPr>
            <a:r>
              <a:rPr lang="pl-PL" sz="2400" b="1" dirty="0" smtClean="0">
                <a:latin typeface="+mj-lt"/>
                <a:ea typeface="+mj-ea"/>
                <a:cs typeface="+mj-cs"/>
              </a:rPr>
              <a:t>czyli, po czym poznasz, że osiągnąłeś cel? </a:t>
            </a:r>
          </a:p>
        </p:txBody>
      </p:sp>
      <p:sp>
        <p:nvSpPr>
          <p:cNvPr id="7" name="Prostokąt 6"/>
          <p:cNvSpPr/>
          <p:nvPr/>
        </p:nvSpPr>
        <p:spPr>
          <a:xfrm>
            <a:off x="467544" y="1594314"/>
            <a:ext cx="8470652" cy="4859022"/>
          </a:xfrm>
          <a:prstGeom prst="rect">
            <a:avLst/>
          </a:prstGeom>
        </p:spPr>
        <p:txBody>
          <a:bodyPr wrap="square">
            <a:spAutoFit/>
          </a:bodyPr>
          <a:lstStyle/>
          <a:p>
            <a:pPr>
              <a:lnSpc>
                <a:spcPct val="150000"/>
              </a:lnSpc>
            </a:pPr>
            <a:r>
              <a:rPr lang="pl-PL" b="1" dirty="0" smtClean="0">
                <a:solidFill>
                  <a:srgbClr val="C00000"/>
                </a:solidFill>
              </a:rPr>
              <a:t>Wskaźnik</a:t>
            </a:r>
            <a:r>
              <a:rPr lang="pl-PL" dirty="0" smtClean="0"/>
              <a:t> to pomiar osiągniętego celu, zmobilizowanych zasobów, osiągniętego efektu, miernik jakości lub zmienna kontekstowa. </a:t>
            </a:r>
          </a:p>
          <a:p>
            <a:pPr>
              <a:lnSpc>
                <a:spcPct val="150000"/>
              </a:lnSpc>
            </a:pPr>
            <a:endParaRPr lang="pl-PL" sz="1100" dirty="0" smtClean="0"/>
          </a:p>
          <a:p>
            <a:pPr algn="just">
              <a:lnSpc>
                <a:spcPct val="150000"/>
              </a:lnSpc>
            </a:pPr>
            <a:r>
              <a:rPr lang="pl-PL" b="1" dirty="0" smtClean="0">
                <a:solidFill>
                  <a:srgbClr val="C00000"/>
                </a:solidFill>
              </a:rPr>
              <a:t>Wskaźnik</a:t>
            </a:r>
            <a:r>
              <a:rPr lang="pl-PL" dirty="0" smtClean="0"/>
              <a:t> to obserwowalne zjawisko lub cecha, którego zaobserwowanie pozwala określić z wystarczająco wysokim prawdopodobieństwem o wystąpieniu badanego zjawiska lub posiadaniu określonej cechy, co świadczy o tym, że osiągnięcie wskaźnika oznacza, że osiągnięto cel lub zaszło dane badane zjawisko. </a:t>
            </a:r>
            <a:endParaRPr lang="pl-PL" b="1" dirty="0" smtClean="0">
              <a:solidFill>
                <a:srgbClr val="C00000"/>
              </a:solidFill>
            </a:endParaRPr>
          </a:p>
          <a:p>
            <a:pPr>
              <a:lnSpc>
                <a:spcPct val="150000"/>
              </a:lnSpc>
            </a:pPr>
            <a:endParaRPr lang="pl-PL" sz="1050" b="1" dirty="0" smtClean="0">
              <a:solidFill>
                <a:srgbClr val="C00000"/>
              </a:solidFill>
            </a:endParaRPr>
          </a:p>
          <a:p>
            <a:pPr>
              <a:lnSpc>
                <a:spcPct val="150000"/>
              </a:lnSpc>
            </a:pPr>
            <a:r>
              <a:rPr lang="pl-PL" b="1" dirty="0" smtClean="0">
                <a:solidFill>
                  <a:srgbClr val="C00000"/>
                </a:solidFill>
              </a:rPr>
              <a:t>Wskaźnik</a:t>
            </a:r>
            <a:r>
              <a:rPr lang="pl-PL" dirty="0" smtClean="0"/>
              <a:t> to </a:t>
            </a:r>
            <a:r>
              <a:rPr lang="pl-PL" b="1" dirty="0" smtClean="0"/>
              <a:t>obserwowalne</a:t>
            </a:r>
            <a:r>
              <a:rPr lang="pl-PL" dirty="0" smtClean="0"/>
              <a:t> </a:t>
            </a:r>
            <a:r>
              <a:rPr lang="pl-PL" b="1" dirty="0" smtClean="0"/>
              <a:t>zjawisko B lub cecha B</a:t>
            </a:r>
            <a:r>
              <a:rPr lang="pl-PL" dirty="0" smtClean="0"/>
              <a:t>, którego zaobserwowanie </a:t>
            </a:r>
            <a:r>
              <a:rPr lang="pl-PL" b="1" dirty="0" smtClean="0"/>
              <a:t>pozwala określić </a:t>
            </a:r>
            <a:r>
              <a:rPr lang="pl-PL" dirty="0" smtClean="0"/>
              <a:t>z wystarczająco wysokim prawdopodobieństwem </a:t>
            </a:r>
            <a:r>
              <a:rPr lang="pl-PL" b="1" dirty="0" smtClean="0"/>
              <a:t>o wystąpieniu badanego zjawiska A lub posiadaniu określonej cechy A</a:t>
            </a:r>
            <a:r>
              <a:rPr lang="pl-PL" dirty="0" smtClean="0"/>
              <a:t>.</a:t>
            </a:r>
            <a:endParaRPr lang="en-GB" dirty="0" smtClean="0">
              <a:latin typeface="+mn-lt"/>
            </a:endParaRPr>
          </a:p>
        </p:txBody>
      </p:sp>
      <p:sp>
        <p:nvSpPr>
          <p:cNvPr id="6" name="pole tekstowe 5"/>
          <p:cNvSpPr txBox="1"/>
          <p:nvPr/>
        </p:nvSpPr>
        <p:spPr>
          <a:xfrm>
            <a:off x="6877811" y="6318249"/>
            <a:ext cx="2176267" cy="461665"/>
          </a:xfrm>
          <a:prstGeom prst="rect">
            <a:avLst/>
          </a:prstGeom>
          <a:noFill/>
          <a:ln>
            <a:solidFill>
              <a:schemeClr val="tx1"/>
            </a:solidFill>
            <a:prstDash val="lgDashDotDot"/>
          </a:ln>
        </p:spPr>
        <p:txBody>
          <a:bodyPr wrap="square" rtlCol="0">
            <a:spAutoFit/>
          </a:bodyPr>
          <a:lstStyle/>
          <a:p>
            <a:r>
              <a:rPr lang="pl-PL" sz="1200" b="1" dirty="0" err="1" smtClean="0"/>
              <a:t>wg</a:t>
            </a:r>
            <a:r>
              <a:rPr lang="pl-PL" sz="1200" b="1" dirty="0" smtClean="0"/>
              <a:t>. </a:t>
            </a:r>
            <a:r>
              <a:rPr lang="pl-PL" sz="1200" i="1" dirty="0" smtClean="0"/>
              <a:t>Wskaźniki w zarządzaniu strategicznym</a:t>
            </a:r>
            <a:endParaRPr lang="pl-PL" sz="1200" dirty="0" smtClean="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6501" name="Prostokąt 1"/>
          <p:cNvSpPr>
            <a:spLocks noChangeArrowheads="1"/>
          </p:cNvSpPr>
          <p:nvPr/>
        </p:nvSpPr>
        <p:spPr bwMode="auto">
          <a:xfrm>
            <a:off x="1774825" y="1989138"/>
            <a:ext cx="7091363" cy="4329112"/>
          </a:xfrm>
          <a:prstGeom prst="rect">
            <a:avLst/>
          </a:prstGeom>
          <a:noFill/>
          <a:ln w="9525">
            <a:noFill/>
            <a:miter lim="800000"/>
            <a:headEnd/>
            <a:tailEnd/>
          </a:ln>
        </p:spPr>
        <p:txBody>
          <a:bodyPr>
            <a:spAutoFit/>
          </a:bodyPr>
          <a:lstStyle/>
          <a:p>
            <a:pPr algn="just" defTabSz="914400"/>
            <a:endParaRPr lang="pl-PL"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p:txBody>
      </p:sp>
      <p:sp>
        <p:nvSpPr>
          <p:cNvPr id="5" name="Tytuł 4"/>
          <p:cNvSpPr>
            <a:spLocks noGrp="1"/>
          </p:cNvSpPr>
          <p:nvPr>
            <p:ph type="title"/>
          </p:nvPr>
        </p:nvSpPr>
        <p:spPr>
          <a:xfrm>
            <a:off x="662880" y="-99392"/>
            <a:ext cx="8229600" cy="1143000"/>
          </a:xfrm>
        </p:spPr>
        <p:txBody>
          <a:bodyPr>
            <a:normAutofit/>
          </a:bodyPr>
          <a:lstStyle/>
          <a:p>
            <a:r>
              <a:rPr lang="pl-PL" sz="2800" b="1" dirty="0" smtClean="0"/>
              <a:t>Czy trzeba mówić o wskaźnikach?</a:t>
            </a:r>
            <a:endParaRPr lang="pl-PL" sz="2800" b="1" dirty="0"/>
          </a:p>
        </p:txBody>
      </p:sp>
      <p:sp>
        <p:nvSpPr>
          <p:cNvPr id="6" name="Prostokąt 5"/>
          <p:cNvSpPr/>
          <p:nvPr/>
        </p:nvSpPr>
        <p:spPr>
          <a:xfrm>
            <a:off x="467544" y="895791"/>
            <a:ext cx="8550696" cy="5701561"/>
          </a:xfrm>
          <a:prstGeom prst="rect">
            <a:avLst/>
          </a:prstGeom>
        </p:spPr>
        <p:txBody>
          <a:bodyPr wrap="square">
            <a:spAutoFit/>
          </a:bodyPr>
          <a:lstStyle/>
          <a:p>
            <a:pPr>
              <a:lnSpc>
                <a:spcPct val="150000"/>
              </a:lnSpc>
            </a:pPr>
            <a:r>
              <a:rPr lang="pl-PL" sz="2400" dirty="0" smtClean="0"/>
              <a:t>75% badanych przedstawicieli LGD ocenia dobrze lub bardzo dobrze swoje wskaźniki.</a:t>
            </a:r>
          </a:p>
          <a:p>
            <a:pPr>
              <a:lnSpc>
                <a:spcPct val="150000"/>
              </a:lnSpc>
            </a:pPr>
            <a:endParaRPr lang="pl-PL" sz="1100" dirty="0" smtClean="0"/>
          </a:p>
          <a:p>
            <a:pPr>
              <a:lnSpc>
                <a:spcPct val="150000"/>
              </a:lnSpc>
            </a:pPr>
            <a:r>
              <a:rPr lang="pl-PL" sz="2400" dirty="0" smtClean="0"/>
              <a:t>Niemal 90% LGD nie widzi w ogóle konieczności zmiany wskaźników.</a:t>
            </a:r>
          </a:p>
          <a:p>
            <a:pPr>
              <a:lnSpc>
                <a:spcPct val="150000"/>
              </a:lnSpc>
            </a:pPr>
            <a:endParaRPr lang="pl-PL" sz="1200" dirty="0" smtClean="0"/>
          </a:p>
          <a:p>
            <a:pPr>
              <a:lnSpc>
                <a:spcPct val="150000"/>
              </a:lnSpc>
            </a:pPr>
            <a:r>
              <a:rPr lang="pl-PL" sz="2400" dirty="0" smtClean="0"/>
              <a:t>Około 92% celów w LSR nie spełnia wymogu:</a:t>
            </a:r>
          </a:p>
          <a:p>
            <a:pPr>
              <a:lnSpc>
                <a:spcPct val="150000"/>
              </a:lnSpc>
            </a:pPr>
            <a:endParaRPr lang="pl-PL" sz="2400" dirty="0" smtClean="0"/>
          </a:p>
          <a:p>
            <a:pPr marL="538163" indent="-363538">
              <a:lnSpc>
                <a:spcPct val="150000"/>
              </a:lnSpc>
              <a:buFont typeface="Arial" pitchFamily="34" charset="0"/>
              <a:buChar char="•"/>
            </a:pPr>
            <a:r>
              <a:rPr lang="pl-PL" sz="2000" dirty="0" smtClean="0"/>
              <a:t>konkretności,</a:t>
            </a:r>
          </a:p>
          <a:p>
            <a:pPr marL="538163" indent="-363538">
              <a:lnSpc>
                <a:spcPct val="150000"/>
              </a:lnSpc>
              <a:buFont typeface="Arial" pitchFamily="34" charset="0"/>
              <a:buChar char="•"/>
            </a:pPr>
            <a:r>
              <a:rPr lang="pl-PL" sz="2000" dirty="0" smtClean="0"/>
              <a:t>mierzalnych,</a:t>
            </a:r>
          </a:p>
          <a:p>
            <a:pPr marL="538163" indent="-363538">
              <a:lnSpc>
                <a:spcPct val="150000"/>
              </a:lnSpc>
              <a:buFont typeface="Arial" pitchFamily="34" charset="0"/>
              <a:buChar char="•"/>
            </a:pPr>
            <a:r>
              <a:rPr lang="pl-PL" sz="2000" dirty="0" smtClean="0"/>
              <a:t>określenia w czasie.</a:t>
            </a:r>
          </a:p>
          <a:p>
            <a:pPr marL="538163" indent="-363538" algn="r">
              <a:lnSpc>
                <a:spcPct val="150000"/>
              </a:lnSpc>
            </a:pPr>
            <a:r>
              <a:rPr lang="pl-PL" sz="1400" dirty="0" smtClean="0"/>
              <a:t>Badania </a:t>
            </a:r>
            <a:r>
              <a:rPr lang="pl-PL" sz="1400" dirty="0" err="1" smtClean="0"/>
              <a:t>MRiRW</a:t>
            </a:r>
            <a:r>
              <a:rPr lang="pl-PL" sz="1400" dirty="0" smtClean="0"/>
              <a:t>, 2010</a:t>
            </a:r>
            <a:endParaRPr lang="pl-PL" sz="1400"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786" name="Symbol zastępczy numeru slajdu 3"/>
          <p:cNvSpPr>
            <a:spLocks noGrp="1"/>
          </p:cNvSpPr>
          <p:nvPr>
            <p:ph type="sldNum" sz="quarter" idx="10"/>
          </p:nvPr>
        </p:nvSpPr>
        <p:spPr bwMode="auto">
          <a:noFill/>
          <a:ln>
            <a:miter lim="800000"/>
            <a:headEnd/>
            <a:tailEnd/>
          </a:ln>
        </p:spPr>
        <p:txBody>
          <a:bodyPr/>
          <a:lstStyle/>
          <a:p>
            <a:fld id="{D1DAA457-9E79-416E-B0E7-9D9767F98769}" type="slidenum">
              <a:rPr lang="pl-PL" smtClean="0"/>
              <a:pPr/>
              <a:t>69</a:t>
            </a:fld>
            <a:endParaRPr lang="pl-PL" smtClean="0"/>
          </a:p>
        </p:txBody>
      </p:sp>
      <p:sp>
        <p:nvSpPr>
          <p:cNvPr id="118787" name="Rectangle 2"/>
          <p:cNvSpPr>
            <a:spLocks noGrp="1" noChangeArrowheads="1"/>
          </p:cNvSpPr>
          <p:nvPr>
            <p:ph type="title" idx="4294967295"/>
          </p:nvPr>
        </p:nvSpPr>
        <p:spPr>
          <a:xfrm>
            <a:off x="611560" y="476672"/>
            <a:ext cx="7772400" cy="642937"/>
          </a:xfrm>
        </p:spPr>
        <p:txBody>
          <a:bodyPr/>
          <a:lstStyle/>
          <a:p>
            <a:pPr eaLnBrk="1" hangingPunct="1"/>
            <a:r>
              <a:rPr lang="pl-PL" sz="2800" b="1" dirty="0" smtClean="0"/>
              <a:t>Funkcje wskaźników</a:t>
            </a:r>
          </a:p>
        </p:txBody>
      </p:sp>
      <p:sp>
        <p:nvSpPr>
          <p:cNvPr id="118788" name="Rectangle 3"/>
          <p:cNvSpPr>
            <a:spLocks noGrp="1" noChangeArrowheads="1"/>
          </p:cNvSpPr>
          <p:nvPr>
            <p:ph type="body" idx="4294967295"/>
          </p:nvPr>
        </p:nvSpPr>
        <p:spPr>
          <a:xfrm>
            <a:off x="216024" y="1195313"/>
            <a:ext cx="8676456" cy="3025775"/>
          </a:xfrm>
        </p:spPr>
        <p:txBody>
          <a:bodyPr>
            <a:noAutofit/>
          </a:bodyPr>
          <a:lstStyle/>
          <a:p>
            <a:pPr eaLnBrk="1" hangingPunct="1">
              <a:buFontTx/>
              <a:buAutoNum type="arabicPeriod"/>
            </a:pPr>
            <a:r>
              <a:rPr lang="pl-PL" sz="2000" dirty="0" smtClean="0"/>
              <a:t>Analiza trendów zmian poszczególnych wskaźników w kolejnych okresach,</a:t>
            </a:r>
          </a:p>
          <a:p>
            <a:pPr eaLnBrk="1" hangingPunct="1">
              <a:buFontTx/>
              <a:buAutoNum type="arabicPeriod"/>
            </a:pPr>
            <a:r>
              <a:rPr lang="pl-PL" sz="2000" dirty="0" smtClean="0"/>
              <a:t>Porównanie wartości mierników między różnymi podmiotami,</a:t>
            </a:r>
          </a:p>
          <a:p>
            <a:pPr eaLnBrk="1" hangingPunct="1">
              <a:buFontTx/>
              <a:buAutoNum type="arabicPeriod"/>
            </a:pPr>
            <a:r>
              <a:rPr lang="pl-PL" sz="2000" dirty="0" smtClean="0"/>
              <a:t>Porównanie wartości mierników z wartością wzorcową (</a:t>
            </a:r>
            <a:r>
              <a:rPr lang="pl-PL" sz="2000" dirty="0" err="1" smtClean="0"/>
              <a:t>banchmarking</a:t>
            </a:r>
            <a:r>
              <a:rPr lang="pl-PL" sz="2000" dirty="0" smtClean="0"/>
              <a:t>),</a:t>
            </a:r>
          </a:p>
          <a:p>
            <a:pPr eaLnBrk="1" hangingPunct="1">
              <a:buFontTx/>
              <a:buAutoNum type="arabicPeriod"/>
            </a:pPr>
            <a:r>
              <a:rPr lang="pl-PL" sz="2000" dirty="0" smtClean="0"/>
              <a:t>Formułowanie planów działania,</a:t>
            </a:r>
          </a:p>
          <a:p>
            <a:pPr eaLnBrk="1" hangingPunct="1">
              <a:buFontTx/>
              <a:buAutoNum type="arabicPeriod"/>
            </a:pPr>
            <a:r>
              <a:rPr lang="pl-PL" sz="2000" dirty="0" smtClean="0"/>
              <a:t>Określenie obszarów problemowych,</a:t>
            </a:r>
          </a:p>
          <a:p>
            <a:pPr eaLnBrk="1" hangingPunct="1">
              <a:buFontTx/>
              <a:buAutoNum type="arabicPeriod"/>
            </a:pPr>
            <a:r>
              <a:rPr lang="pl-PL" sz="2000" dirty="0" smtClean="0"/>
              <a:t>Wykorzystanie w tworzeniu planów motywacyjnych.</a:t>
            </a:r>
          </a:p>
          <a:p>
            <a:pPr eaLnBrk="1" hangingPunct="1">
              <a:buFontTx/>
              <a:buAutoNum type="arabicPeriod"/>
            </a:pPr>
            <a:r>
              <a:rPr lang="pl-PL" sz="2000" dirty="0" smtClean="0"/>
              <a:t>Rejestrowanie ważnych wydarzeń w jednostce,</a:t>
            </a:r>
          </a:p>
          <a:p>
            <a:pPr eaLnBrk="1" hangingPunct="1">
              <a:buFontTx/>
              <a:buAutoNum type="arabicPeriod"/>
            </a:pPr>
            <a:r>
              <a:rPr lang="pl-PL" sz="2000" dirty="0" smtClean="0"/>
              <a:t>Wykorzystanie w komunikacji wewnętrznej.</a:t>
            </a:r>
          </a:p>
          <a:p>
            <a:pPr eaLnBrk="1" hangingPunct="1">
              <a:buFontTx/>
              <a:buAutoNum type="arabicPeriod"/>
            </a:pPr>
            <a:endParaRPr lang="pl-PL" sz="2000" dirty="0" smtClean="0"/>
          </a:p>
          <a:p>
            <a:pPr marL="0" indent="0" algn="ctr">
              <a:buNone/>
              <a:tabLst>
                <a:tab pos="8607425" algn="l"/>
              </a:tabLst>
            </a:pPr>
            <a:r>
              <a:rPr lang="pl-PL" sz="2400" u="sng" dirty="0" smtClean="0"/>
              <a:t>Projekt PROW</a:t>
            </a:r>
            <a:r>
              <a:rPr lang="pl-PL" sz="2400" dirty="0" smtClean="0"/>
              <a:t>: Przewiduje się </a:t>
            </a:r>
            <a:r>
              <a:rPr lang="pl-PL" sz="2400" u="sng" dirty="0" smtClean="0"/>
              <a:t>okresową weryfikację osiągania </a:t>
            </a:r>
            <a:r>
              <a:rPr lang="pl-PL" sz="2400" dirty="0" smtClean="0"/>
              <a:t>przez LGD założonych </a:t>
            </a:r>
            <a:r>
              <a:rPr lang="pl-PL" sz="2400" u="sng" dirty="0" smtClean="0"/>
              <a:t>wskaźników realizacji LSR oraz budżetu LSR </a:t>
            </a:r>
            <a:r>
              <a:rPr lang="pl-PL" sz="2400" dirty="0" smtClean="0"/>
              <a:t>(tzw. kamieni milowych). W przypadku nieosiągnięcia określonego poziomu realizacji wskaźników oraz budżetu we wskazanym czasie, </a:t>
            </a:r>
            <a:r>
              <a:rPr lang="pl-PL" sz="2400" u="sng" dirty="0" smtClean="0"/>
              <a:t>możliwa będzie redukcja budżetu LSR</a:t>
            </a:r>
            <a:r>
              <a:rPr lang="pl-PL" sz="2400" dirty="0" smtClean="0"/>
              <a:t>. </a:t>
            </a:r>
          </a:p>
        </p:txBody>
      </p:sp>
    </p:spTree>
  </p:cSld>
  <p:clrMapOvr>
    <a:masterClrMapping/>
  </p:clrMapOvr>
  <p:transition spd="med">
    <p:zoom dir="in"/>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r>
              <a:rPr lang="pl-PL" sz="2800" b="1" dirty="0" smtClean="0"/>
              <a:t>Rodzaje projektów realizowanych w ramach LSR</a:t>
            </a:r>
            <a:endParaRPr lang="pl-PL" sz="2800" b="1" dirty="0"/>
          </a:p>
        </p:txBody>
      </p:sp>
      <p:sp>
        <p:nvSpPr>
          <p:cNvPr id="3" name="Symbol zastępczy zawartości 2"/>
          <p:cNvSpPr>
            <a:spLocks noGrp="1"/>
          </p:cNvSpPr>
          <p:nvPr>
            <p:ph idx="1"/>
          </p:nvPr>
        </p:nvSpPr>
        <p:spPr/>
        <p:txBody>
          <a:bodyPr>
            <a:normAutofit/>
          </a:bodyPr>
          <a:lstStyle/>
          <a:p>
            <a:r>
              <a:rPr lang="pl-PL" sz="2400" dirty="0" smtClean="0">
                <a:latin typeface="Arial" pitchFamily="34" charset="0"/>
                <a:cs typeface="Arial" pitchFamily="34" charset="0"/>
              </a:rPr>
              <a:t>Projekty indywidualne realizowane przez beneficjentów innych niż LGD,</a:t>
            </a:r>
          </a:p>
          <a:p>
            <a:endParaRPr lang="pl-PL" sz="2400" dirty="0" smtClean="0">
              <a:latin typeface="Arial" pitchFamily="34" charset="0"/>
              <a:cs typeface="Arial" pitchFamily="34" charset="0"/>
            </a:endParaRPr>
          </a:p>
          <a:p>
            <a:r>
              <a:rPr lang="pl-PL" sz="2400" dirty="0" smtClean="0">
                <a:latin typeface="Arial" pitchFamily="34" charset="0"/>
                <a:cs typeface="Arial" pitchFamily="34" charset="0"/>
              </a:rPr>
              <a:t>Projekty grantowe (parasolowe),</a:t>
            </a:r>
          </a:p>
          <a:p>
            <a:endParaRPr lang="pl-PL" sz="2400" dirty="0" smtClean="0">
              <a:latin typeface="Arial" pitchFamily="34" charset="0"/>
              <a:cs typeface="Arial" pitchFamily="34" charset="0"/>
            </a:endParaRPr>
          </a:p>
          <a:p>
            <a:r>
              <a:rPr lang="pl-PL" sz="2400" dirty="0" smtClean="0">
                <a:latin typeface="Arial" pitchFamily="34" charset="0"/>
                <a:cs typeface="Arial" pitchFamily="34" charset="0"/>
              </a:rPr>
              <a:t>Projekty własne LGD,</a:t>
            </a:r>
          </a:p>
          <a:p>
            <a:pPr marL="0" indent="0">
              <a:buNone/>
            </a:pPr>
            <a:endParaRPr lang="pl-PL" sz="2400" dirty="0" smtClean="0">
              <a:latin typeface="Arial" pitchFamily="34" charset="0"/>
              <a:cs typeface="Arial" pitchFamily="34" charset="0"/>
            </a:endParaRPr>
          </a:p>
          <a:p>
            <a:pPr marL="0" indent="0">
              <a:buNone/>
            </a:pPr>
            <a:r>
              <a:rPr lang="pl-PL" sz="2400" dirty="0" smtClean="0">
                <a:latin typeface="Arial" pitchFamily="34" charset="0"/>
                <a:cs typeface="Arial" pitchFamily="34" charset="0"/>
              </a:rPr>
              <a:t>UWAGA: nawet w przypadku LSR wielofunduszowej projekty muszą mieć zawsze charakter jednofunduszowy</a:t>
            </a:r>
          </a:p>
        </p:txBody>
      </p:sp>
    </p:spTree>
    <p:extLst>
      <p:ext uri="{BB962C8B-B14F-4D97-AF65-F5344CB8AC3E}">
        <p14:creationId xmlns:p14="http://schemas.microsoft.com/office/powerpoint/2010/main" val="226701590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05" name="Prostokąt 1"/>
          <p:cNvSpPr>
            <a:spLocks noChangeArrowheads="1"/>
          </p:cNvSpPr>
          <p:nvPr/>
        </p:nvSpPr>
        <p:spPr bwMode="auto">
          <a:xfrm>
            <a:off x="1774825" y="1989138"/>
            <a:ext cx="7091363" cy="4329112"/>
          </a:xfrm>
          <a:prstGeom prst="rect">
            <a:avLst/>
          </a:prstGeom>
          <a:noFill/>
          <a:ln w="9525">
            <a:noFill/>
            <a:miter lim="800000"/>
            <a:headEnd/>
            <a:tailEnd/>
          </a:ln>
        </p:spPr>
        <p:txBody>
          <a:bodyPr>
            <a:spAutoFit/>
          </a:bodyPr>
          <a:lstStyle/>
          <a:p>
            <a:pPr algn="just" defTabSz="914400"/>
            <a:endParaRPr lang="pl-PL"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p:txBody>
      </p:sp>
      <p:sp>
        <p:nvSpPr>
          <p:cNvPr id="5" name="Rectangle 11"/>
          <p:cNvSpPr txBox="1">
            <a:spLocks noChangeArrowheads="1"/>
          </p:cNvSpPr>
          <p:nvPr/>
        </p:nvSpPr>
        <p:spPr bwMode="auto">
          <a:xfrm>
            <a:off x="1116013" y="332656"/>
            <a:ext cx="7264400" cy="504825"/>
          </a:xfrm>
          <a:prstGeom prst="rect">
            <a:avLst/>
          </a:prstGeom>
          <a:noFill/>
          <a:ln>
            <a:miter lim="800000"/>
            <a:headEnd/>
            <a:tailEnd/>
          </a:ln>
        </p:spPr>
        <p:txBody>
          <a:bodyPr/>
          <a:lstStyle/>
          <a:p>
            <a:pPr marL="342900" marR="0" lvl="0" indent="-342900" algn="ctr" defTabSz="457200" rtl="0" eaLnBrk="1" fontAlgn="base" latinLnBrk="0" hangingPunct="1">
              <a:lnSpc>
                <a:spcPct val="90000"/>
              </a:lnSpc>
              <a:spcBef>
                <a:spcPct val="20000"/>
              </a:spcBef>
              <a:spcAft>
                <a:spcPct val="0"/>
              </a:spcAft>
              <a:buClrTx/>
              <a:buSzTx/>
              <a:buFontTx/>
              <a:buNone/>
              <a:tabLst/>
              <a:defRPr/>
            </a:pPr>
            <a:r>
              <a:rPr lang="pl-PL" sz="2800" b="1" dirty="0" smtClean="0">
                <a:latin typeface="+mj-lt"/>
                <a:ea typeface="+mj-ea"/>
                <a:cs typeface="+mj-cs"/>
              </a:rPr>
              <a:t>Rodzaje wskaźników </a:t>
            </a:r>
          </a:p>
          <a:p>
            <a:pPr marL="342900" marR="0" lvl="0" indent="-342900" algn="ctr" defTabSz="457200" rtl="0" eaLnBrk="1" fontAlgn="base" latinLnBrk="0" hangingPunct="1">
              <a:lnSpc>
                <a:spcPct val="90000"/>
              </a:lnSpc>
              <a:spcBef>
                <a:spcPct val="20000"/>
              </a:spcBef>
              <a:spcAft>
                <a:spcPct val="0"/>
              </a:spcAft>
              <a:buClrTx/>
              <a:buSzTx/>
              <a:buFontTx/>
              <a:buNone/>
              <a:tabLst/>
              <a:defRPr/>
            </a:pPr>
            <a:r>
              <a:rPr lang="pl-PL" sz="2400" dirty="0" smtClean="0">
                <a:latin typeface="+mj-lt"/>
                <a:ea typeface="+mj-ea"/>
                <a:cs typeface="+mj-cs"/>
              </a:rPr>
              <a:t>Kryterium budowy</a:t>
            </a:r>
            <a:endParaRPr lang="pl-PL" sz="2800" dirty="0" smtClean="0">
              <a:latin typeface="+mj-lt"/>
              <a:ea typeface="+mj-ea"/>
              <a:cs typeface="+mj-cs"/>
            </a:endParaRPr>
          </a:p>
        </p:txBody>
      </p:sp>
      <p:sp>
        <p:nvSpPr>
          <p:cNvPr id="7" name="Prostokąt 6"/>
          <p:cNvSpPr/>
          <p:nvPr/>
        </p:nvSpPr>
        <p:spPr>
          <a:xfrm>
            <a:off x="395536" y="1268760"/>
            <a:ext cx="8470652" cy="6194003"/>
          </a:xfrm>
          <a:prstGeom prst="rect">
            <a:avLst/>
          </a:prstGeom>
        </p:spPr>
        <p:txBody>
          <a:bodyPr wrap="square">
            <a:spAutoFit/>
          </a:bodyPr>
          <a:lstStyle/>
          <a:p>
            <a:pPr algn="just">
              <a:lnSpc>
                <a:spcPct val="150000"/>
              </a:lnSpc>
            </a:pPr>
            <a:r>
              <a:rPr lang="pl-PL" sz="2000" b="1" dirty="0" smtClean="0">
                <a:solidFill>
                  <a:srgbClr val="C00000"/>
                </a:solidFill>
              </a:rPr>
              <a:t>Wskaźnik prosty </a:t>
            </a:r>
            <a:r>
              <a:rPr lang="pl-PL" sz="2000" dirty="0" smtClean="0"/>
              <a:t>składa się, zgodnie z przyjętą definicją, z jednego zjawiska B lub cechy B, którego zaobserwowanie pozwala określić z wystarczająco wysokim prawdopodobieństwem o wystąpieniu badanego zjawiska A lub posiadaniu określonej cechy A, np.: </a:t>
            </a:r>
            <a:r>
              <a:rPr lang="pl-PL" sz="2000" i="1" dirty="0" smtClean="0"/>
              <a:t>liczba nowych miejsc noclegowych</a:t>
            </a:r>
            <a:r>
              <a:rPr lang="pl-PL" sz="2000" dirty="0" smtClean="0"/>
              <a:t>.</a:t>
            </a:r>
          </a:p>
          <a:p>
            <a:pPr algn="just">
              <a:lnSpc>
                <a:spcPct val="150000"/>
              </a:lnSpc>
            </a:pPr>
            <a:endParaRPr lang="pl-PL" sz="1100" dirty="0" smtClean="0"/>
          </a:p>
          <a:p>
            <a:pPr algn="just">
              <a:lnSpc>
                <a:spcPct val="150000"/>
              </a:lnSpc>
            </a:pPr>
            <a:r>
              <a:rPr lang="pl-PL" sz="2000" b="1" dirty="0" smtClean="0">
                <a:solidFill>
                  <a:srgbClr val="C00000"/>
                </a:solidFill>
              </a:rPr>
              <a:t>Wskaźnik złożony </a:t>
            </a:r>
            <a:r>
              <a:rPr lang="pl-PL" sz="2000" dirty="0" smtClean="0"/>
              <a:t>powinien zostać opracowany na bazie modelu, który wskazuje, jakie wskaźniki (zmienne modelu) powinny zostać dobrane oraz jakie wagi powinny zostać im nadane, tak aby odzwierciedlały wymiary i strukturę mierzonego zjawiska, np.: </a:t>
            </a:r>
            <a:r>
              <a:rPr lang="pl-PL" sz="2000" i="1" dirty="0" smtClean="0"/>
              <a:t>Wskaźnik rozwoju społecznego, </a:t>
            </a:r>
            <a:r>
              <a:rPr lang="pl-PL" sz="2000" i="1" dirty="0" smtClean="0">
                <a:sym typeface="Wingdings" pitchFamily="2" charset="2"/>
              </a:rPr>
              <a:t> </a:t>
            </a:r>
            <a:r>
              <a:rPr lang="pl-PL" sz="2000" i="1" dirty="0" smtClean="0"/>
              <a:t>w skład którego wchodzą zmienne:</a:t>
            </a:r>
          </a:p>
          <a:p>
            <a:r>
              <a:rPr lang="pl-PL" sz="1600" i="1" dirty="0" smtClean="0"/>
              <a:t>oczekiwana długość życia, średnia liczba lat, dochód narodowy per capita</a:t>
            </a:r>
            <a:endParaRPr lang="pl-PL" sz="2000" i="1" dirty="0" smtClean="0"/>
          </a:p>
          <a:p>
            <a:pPr algn="just">
              <a:lnSpc>
                <a:spcPct val="150000"/>
              </a:lnSpc>
            </a:pPr>
            <a:endParaRPr lang="pl-PL" sz="2000" i="1" dirty="0" smtClean="0">
              <a:latin typeface="+mn-lt"/>
            </a:endParaRPr>
          </a:p>
          <a:p>
            <a:pPr algn="just">
              <a:lnSpc>
                <a:spcPct val="150000"/>
              </a:lnSpc>
            </a:pPr>
            <a:endParaRPr lang="en-GB" sz="2000" dirty="0" smtClean="0">
              <a:latin typeface="+mn-lt"/>
            </a:endParaRPr>
          </a:p>
        </p:txBody>
      </p:sp>
      <p:sp>
        <p:nvSpPr>
          <p:cNvPr id="6" name="pole tekstowe 5"/>
          <p:cNvSpPr txBox="1"/>
          <p:nvPr/>
        </p:nvSpPr>
        <p:spPr>
          <a:xfrm>
            <a:off x="6948264" y="6351711"/>
            <a:ext cx="2176267" cy="461665"/>
          </a:xfrm>
          <a:prstGeom prst="rect">
            <a:avLst/>
          </a:prstGeom>
          <a:noFill/>
          <a:ln>
            <a:solidFill>
              <a:schemeClr val="tx1"/>
            </a:solidFill>
            <a:prstDash val="lgDashDotDot"/>
          </a:ln>
        </p:spPr>
        <p:txBody>
          <a:bodyPr wrap="square" rtlCol="0">
            <a:spAutoFit/>
          </a:bodyPr>
          <a:lstStyle/>
          <a:p>
            <a:r>
              <a:rPr lang="pl-PL" sz="1200" b="1" dirty="0" err="1" smtClean="0"/>
              <a:t>wg</a:t>
            </a:r>
            <a:r>
              <a:rPr lang="pl-PL" sz="1200" b="1" dirty="0" smtClean="0"/>
              <a:t>. </a:t>
            </a:r>
            <a:r>
              <a:rPr lang="pl-PL" sz="1200" i="1" dirty="0" smtClean="0"/>
              <a:t>Wskaźniki w zarządzaniu strategicznym</a:t>
            </a:r>
            <a:endParaRPr lang="pl-PL" sz="1200" dirty="0" smtClean="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05" name="Prostokąt 1"/>
          <p:cNvSpPr>
            <a:spLocks noChangeArrowheads="1"/>
          </p:cNvSpPr>
          <p:nvPr/>
        </p:nvSpPr>
        <p:spPr bwMode="auto">
          <a:xfrm>
            <a:off x="1774825" y="1989138"/>
            <a:ext cx="7091363" cy="4329112"/>
          </a:xfrm>
          <a:prstGeom prst="rect">
            <a:avLst/>
          </a:prstGeom>
          <a:noFill/>
          <a:ln w="9525">
            <a:noFill/>
            <a:miter lim="800000"/>
            <a:headEnd/>
            <a:tailEnd/>
          </a:ln>
        </p:spPr>
        <p:txBody>
          <a:bodyPr>
            <a:spAutoFit/>
          </a:bodyPr>
          <a:lstStyle/>
          <a:p>
            <a:pPr algn="just" defTabSz="914400"/>
            <a:endParaRPr lang="pl-PL"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p:txBody>
      </p:sp>
      <p:sp>
        <p:nvSpPr>
          <p:cNvPr id="5" name="Rectangle 11"/>
          <p:cNvSpPr txBox="1">
            <a:spLocks noChangeArrowheads="1"/>
          </p:cNvSpPr>
          <p:nvPr/>
        </p:nvSpPr>
        <p:spPr bwMode="auto">
          <a:xfrm>
            <a:off x="1116013" y="332656"/>
            <a:ext cx="7264400" cy="504825"/>
          </a:xfrm>
          <a:prstGeom prst="rect">
            <a:avLst/>
          </a:prstGeom>
          <a:noFill/>
          <a:ln>
            <a:miter lim="800000"/>
            <a:headEnd/>
            <a:tailEnd/>
          </a:ln>
        </p:spPr>
        <p:txBody>
          <a:bodyPr/>
          <a:lstStyle/>
          <a:p>
            <a:pPr marL="342900" marR="0" lvl="0" indent="-342900" algn="ctr" defTabSz="457200" rtl="0" eaLnBrk="1" fontAlgn="base" latinLnBrk="0" hangingPunct="1">
              <a:lnSpc>
                <a:spcPct val="90000"/>
              </a:lnSpc>
              <a:spcBef>
                <a:spcPct val="20000"/>
              </a:spcBef>
              <a:spcAft>
                <a:spcPct val="0"/>
              </a:spcAft>
              <a:buClrTx/>
              <a:buSzTx/>
              <a:buFontTx/>
              <a:buNone/>
              <a:tabLst/>
              <a:defRPr/>
            </a:pPr>
            <a:r>
              <a:rPr lang="pl-PL" sz="2800" b="1" dirty="0" smtClean="0">
                <a:latin typeface="+mj-lt"/>
                <a:ea typeface="+mj-ea"/>
                <a:cs typeface="+mj-cs"/>
              </a:rPr>
              <a:t>Rodzaje wskaźników </a:t>
            </a:r>
          </a:p>
          <a:p>
            <a:pPr marL="342900" marR="0" lvl="0" indent="-342900" algn="ctr" defTabSz="457200" rtl="0" eaLnBrk="1" fontAlgn="base" latinLnBrk="0" hangingPunct="1">
              <a:lnSpc>
                <a:spcPct val="90000"/>
              </a:lnSpc>
              <a:spcBef>
                <a:spcPct val="20000"/>
              </a:spcBef>
              <a:spcAft>
                <a:spcPct val="0"/>
              </a:spcAft>
              <a:buClrTx/>
              <a:buSzTx/>
              <a:buFontTx/>
              <a:buNone/>
              <a:tabLst/>
              <a:defRPr/>
            </a:pPr>
            <a:r>
              <a:rPr lang="pl-PL" sz="2400" dirty="0" smtClean="0">
                <a:latin typeface="+mj-lt"/>
                <a:ea typeface="+mj-ea"/>
                <a:cs typeface="+mj-cs"/>
              </a:rPr>
              <a:t>Kryterium rodzaju danych</a:t>
            </a:r>
            <a:endParaRPr lang="pl-PL" sz="2800" dirty="0" smtClean="0">
              <a:latin typeface="+mj-lt"/>
              <a:ea typeface="+mj-ea"/>
              <a:cs typeface="+mj-cs"/>
            </a:endParaRPr>
          </a:p>
        </p:txBody>
      </p:sp>
      <p:sp>
        <p:nvSpPr>
          <p:cNvPr id="7" name="Prostokąt 6"/>
          <p:cNvSpPr/>
          <p:nvPr/>
        </p:nvSpPr>
        <p:spPr>
          <a:xfrm>
            <a:off x="395536" y="1268760"/>
            <a:ext cx="8470652" cy="5450851"/>
          </a:xfrm>
          <a:prstGeom prst="rect">
            <a:avLst/>
          </a:prstGeom>
        </p:spPr>
        <p:txBody>
          <a:bodyPr wrap="square">
            <a:spAutoFit/>
          </a:bodyPr>
          <a:lstStyle/>
          <a:p>
            <a:pPr algn="just">
              <a:lnSpc>
                <a:spcPct val="150000"/>
              </a:lnSpc>
            </a:pPr>
            <a:r>
              <a:rPr lang="pl-PL" b="1" dirty="0" smtClean="0">
                <a:solidFill>
                  <a:srgbClr val="C00000"/>
                </a:solidFill>
              </a:rPr>
              <a:t>Wskaźniki ilościowe </a:t>
            </a:r>
            <a:r>
              <a:rPr lang="pl-PL" dirty="0" smtClean="0"/>
              <a:t>są policzalne. Mogą przyjmować postać bezwzględną lub względną (%). Zaleca się, aby tam, gdzie to możliwe i uzasadnione przedstawiać zarówno wartości bezwzględne, jak i względne. Same wartości bezwzględne nie wskazują bowiem skali sukcesu lub porażki, zaś wartości procentowych nie można agregować.</a:t>
            </a:r>
          </a:p>
          <a:p>
            <a:pPr algn="just">
              <a:lnSpc>
                <a:spcPct val="150000"/>
              </a:lnSpc>
            </a:pPr>
            <a:endParaRPr lang="pl-PL" i="1" dirty="0" smtClean="0">
              <a:latin typeface="+mn-lt"/>
            </a:endParaRPr>
          </a:p>
          <a:p>
            <a:pPr algn="just">
              <a:lnSpc>
                <a:spcPct val="150000"/>
              </a:lnSpc>
            </a:pPr>
            <a:r>
              <a:rPr lang="pl-PL" b="1" dirty="0" smtClean="0">
                <a:solidFill>
                  <a:srgbClr val="C00000"/>
                </a:solidFill>
              </a:rPr>
              <a:t>Wskaźniki jakościowe </a:t>
            </a:r>
            <a:r>
              <a:rPr lang="pl-PL" dirty="0" smtClean="0"/>
              <a:t>mają charakter opisowy. Ich wykorzystanie zaleca się jedynie w przypadkach, gdy zastosowanie wskaźników ilościowych nie jest możliwe lub zasadne. Wskaźniki jakościowe obarczone są bowiem wieloma niedoskonałościami: proces ich pozyskania jest czasochłonny, trudno je zweryfikować, ponieważ zawierają elementy subiektywnej oceny, ich interpretacja jest trudna, obrazują często wyobrażenia, a nie rzeczywistą sytuację</a:t>
            </a:r>
            <a:endParaRPr lang="pl-PL" i="1" dirty="0" smtClean="0">
              <a:latin typeface="+mn-lt"/>
            </a:endParaRPr>
          </a:p>
          <a:p>
            <a:pPr algn="just">
              <a:lnSpc>
                <a:spcPct val="150000"/>
              </a:lnSpc>
            </a:pPr>
            <a:endParaRPr lang="en-GB" dirty="0" smtClean="0">
              <a:latin typeface="+mn-lt"/>
            </a:endParaRPr>
          </a:p>
        </p:txBody>
      </p:sp>
      <p:sp>
        <p:nvSpPr>
          <p:cNvPr id="6" name="pole tekstowe 5"/>
          <p:cNvSpPr txBox="1"/>
          <p:nvPr/>
        </p:nvSpPr>
        <p:spPr>
          <a:xfrm>
            <a:off x="6948264" y="6351711"/>
            <a:ext cx="2176267" cy="461665"/>
          </a:xfrm>
          <a:prstGeom prst="rect">
            <a:avLst/>
          </a:prstGeom>
          <a:noFill/>
          <a:ln>
            <a:solidFill>
              <a:schemeClr val="tx1"/>
            </a:solidFill>
            <a:prstDash val="lgDashDotDot"/>
          </a:ln>
        </p:spPr>
        <p:txBody>
          <a:bodyPr wrap="square" rtlCol="0">
            <a:spAutoFit/>
          </a:bodyPr>
          <a:lstStyle/>
          <a:p>
            <a:r>
              <a:rPr lang="pl-PL" sz="1200" b="1" dirty="0" err="1" smtClean="0"/>
              <a:t>wg</a:t>
            </a:r>
            <a:r>
              <a:rPr lang="pl-PL" sz="1200" b="1" dirty="0" smtClean="0"/>
              <a:t>. </a:t>
            </a:r>
            <a:r>
              <a:rPr lang="pl-PL" sz="1200" i="1" dirty="0" smtClean="0"/>
              <a:t>Wskaźniki w zarządzaniu strategicznym</a:t>
            </a:r>
            <a:endParaRPr lang="pl-PL" sz="1200" dirty="0" smtClean="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05" name="Prostokąt 1"/>
          <p:cNvSpPr>
            <a:spLocks noChangeArrowheads="1"/>
          </p:cNvSpPr>
          <p:nvPr/>
        </p:nvSpPr>
        <p:spPr bwMode="auto">
          <a:xfrm>
            <a:off x="683568" y="1772816"/>
            <a:ext cx="7091363" cy="4329112"/>
          </a:xfrm>
          <a:prstGeom prst="rect">
            <a:avLst/>
          </a:prstGeom>
          <a:noFill/>
          <a:ln w="9525">
            <a:noFill/>
            <a:miter lim="800000"/>
            <a:headEnd/>
            <a:tailEnd/>
          </a:ln>
        </p:spPr>
        <p:txBody>
          <a:bodyPr>
            <a:spAutoFit/>
          </a:bodyPr>
          <a:lstStyle/>
          <a:p>
            <a:pPr algn="just" defTabSz="914400"/>
            <a:endParaRPr lang="pl-PL"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p:txBody>
      </p:sp>
      <p:sp>
        <p:nvSpPr>
          <p:cNvPr id="5" name="Rectangle 11"/>
          <p:cNvSpPr txBox="1">
            <a:spLocks noChangeArrowheads="1"/>
          </p:cNvSpPr>
          <p:nvPr/>
        </p:nvSpPr>
        <p:spPr bwMode="auto">
          <a:xfrm>
            <a:off x="1116013" y="332656"/>
            <a:ext cx="7264400" cy="504825"/>
          </a:xfrm>
          <a:prstGeom prst="rect">
            <a:avLst/>
          </a:prstGeom>
          <a:noFill/>
          <a:ln>
            <a:miter lim="800000"/>
            <a:headEnd/>
            <a:tailEnd/>
          </a:ln>
        </p:spPr>
        <p:txBody>
          <a:bodyPr/>
          <a:lstStyle/>
          <a:p>
            <a:pPr marL="342900" marR="0" lvl="0" indent="-342900" algn="ctr" defTabSz="457200" rtl="0" eaLnBrk="1" fontAlgn="base" latinLnBrk="0" hangingPunct="1">
              <a:lnSpc>
                <a:spcPct val="90000"/>
              </a:lnSpc>
              <a:spcBef>
                <a:spcPct val="20000"/>
              </a:spcBef>
              <a:spcAft>
                <a:spcPct val="0"/>
              </a:spcAft>
              <a:buClrTx/>
              <a:buSzTx/>
              <a:buFontTx/>
              <a:buNone/>
              <a:tabLst/>
              <a:defRPr/>
            </a:pPr>
            <a:r>
              <a:rPr lang="pl-PL" sz="2800" b="1" dirty="0" smtClean="0">
                <a:latin typeface="+mj-lt"/>
                <a:ea typeface="+mj-ea"/>
                <a:cs typeface="+mj-cs"/>
              </a:rPr>
              <a:t>Rodzaje wskaźników </a:t>
            </a:r>
          </a:p>
          <a:p>
            <a:pPr marL="342900" marR="0" lvl="0" indent="-342900" algn="ctr" defTabSz="457200" rtl="0" eaLnBrk="1" fontAlgn="base" latinLnBrk="0" hangingPunct="1">
              <a:lnSpc>
                <a:spcPct val="90000"/>
              </a:lnSpc>
              <a:spcBef>
                <a:spcPct val="20000"/>
              </a:spcBef>
              <a:spcAft>
                <a:spcPct val="0"/>
              </a:spcAft>
              <a:buClrTx/>
              <a:buSzTx/>
              <a:buFontTx/>
              <a:buNone/>
              <a:tabLst/>
              <a:defRPr/>
            </a:pPr>
            <a:r>
              <a:rPr lang="pl-PL" sz="2400" dirty="0" smtClean="0">
                <a:latin typeface="+mj-lt"/>
                <a:ea typeface="+mj-ea"/>
                <a:cs typeface="+mj-cs"/>
              </a:rPr>
              <a:t>Sposób wykorzystania</a:t>
            </a:r>
            <a:endParaRPr lang="pl-PL" sz="2800" dirty="0" smtClean="0">
              <a:latin typeface="+mj-lt"/>
              <a:ea typeface="+mj-ea"/>
              <a:cs typeface="+mj-cs"/>
            </a:endParaRPr>
          </a:p>
        </p:txBody>
      </p:sp>
      <p:sp>
        <p:nvSpPr>
          <p:cNvPr id="7" name="Prostokąt 6"/>
          <p:cNvSpPr/>
          <p:nvPr/>
        </p:nvSpPr>
        <p:spPr>
          <a:xfrm>
            <a:off x="395536" y="1268760"/>
            <a:ext cx="8470652" cy="3277820"/>
          </a:xfrm>
          <a:prstGeom prst="rect">
            <a:avLst/>
          </a:prstGeom>
        </p:spPr>
        <p:txBody>
          <a:bodyPr wrap="square">
            <a:spAutoFit/>
          </a:bodyPr>
          <a:lstStyle/>
          <a:p>
            <a:pPr algn="just">
              <a:lnSpc>
                <a:spcPct val="150000"/>
              </a:lnSpc>
            </a:pPr>
            <a:r>
              <a:rPr lang="pl-PL" b="1" dirty="0" smtClean="0">
                <a:solidFill>
                  <a:srgbClr val="C00000"/>
                </a:solidFill>
              </a:rPr>
              <a:t>Wskaźniki kontekstowe - </a:t>
            </a:r>
            <a:r>
              <a:rPr lang="pl-PL" dirty="0" smtClean="0"/>
              <a:t>ukazanie tła sytuacji społeczno – gospodarczej.</a:t>
            </a:r>
          </a:p>
          <a:p>
            <a:pPr algn="just">
              <a:lnSpc>
                <a:spcPct val="150000"/>
              </a:lnSpc>
            </a:pPr>
            <a:endParaRPr lang="pl-PL" b="1" dirty="0" smtClean="0">
              <a:solidFill>
                <a:srgbClr val="C00000"/>
              </a:solidFill>
            </a:endParaRPr>
          </a:p>
          <a:p>
            <a:r>
              <a:rPr lang="pl-PL" b="1" dirty="0" smtClean="0">
                <a:solidFill>
                  <a:srgbClr val="C00000"/>
                </a:solidFill>
              </a:rPr>
              <a:t>Wskaźniki osiągania celu - </a:t>
            </a:r>
            <a:r>
              <a:rPr lang="pl-PL" dirty="0" smtClean="0"/>
              <a:t>określenie i monitorowanie celów do osiągnięcia.</a:t>
            </a:r>
            <a:endParaRPr lang="pl-PL" b="1" dirty="0" smtClean="0">
              <a:solidFill>
                <a:srgbClr val="C00000"/>
              </a:solidFill>
            </a:endParaRPr>
          </a:p>
          <a:p>
            <a:pPr algn="just">
              <a:lnSpc>
                <a:spcPct val="150000"/>
              </a:lnSpc>
            </a:pPr>
            <a:endParaRPr lang="pl-PL" dirty="0" smtClean="0"/>
          </a:p>
          <a:p>
            <a:pPr algn="just">
              <a:lnSpc>
                <a:spcPct val="150000"/>
              </a:lnSpc>
            </a:pPr>
            <a:endParaRPr lang="pl-PL" dirty="0" smtClean="0"/>
          </a:p>
          <a:p>
            <a:pPr algn="just">
              <a:lnSpc>
                <a:spcPct val="150000"/>
              </a:lnSpc>
            </a:pPr>
            <a:endParaRPr lang="pl-PL" dirty="0" smtClean="0"/>
          </a:p>
          <a:p>
            <a:pPr algn="just">
              <a:lnSpc>
                <a:spcPct val="150000"/>
              </a:lnSpc>
            </a:pPr>
            <a:endParaRPr lang="pl-PL" dirty="0" smtClean="0"/>
          </a:p>
          <a:p>
            <a:pPr algn="just">
              <a:lnSpc>
                <a:spcPct val="150000"/>
              </a:lnSpc>
            </a:pPr>
            <a:endParaRPr lang="pl-PL" dirty="0" smtClean="0"/>
          </a:p>
        </p:txBody>
      </p:sp>
      <p:sp>
        <p:nvSpPr>
          <p:cNvPr id="6" name="pole tekstowe 5"/>
          <p:cNvSpPr txBox="1"/>
          <p:nvPr/>
        </p:nvSpPr>
        <p:spPr>
          <a:xfrm>
            <a:off x="6948264" y="6351711"/>
            <a:ext cx="2176267" cy="461665"/>
          </a:xfrm>
          <a:prstGeom prst="rect">
            <a:avLst/>
          </a:prstGeom>
          <a:noFill/>
          <a:ln>
            <a:solidFill>
              <a:schemeClr val="tx1"/>
            </a:solidFill>
            <a:prstDash val="lgDashDotDot"/>
          </a:ln>
        </p:spPr>
        <p:txBody>
          <a:bodyPr wrap="square" rtlCol="0">
            <a:spAutoFit/>
          </a:bodyPr>
          <a:lstStyle/>
          <a:p>
            <a:r>
              <a:rPr lang="pl-PL" sz="1200" b="1" dirty="0" err="1" smtClean="0"/>
              <a:t>wg</a:t>
            </a:r>
            <a:r>
              <a:rPr lang="pl-PL" sz="1200" b="1" dirty="0" smtClean="0"/>
              <a:t>. </a:t>
            </a:r>
            <a:r>
              <a:rPr lang="pl-PL" sz="1200" i="1" dirty="0" smtClean="0"/>
              <a:t>Wskaźniki w zarządzaniu strategicznym</a:t>
            </a:r>
            <a:endParaRPr lang="pl-PL" sz="1200" dirty="0" smtClean="0"/>
          </a:p>
        </p:txBody>
      </p:sp>
      <p:pic>
        <p:nvPicPr>
          <p:cNvPr id="3074" name="Picture 2"/>
          <p:cNvPicPr>
            <a:picLocks noChangeAspect="1" noChangeArrowheads="1"/>
          </p:cNvPicPr>
          <p:nvPr/>
        </p:nvPicPr>
        <p:blipFill>
          <a:blip r:embed="rId3" cstate="print"/>
          <a:srcRect/>
          <a:stretch>
            <a:fillRect/>
          </a:stretch>
        </p:blipFill>
        <p:spPr bwMode="auto">
          <a:xfrm>
            <a:off x="35496" y="3068960"/>
            <a:ext cx="9108504" cy="293043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1" name="Rectangle 2"/>
          <p:cNvSpPr>
            <a:spLocks noChangeArrowheads="1"/>
          </p:cNvSpPr>
          <p:nvPr/>
        </p:nvSpPr>
        <p:spPr bwMode="auto">
          <a:xfrm>
            <a:off x="714375" y="582940"/>
            <a:ext cx="7656513" cy="523220"/>
          </a:xfrm>
          <a:prstGeom prst="rect">
            <a:avLst/>
          </a:prstGeom>
          <a:noFill/>
          <a:ln w="9525">
            <a:noFill/>
            <a:miter lim="800000"/>
            <a:headEnd/>
            <a:tailEnd/>
          </a:ln>
        </p:spPr>
        <p:txBody>
          <a:bodyPr anchor="ctr">
            <a:spAutoFit/>
          </a:bodyPr>
          <a:lstStyle/>
          <a:p>
            <a:pPr algn="ctr">
              <a:defRPr/>
            </a:pPr>
            <a:r>
              <a:rPr lang="pl-PL" sz="2800" b="1" dirty="0" smtClean="0">
                <a:latin typeface="+mj-lt"/>
                <a:ea typeface="+mj-ea"/>
                <a:cs typeface="+mj-cs"/>
              </a:rPr>
              <a:t>Rodzaje wskaźników</a:t>
            </a:r>
            <a:endParaRPr lang="pl-PL" sz="2800" dirty="0">
              <a:latin typeface="+mj-lt"/>
              <a:ea typeface="+mj-ea"/>
              <a:cs typeface="+mj-cs"/>
            </a:endParaRPr>
          </a:p>
        </p:txBody>
      </p:sp>
      <p:sp>
        <p:nvSpPr>
          <p:cNvPr id="4" name="Prostokąt 3"/>
          <p:cNvSpPr/>
          <p:nvPr/>
        </p:nvSpPr>
        <p:spPr>
          <a:xfrm>
            <a:off x="395536" y="1340768"/>
            <a:ext cx="8424936" cy="4524315"/>
          </a:xfrm>
          <a:prstGeom prst="rect">
            <a:avLst/>
          </a:prstGeom>
        </p:spPr>
        <p:txBody>
          <a:bodyPr wrap="square">
            <a:spAutoFit/>
          </a:bodyPr>
          <a:lstStyle/>
          <a:p>
            <a:r>
              <a:rPr lang="pl-PL" sz="2400" b="1" dirty="0" smtClean="0">
                <a:latin typeface="Calibri" pitchFamily="34" charset="0"/>
              </a:rPr>
              <a:t>Wskaźniki skuteczności -</a:t>
            </a:r>
            <a:r>
              <a:rPr lang="pl-PL" sz="2400" dirty="0" smtClean="0">
                <a:latin typeface="Calibri" pitchFamily="34" charset="0"/>
              </a:rPr>
              <a:t> np.: </a:t>
            </a:r>
            <a:endParaRPr lang="pl-PL" sz="2400" dirty="0" smtClean="0">
              <a:solidFill>
                <a:srgbClr val="C00000"/>
              </a:solidFill>
              <a:latin typeface="Calibri" pitchFamily="34" charset="0"/>
            </a:endParaRPr>
          </a:p>
          <a:p>
            <a:pPr marL="360363" indent="-360363">
              <a:buFont typeface="Arial" pitchFamily="34" charset="0"/>
              <a:buChar char="•"/>
            </a:pPr>
            <a:r>
              <a:rPr lang="pl-PL" sz="2400" dirty="0" smtClean="0">
                <a:solidFill>
                  <a:srgbClr val="C00000"/>
                </a:solidFill>
                <a:latin typeface="Calibri" pitchFamily="34" charset="0"/>
              </a:rPr>
              <a:t>liczba wnioskodawców biorących udział w konkursach,</a:t>
            </a:r>
          </a:p>
          <a:p>
            <a:pPr>
              <a:buFontTx/>
              <a:buChar char="-"/>
            </a:pPr>
            <a:endParaRPr lang="pl-PL" sz="2400" dirty="0" smtClean="0">
              <a:solidFill>
                <a:srgbClr val="C00000"/>
              </a:solidFill>
              <a:latin typeface="Calibri" pitchFamily="34" charset="0"/>
            </a:endParaRPr>
          </a:p>
          <a:p>
            <a:pPr marL="360363" indent="-360363">
              <a:buFont typeface="Arial" pitchFamily="34" charset="0"/>
              <a:buChar char="•"/>
            </a:pPr>
            <a:r>
              <a:rPr lang="pl-PL" sz="2400" dirty="0" smtClean="0">
                <a:solidFill>
                  <a:srgbClr val="C00000"/>
                </a:solidFill>
                <a:latin typeface="Calibri" pitchFamily="34" charset="0"/>
              </a:rPr>
              <a:t>odsetek pozytywnych wskazań w badaniu ankietowym mieszkańców.</a:t>
            </a:r>
          </a:p>
          <a:p>
            <a:endParaRPr lang="pl-PL" sz="2400" dirty="0" smtClean="0">
              <a:latin typeface="Calibri" pitchFamily="34" charset="0"/>
            </a:endParaRPr>
          </a:p>
          <a:p>
            <a:r>
              <a:rPr lang="pl-PL" sz="2400" dirty="0" smtClean="0">
                <a:latin typeface="Calibri" pitchFamily="34" charset="0"/>
              </a:rPr>
              <a:t/>
            </a:r>
            <a:br>
              <a:rPr lang="pl-PL" sz="2400" dirty="0" smtClean="0">
                <a:latin typeface="Calibri" pitchFamily="34" charset="0"/>
              </a:rPr>
            </a:br>
            <a:r>
              <a:rPr lang="pl-PL" sz="2400" b="1" dirty="0" smtClean="0">
                <a:latin typeface="Calibri" pitchFamily="34" charset="0"/>
              </a:rPr>
              <a:t>Wskaźniki efektywności  </a:t>
            </a:r>
            <a:r>
              <a:rPr lang="pl-PL" sz="2400" dirty="0" smtClean="0">
                <a:latin typeface="Calibri" pitchFamily="34" charset="0"/>
              </a:rPr>
              <a:t>(kosztowy)</a:t>
            </a:r>
            <a:r>
              <a:rPr lang="pl-PL" sz="2400" b="1" dirty="0" smtClean="0">
                <a:latin typeface="Calibri" pitchFamily="34" charset="0"/>
              </a:rPr>
              <a:t> - </a:t>
            </a:r>
            <a:r>
              <a:rPr lang="pl-PL" sz="2400" dirty="0" smtClean="0">
                <a:latin typeface="Calibri" pitchFamily="34" charset="0"/>
              </a:rPr>
              <a:t>np.: </a:t>
            </a:r>
          </a:p>
          <a:p>
            <a:pPr marL="360363" indent="-360363">
              <a:buFont typeface="Arial" pitchFamily="34" charset="0"/>
              <a:buChar char="•"/>
            </a:pPr>
            <a:r>
              <a:rPr lang="pl-PL" sz="2400" dirty="0" smtClean="0">
                <a:solidFill>
                  <a:srgbClr val="C00000"/>
                </a:solidFill>
                <a:latin typeface="Calibri" pitchFamily="34" charset="0"/>
              </a:rPr>
              <a:t>kwota wydatków na dziecko/uczestnika</a:t>
            </a:r>
          </a:p>
          <a:p>
            <a:pPr marL="360363" indent="-360363">
              <a:buFont typeface="Arial" pitchFamily="34" charset="0"/>
              <a:buChar char="•"/>
            </a:pPr>
            <a:endParaRPr lang="pl-PL" sz="2400" dirty="0" smtClean="0">
              <a:solidFill>
                <a:srgbClr val="C00000"/>
              </a:solidFill>
              <a:latin typeface="Calibri" pitchFamily="34" charset="0"/>
            </a:endParaRPr>
          </a:p>
          <a:p>
            <a:pPr marL="360363" indent="-360363">
              <a:buFont typeface="Arial" pitchFamily="34" charset="0"/>
              <a:buChar char="•"/>
            </a:pPr>
            <a:r>
              <a:rPr lang="pl-PL" sz="2400" dirty="0" smtClean="0">
                <a:solidFill>
                  <a:srgbClr val="C00000"/>
                </a:solidFill>
                <a:latin typeface="Calibri" pitchFamily="34" charset="0"/>
              </a:rPr>
              <a:t>średni koszt oceny jednego wniosku</a:t>
            </a:r>
          </a:p>
          <a:p>
            <a:pPr marL="360363" indent="-360363"/>
            <a:endParaRPr lang="pl-PL" sz="2400" dirty="0" smtClean="0">
              <a:solidFill>
                <a:srgbClr val="C00000"/>
              </a:solidFill>
              <a:latin typeface="Calibri" pitchFamily="34" charset="0"/>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1618" name="Picture 2"/>
          <p:cNvPicPr>
            <a:picLocks noChangeAspect="1" noChangeArrowheads="1"/>
          </p:cNvPicPr>
          <p:nvPr/>
        </p:nvPicPr>
        <p:blipFill>
          <a:blip r:embed="rId3" cstate="print"/>
          <a:srcRect/>
          <a:stretch>
            <a:fillRect/>
          </a:stretch>
        </p:blipFill>
        <p:spPr bwMode="auto">
          <a:xfrm>
            <a:off x="989554" y="472858"/>
            <a:ext cx="7209316" cy="4996384"/>
          </a:xfrm>
          <a:prstGeom prst="rect">
            <a:avLst/>
          </a:prstGeom>
          <a:noFill/>
          <a:ln w="9525" cap="flat" cmpd="sng">
            <a:noFill/>
            <a:prstDash val="solid"/>
            <a:miter lim="800000"/>
            <a:headEnd/>
            <a:tailEnd/>
          </a:ln>
        </p:spPr>
      </p:pic>
      <p:sp>
        <p:nvSpPr>
          <p:cNvPr id="7" name="pole tekstowe 6"/>
          <p:cNvSpPr txBox="1"/>
          <p:nvPr/>
        </p:nvSpPr>
        <p:spPr>
          <a:xfrm>
            <a:off x="6877811" y="6318249"/>
            <a:ext cx="2176267" cy="461665"/>
          </a:xfrm>
          <a:prstGeom prst="rect">
            <a:avLst/>
          </a:prstGeom>
          <a:noFill/>
          <a:ln>
            <a:solidFill>
              <a:schemeClr val="tx1"/>
            </a:solidFill>
            <a:prstDash val="lgDashDotDot"/>
          </a:ln>
        </p:spPr>
        <p:txBody>
          <a:bodyPr wrap="square" rtlCol="0">
            <a:spAutoFit/>
          </a:bodyPr>
          <a:lstStyle/>
          <a:p>
            <a:r>
              <a:rPr lang="pl-PL" sz="1200" b="1" dirty="0" err="1" smtClean="0"/>
              <a:t>wg</a:t>
            </a:r>
            <a:r>
              <a:rPr lang="pl-PL" sz="1200" b="1" dirty="0" smtClean="0"/>
              <a:t>. </a:t>
            </a:r>
            <a:r>
              <a:rPr lang="pl-PL" sz="1200" i="1" dirty="0" smtClean="0"/>
              <a:t>Podręcznik tworzenia i ewaluacji wskaźników w LSR</a:t>
            </a:r>
            <a:endParaRPr lang="pl-PL" sz="1200" i="1" dirty="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Prostokąt 3"/>
          <p:cNvSpPr/>
          <p:nvPr/>
        </p:nvSpPr>
        <p:spPr>
          <a:xfrm>
            <a:off x="395536" y="1292072"/>
            <a:ext cx="8424936" cy="4708981"/>
          </a:xfrm>
          <a:prstGeom prst="rect">
            <a:avLst/>
          </a:prstGeom>
        </p:spPr>
        <p:txBody>
          <a:bodyPr wrap="square">
            <a:spAutoFit/>
          </a:bodyPr>
          <a:lstStyle/>
          <a:p>
            <a:pPr algn="just">
              <a:lnSpc>
                <a:spcPct val="150000"/>
              </a:lnSpc>
            </a:pPr>
            <a:r>
              <a:rPr lang="pl-PL" sz="2000" b="1" dirty="0" smtClean="0">
                <a:latin typeface="Calibri" pitchFamily="34" charset="0"/>
              </a:rPr>
              <a:t>Wskaźniki produktu </a:t>
            </a:r>
            <a:r>
              <a:rPr lang="pl-PL" sz="2000" dirty="0" smtClean="0">
                <a:latin typeface="Calibri" pitchFamily="34" charset="0"/>
              </a:rPr>
              <a:t>(przedsięwzięcia) odzwierciedlają wykonanie danego przedsięwzięcia w krótkim okresie i pokazują konkretne dobra i usługi wyprodukowane w ramach LSR – np.: </a:t>
            </a:r>
            <a:r>
              <a:rPr lang="pl-PL" sz="2000" dirty="0" smtClean="0">
                <a:solidFill>
                  <a:srgbClr val="C00000"/>
                </a:solidFill>
                <a:latin typeface="Calibri" pitchFamily="34" charset="0"/>
              </a:rPr>
              <a:t>długość (km) nowych ścieżek rowerowych.</a:t>
            </a:r>
            <a:endParaRPr lang="pl-PL" sz="2000" dirty="0" smtClean="0">
              <a:latin typeface="Calibri" pitchFamily="34" charset="0"/>
            </a:endParaRPr>
          </a:p>
          <a:p>
            <a:pPr algn="just">
              <a:lnSpc>
                <a:spcPct val="150000"/>
              </a:lnSpc>
            </a:pPr>
            <a:endParaRPr lang="pl-PL" sz="2000" dirty="0" smtClean="0">
              <a:latin typeface="Calibri" pitchFamily="34" charset="0"/>
            </a:endParaRPr>
          </a:p>
          <a:p>
            <a:pPr algn="just">
              <a:lnSpc>
                <a:spcPct val="150000"/>
              </a:lnSpc>
            </a:pPr>
            <a:r>
              <a:rPr lang="pl-PL" sz="2000" dirty="0" smtClean="0">
                <a:latin typeface="Calibri" pitchFamily="34" charset="0"/>
              </a:rPr>
              <a:t>Produkt stanowi wszystko, co zostało uzyskane w wyniku działań współfinansowanych z środków publicznych. Są to zarówno wytworzone dobra, jak i usługi świadczone na rzecz uczestników podczas realizacji projektu. </a:t>
            </a:r>
          </a:p>
          <a:p>
            <a:pPr algn="just">
              <a:lnSpc>
                <a:spcPct val="150000"/>
              </a:lnSpc>
            </a:pPr>
            <a:endParaRPr lang="pl-PL" sz="2000" dirty="0" smtClean="0">
              <a:latin typeface="Calibri" pitchFamily="34" charset="0"/>
            </a:endParaRPr>
          </a:p>
          <a:p>
            <a:pPr algn="just">
              <a:lnSpc>
                <a:spcPct val="150000"/>
              </a:lnSpc>
            </a:pPr>
            <a:endParaRPr lang="pl-PL" sz="2000" dirty="0" smtClean="0">
              <a:latin typeface="Calibri" pitchFamily="34" charset="0"/>
            </a:endParaRPr>
          </a:p>
        </p:txBody>
      </p:sp>
      <p:sp>
        <p:nvSpPr>
          <p:cNvPr id="6" name="Rectangle 11"/>
          <p:cNvSpPr txBox="1">
            <a:spLocks noChangeArrowheads="1"/>
          </p:cNvSpPr>
          <p:nvPr/>
        </p:nvSpPr>
        <p:spPr bwMode="auto">
          <a:xfrm>
            <a:off x="1116013" y="332656"/>
            <a:ext cx="7264400" cy="504825"/>
          </a:xfrm>
          <a:prstGeom prst="rect">
            <a:avLst/>
          </a:prstGeom>
          <a:noFill/>
          <a:ln>
            <a:miter lim="800000"/>
            <a:headEnd/>
            <a:tailEnd/>
          </a:ln>
        </p:spPr>
        <p:txBody>
          <a:bodyPr/>
          <a:lstStyle/>
          <a:p>
            <a:pPr marL="342900" marR="0" lvl="0" indent="-342900" algn="ctr" defTabSz="457200" rtl="0" eaLnBrk="1" fontAlgn="base" latinLnBrk="0" hangingPunct="1">
              <a:lnSpc>
                <a:spcPct val="90000"/>
              </a:lnSpc>
              <a:spcBef>
                <a:spcPct val="20000"/>
              </a:spcBef>
              <a:spcAft>
                <a:spcPct val="0"/>
              </a:spcAft>
              <a:buClrTx/>
              <a:buSzTx/>
              <a:buFontTx/>
              <a:buNone/>
              <a:tabLst/>
              <a:defRPr/>
            </a:pPr>
            <a:r>
              <a:rPr lang="pl-PL" sz="2800" b="1" dirty="0" smtClean="0">
                <a:latin typeface="+mj-lt"/>
                <a:ea typeface="+mj-ea"/>
                <a:cs typeface="+mj-cs"/>
              </a:rPr>
              <a:t>Rodzaje wskaźników </a:t>
            </a:r>
          </a:p>
          <a:p>
            <a:pPr marL="342900" marR="0" lvl="0" indent="-342900" algn="ctr" defTabSz="457200" rtl="0" eaLnBrk="1" fontAlgn="base" latinLnBrk="0" hangingPunct="1">
              <a:lnSpc>
                <a:spcPct val="90000"/>
              </a:lnSpc>
              <a:spcBef>
                <a:spcPct val="20000"/>
              </a:spcBef>
              <a:spcAft>
                <a:spcPct val="0"/>
              </a:spcAft>
              <a:buClrTx/>
              <a:buSzTx/>
              <a:buFontTx/>
              <a:buNone/>
              <a:tabLst/>
              <a:defRPr/>
            </a:pPr>
            <a:r>
              <a:rPr lang="pl-PL" sz="2400" dirty="0" smtClean="0">
                <a:latin typeface="+mj-lt"/>
                <a:ea typeface="+mj-ea"/>
                <a:cs typeface="+mj-cs"/>
              </a:rPr>
              <a:t>Miejsce w logice interwencji</a:t>
            </a:r>
            <a:endParaRPr lang="pl-PL" sz="2800" dirty="0" smtClean="0">
              <a:latin typeface="+mj-lt"/>
              <a:ea typeface="+mj-ea"/>
              <a:cs typeface="+mj-cs"/>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Prostokąt 3"/>
          <p:cNvSpPr/>
          <p:nvPr/>
        </p:nvSpPr>
        <p:spPr>
          <a:xfrm>
            <a:off x="395536" y="1292072"/>
            <a:ext cx="8424936" cy="5770811"/>
          </a:xfrm>
          <a:prstGeom prst="rect">
            <a:avLst/>
          </a:prstGeom>
        </p:spPr>
        <p:txBody>
          <a:bodyPr wrap="square">
            <a:spAutoFit/>
          </a:bodyPr>
          <a:lstStyle/>
          <a:p>
            <a:pPr algn="just">
              <a:lnSpc>
                <a:spcPct val="150000"/>
              </a:lnSpc>
            </a:pPr>
            <a:r>
              <a:rPr lang="pl-PL" sz="2000" b="1" dirty="0" smtClean="0">
                <a:solidFill>
                  <a:srgbClr val="C00000"/>
                </a:solidFill>
              </a:rPr>
              <a:t>Wskaźniki produktu </a:t>
            </a:r>
            <a:r>
              <a:rPr lang="pl-PL" sz="2000" dirty="0" smtClean="0"/>
              <a:t>nie mogą ograniczać się do pomiaru liczby zrealizowanych operacji, ale być nastawione na pomiar konkretnych produktów, powstałych w wyniku realizacji operacji. </a:t>
            </a:r>
          </a:p>
          <a:p>
            <a:pPr algn="just">
              <a:lnSpc>
                <a:spcPct val="150000"/>
              </a:lnSpc>
            </a:pPr>
            <a:endParaRPr lang="pl-PL" sz="2000" dirty="0" smtClean="0"/>
          </a:p>
          <a:p>
            <a:pPr algn="just">
              <a:lnSpc>
                <a:spcPct val="150000"/>
              </a:lnSpc>
            </a:pPr>
            <a:r>
              <a:rPr lang="pl-PL" dirty="0" smtClean="0"/>
              <a:t>Oznacza to, że w wyniku realizacji jednej operacji, może powstać więcej niż jeden produkt, np. boisko i plac zabaw, lub boisko, plac zabaw i impreza masowa. </a:t>
            </a:r>
            <a:r>
              <a:rPr lang="pl-PL" u="sng" dirty="0" smtClean="0"/>
              <a:t>Nie ma natomiast możliwości, aby realizacja operacji nie zakończyła się podniesieniem wartości co najmniej jednego wskaźnika produktu o co najmniej jedną jednostkę miary</a:t>
            </a:r>
            <a:r>
              <a:rPr lang="pl-PL" dirty="0" smtClean="0"/>
              <a:t>. Brak takiego efektu oznaczałby bowiem, że realizacja operacji nie miała wpływu na realizację celów LSR, czyli operacja taka nie powinna być wybrana przez radę LGD.</a:t>
            </a:r>
          </a:p>
          <a:p>
            <a:pPr algn="just">
              <a:lnSpc>
                <a:spcPct val="150000"/>
              </a:lnSpc>
            </a:pPr>
            <a:endParaRPr lang="pl-PL" sz="2000" dirty="0" smtClean="0">
              <a:latin typeface="Calibri" pitchFamily="34" charset="0"/>
            </a:endParaRPr>
          </a:p>
          <a:p>
            <a:pPr algn="just">
              <a:lnSpc>
                <a:spcPct val="150000"/>
              </a:lnSpc>
            </a:pPr>
            <a:endParaRPr lang="pl-PL" sz="2000" dirty="0" smtClean="0">
              <a:latin typeface="Calibri" pitchFamily="34" charset="0"/>
            </a:endParaRPr>
          </a:p>
        </p:txBody>
      </p:sp>
      <p:sp>
        <p:nvSpPr>
          <p:cNvPr id="6" name="Rectangle 11"/>
          <p:cNvSpPr txBox="1">
            <a:spLocks noChangeArrowheads="1"/>
          </p:cNvSpPr>
          <p:nvPr/>
        </p:nvSpPr>
        <p:spPr bwMode="auto">
          <a:xfrm>
            <a:off x="1116013" y="332656"/>
            <a:ext cx="7264400" cy="504825"/>
          </a:xfrm>
          <a:prstGeom prst="rect">
            <a:avLst/>
          </a:prstGeom>
          <a:noFill/>
          <a:ln>
            <a:miter lim="800000"/>
            <a:headEnd/>
            <a:tailEnd/>
          </a:ln>
        </p:spPr>
        <p:txBody>
          <a:bodyPr/>
          <a:lstStyle/>
          <a:p>
            <a:pPr marL="342900" marR="0" lvl="0" indent="-342900" algn="ctr" defTabSz="457200" rtl="0" eaLnBrk="1" fontAlgn="base" latinLnBrk="0" hangingPunct="1">
              <a:lnSpc>
                <a:spcPct val="90000"/>
              </a:lnSpc>
              <a:spcBef>
                <a:spcPct val="20000"/>
              </a:spcBef>
              <a:spcAft>
                <a:spcPct val="0"/>
              </a:spcAft>
              <a:buClrTx/>
              <a:buSzTx/>
              <a:buFontTx/>
              <a:buNone/>
              <a:tabLst/>
              <a:defRPr/>
            </a:pPr>
            <a:r>
              <a:rPr lang="pl-PL" sz="2800" b="1" dirty="0" smtClean="0">
                <a:latin typeface="+mj-lt"/>
                <a:ea typeface="+mj-ea"/>
                <a:cs typeface="+mj-cs"/>
              </a:rPr>
              <a:t>Rodzaje wskaźników </a:t>
            </a:r>
          </a:p>
          <a:p>
            <a:pPr marL="342900" marR="0" lvl="0" indent="-342900" algn="ctr" defTabSz="457200" rtl="0" eaLnBrk="1" fontAlgn="base" latinLnBrk="0" hangingPunct="1">
              <a:lnSpc>
                <a:spcPct val="90000"/>
              </a:lnSpc>
              <a:spcBef>
                <a:spcPct val="20000"/>
              </a:spcBef>
              <a:spcAft>
                <a:spcPct val="0"/>
              </a:spcAft>
              <a:buClrTx/>
              <a:buSzTx/>
              <a:buFontTx/>
              <a:buNone/>
              <a:tabLst/>
              <a:defRPr/>
            </a:pPr>
            <a:r>
              <a:rPr lang="pl-PL" sz="2400" dirty="0" smtClean="0">
                <a:latin typeface="+mj-lt"/>
                <a:ea typeface="+mj-ea"/>
                <a:cs typeface="+mj-cs"/>
              </a:rPr>
              <a:t>Miejsce w logice interwencji</a:t>
            </a:r>
            <a:endParaRPr lang="pl-PL" sz="2800" dirty="0" smtClean="0">
              <a:latin typeface="+mj-lt"/>
              <a:ea typeface="+mj-ea"/>
              <a:cs typeface="+mj-cs"/>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Prostokąt 3"/>
          <p:cNvSpPr/>
          <p:nvPr/>
        </p:nvSpPr>
        <p:spPr>
          <a:xfrm>
            <a:off x="395536" y="1052736"/>
            <a:ext cx="8424936" cy="5632311"/>
          </a:xfrm>
          <a:prstGeom prst="rect">
            <a:avLst/>
          </a:prstGeom>
        </p:spPr>
        <p:txBody>
          <a:bodyPr wrap="square">
            <a:spAutoFit/>
          </a:bodyPr>
          <a:lstStyle/>
          <a:p>
            <a:pPr algn="just">
              <a:lnSpc>
                <a:spcPct val="150000"/>
              </a:lnSpc>
            </a:pPr>
            <a:r>
              <a:rPr lang="pl-PL" sz="2000" b="1" dirty="0" smtClean="0">
                <a:latin typeface="Calibri" pitchFamily="34" charset="0"/>
              </a:rPr>
              <a:t>Wskaźniki rezultatu </a:t>
            </a:r>
            <a:r>
              <a:rPr lang="pl-PL" sz="2000" dirty="0" smtClean="0">
                <a:latin typeface="Calibri" pitchFamily="34" charset="0"/>
              </a:rPr>
              <a:t>(cele szczegółowe) mierzą efekty (korzyści) uzyskane w wyniku realizacji celów, realizowanych za pomocą odpowiednich wydatków – np.: </a:t>
            </a:r>
            <a:r>
              <a:rPr lang="pl-PL" sz="2000" dirty="0" smtClean="0">
                <a:solidFill>
                  <a:srgbClr val="C00000"/>
                </a:solidFill>
                <a:latin typeface="Calibri" pitchFamily="34" charset="0"/>
              </a:rPr>
              <a:t>liczba osób korzystających z nowo wybudowanych ścieżek rowerowych</a:t>
            </a:r>
          </a:p>
          <a:p>
            <a:pPr algn="just"/>
            <a:endParaRPr lang="pl-PL" sz="2000" b="1" dirty="0" smtClean="0">
              <a:latin typeface="Calibri" pitchFamily="34" charset="0"/>
            </a:endParaRPr>
          </a:p>
          <a:p>
            <a:pPr algn="just"/>
            <a:r>
              <a:rPr lang="pl-PL" sz="2000" b="1" dirty="0" smtClean="0">
                <a:latin typeface="Calibri" pitchFamily="34" charset="0"/>
              </a:rPr>
              <a:t>Wskaźnik rezultatu musi </a:t>
            </a:r>
            <a:r>
              <a:rPr lang="pl-PL" sz="2000" b="1" u="sng" dirty="0" smtClean="0">
                <a:latin typeface="Calibri" pitchFamily="34" charset="0"/>
              </a:rPr>
              <a:t>zmieniać wartość</a:t>
            </a:r>
            <a:r>
              <a:rPr lang="pl-PL" sz="2000" b="1" dirty="0" smtClean="0">
                <a:latin typeface="Calibri" pitchFamily="34" charset="0"/>
              </a:rPr>
              <a:t> w wyniku interwencji publicznej oraz </a:t>
            </a:r>
            <a:r>
              <a:rPr lang="pl-PL" sz="2000" b="1" u="sng" dirty="0" smtClean="0">
                <a:latin typeface="Calibri" pitchFamily="34" charset="0"/>
              </a:rPr>
              <a:t>oddawać istotę celu</a:t>
            </a:r>
            <a:r>
              <a:rPr lang="pl-PL" sz="2000" b="1" dirty="0" smtClean="0">
                <a:latin typeface="Calibri" pitchFamily="34" charset="0"/>
              </a:rPr>
              <a:t>.</a:t>
            </a:r>
          </a:p>
          <a:p>
            <a:pPr algn="just">
              <a:lnSpc>
                <a:spcPct val="150000"/>
              </a:lnSpc>
            </a:pPr>
            <a:endParaRPr lang="pl-PL" sz="1100" dirty="0" smtClean="0">
              <a:solidFill>
                <a:srgbClr val="C00000"/>
              </a:solidFill>
              <a:latin typeface="Calibri" pitchFamily="34" charset="0"/>
            </a:endParaRPr>
          </a:p>
          <a:p>
            <a:pPr marL="173038" indent="-173038">
              <a:lnSpc>
                <a:spcPct val="150000"/>
              </a:lnSpc>
              <a:buFont typeface="Arial" pitchFamily="34" charset="0"/>
              <a:buChar char="•"/>
            </a:pPr>
            <a:r>
              <a:rPr lang="pl-PL" sz="2000" dirty="0" smtClean="0">
                <a:latin typeface="Calibri" pitchFamily="34" charset="0"/>
              </a:rPr>
              <a:t>wskaźniki </a:t>
            </a:r>
            <a:r>
              <a:rPr lang="pl-PL" sz="2000" b="1" dirty="0" smtClean="0">
                <a:latin typeface="Calibri" pitchFamily="34" charset="0"/>
              </a:rPr>
              <a:t>rezultatu bezpośredniego </a:t>
            </a:r>
            <a:r>
              <a:rPr lang="pl-PL" sz="2000" dirty="0" smtClean="0">
                <a:latin typeface="Calibri" pitchFamily="34" charset="0"/>
              </a:rPr>
              <a:t>– odnoszą się do sytuacji bezpośrednio po zakończeniu wsparcia, tj. w przypadku osób lub podmiotów – po zakończeniu ich udziału w projekcie,</a:t>
            </a:r>
          </a:p>
          <a:p>
            <a:pPr marL="173038" indent="-173038">
              <a:lnSpc>
                <a:spcPct val="150000"/>
              </a:lnSpc>
              <a:buFont typeface="Arial" pitchFamily="34" charset="0"/>
              <a:buChar char="•"/>
            </a:pPr>
            <a:endParaRPr lang="pl-PL" sz="2000" dirty="0" smtClean="0">
              <a:latin typeface="Calibri" pitchFamily="34" charset="0"/>
            </a:endParaRPr>
          </a:p>
          <a:p>
            <a:pPr marL="173038" indent="-173038">
              <a:lnSpc>
                <a:spcPct val="150000"/>
              </a:lnSpc>
              <a:buFont typeface="Arial" pitchFamily="34" charset="0"/>
              <a:buChar char="•"/>
            </a:pPr>
            <a:r>
              <a:rPr lang="pl-PL" sz="2000" dirty="0" smtClean="0">
                <a:latin typeface="Calibri" pitchFamily="34" charset="0"/>
              </a:rPr>
              <a:t>wskaźniki </a:t>
            </a:r>
            <a:r>
              <a:rPr lang="pl-PL" sz="2000" b="1" dirty="0" smtClean="0">
                <a:latin typeface="Calibri" pitchFamily="34" charset="0"/>
              </a:rPr>
              <a:t>rezultatu długoterminowego </a:t>
            </a:r>
            <a:r>
              <a:rPr lang="pl-PL" sz="2000" dirty="0" smtClean="0">
                <a:latin typeface="Calibri" pitchFamily="34" charset="0"/>
              </a:rPr>
              <a:t>– dotyczą efektów wsparcia osiągniętych w dłuższym okresie od zakończenia wsparcia. </a:t>
            </a:r>
          </a:p>
        </p:txBody>
      </p:sp>
      <p:sp>
        <p:nvSpPr>
          <p:cNvPr id="5" name="Rectangle 11"/>
          <p:cNvSpPr txBox="1">
            <a:spLocks noChangeArrowheads="1"/>
          </p:cNvSpPr>
          <p:nvPr/>
        </p:nvSpPr>
        <p:spPr bwMode="auto">
          <a:xfrm>
            <a:off x="1116013" y="188640"/>
            <a:ext cx="7264400" cy="504825"/>
          </a:xfrm>
          <a:prstGeom prst="rect">
            <a:avLst/>
          </a:prstGeom>
          <a:noFill/>
          <a:ln>
            <a:miter lim="800000"/>
            <a:headEnd/>
            <a:tailEnd/>
          </a:ln>
        </p:spPr>
        <p:txBody>
          <a:bodyPr/>
          <a:lstStyle/>
          <a:p>
            <a:pPr marL="342900" marR="0" lvl="0" indent="-342900" algn="ctr" defTabSz="457200" rtl="0" eaLnBrk="1" fontAlgn="base" latinLnBrk="0" hangingPunct="1">
              <a:lnSpc>
                <a:spcPct val="90000"/>
              </a:lnSpc>
              <a:spcBef>
                <a:spcPct val="20000"/>
              </a:spcBef>
              <a:spcAft>
                <a:spcPct val="0"/>
              </a:spcAft>
              <a:buClrTx/>
              <a:buSzTx/>
              <a:buFontTx/>
              <a:buNone/>
              <a:tabLst/>
              <a:defRPr/>
            </a:pPr>
            <a:r>
              <a:rPr lang="pl-PL" sz="2800" b="1" dirty="0" smtClean="0">
                <a:latin typeface="+mj-lt"/>
                <a:ea typeface="+mj-ea"/>
                <a:cs typeface="+mj-cs"/>
              </a:rPr>
              <a:t>Rodzaje wskaźników </a:t>
            </a:r>
          </a:p>
          <a:p>
            <a:pPr marL="342900" marR="0" lvl="0" indent="-342900" algn="ctr" defTabSz="457200" rtl="0" eaLnBrk="1" fontAlgn="base" latinLnBrk="0" hangingPunct="1">
              <a:lnSpc>
                <a:spcPct val="90000"/>
              </a:lnSpc>
              <a:spcBef>
                <a:spcPct val="20000"/>
              </a:spcBef>
              <a:spcAft>
                <a:spcPct val="0"/>
              </a:spcAft>
              <a:buClrTx/>
              <a:buSzTx/>
              <a:buFontTx/>
              <a:buNone/>
              <a:tabLst/>
              <a:defRPr/>
            </a:pPr>
            <a:r>
              <a:rPr lang="pl-PL" sz="2400" dirty="0" smtClean="0">
                <a:latin typeface="+mj-lt"/>
                <a:ea typeface="+mj-ea"/>
                <a:cs typeface="+mj-cs"/>
              </a:rPr>
              <a:t>Miejsce w logice interwencji</a:t>
            </a:r>
            <a:endParaRPr lang="pl-PL" sz="2800" dirty="0" smtClean="0">
              <a:latin typeface="+mj-lt"/>
              <a:ea typeface="+mj-ea"/>
              <a:cs typeface="+mj-cs"/>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Prostokąt 3"/>
          <p:cNvSpPr/>
          <p:nvPr/>
        </p:nvSpPr>
        <p:spPr>
          <a:xfrm>
            <a:off x="395536" y="1052736"/>
            <a:ext cx="8424936" cy="3699474"/>
          </a:xfrm>
          <a:prstGeom prst="rect">
            <a:avLst/>
          </a:prstGeom>
        </p:spPr>
        <p:txBody>
          <a:bodyPr wrap="square">
            <a:spAutoFit/>
          </a:bodyPr>
          <a:lstStyle/>
          <a:p>
            <a:pPr algn="just">
              <a:lnSpc>
                <a:spcPct val="200000"/>
              </a:lnSpc>
            </a:pPr>
            <a:r>
              <a:rPr lang="pl-PL" sz="2000" b="1" dirty="0" smtClean="0">
                <a:latin typeface="Calibri" pitchFamily="34" charset="0"/>
              </a:rPr>
              <a:t>Wskaźniki oddziaływania </a:t>
            </a:r>
            <a:r>
              <a:rPr lang="pl-PL" sz="2000" dirty="0" smtClean="0">
                <a:latin typeface="Calibri" pitchFamily="34" charset="0"/>
              </a:rPr>
              <a:t>(cele ogólne) mierzą długofalowe konsekwencje realizacji zadania. Mogą one mierzyć bezpośrednie skutki wdrażania LSR, ale ujawniające się po dłuższym okresie czasu. Wskaźniki oddziaływania odnoszą się czasem do wartości, które tylko w części są efektem realizacji zadania (na efekty wpływają także inne, zewnętrzne czynniki) – np.: </a:t>
            </a:r>
            <a:r>
              <a:rPr lang="pl-PL" sz="2000" dirty="0" smtClean="0">
                <a:solidFill>
                  <a:srgbClr val="C00000"/>
                </a:solidFill>
                <a:latin typeface="Calibri" pitchFamily="34" charset="0"/>
              </a:rPr>
              <a:t>odsetek osób uprawiających regularnie sport.</a:t>
            </a:r>
            <a:endParaRPr lang="pl-PL" sz="2000" dirty="0" smtClean="0">
              <a:latin typeface="Calibri" pitchFamily="34" charset="0"/>
            </a:endParaRPr>
          </a:p>
        </p:txBody>
      </p:sp>
      <p:sp>
        <p:nvSpPr>
          <p:cNvPr id="5" name="Rectangle 11"/>
          <p:cNvSpPr txBox="1">
            <a:spLocks noChangeArrowheads="1"/>
          </p:cNvSpPr>
          <p:nvPr/>
        </p:nvSpPr>
        <p:spPr bwMode="auto">
          <a:xfrm>
            <a:off x="1116013" y="188640"/>
            <a:ext cx="7264400" cy="504825"/>
          </a:xfrm>
          <a:prstGeom prst="rect">
            <a:avLst/>
          </a:prstGeom>
          <a:noFill/>
          <a:ln>
            <a:miter lim="800000"/>
            <a:headEnd/>
            <a:tailEnd/>
          </a:ln>
        </p:spPr>
        <p:txBody>
          <a:bodyPr/>
          <a:lstStyle/>
          <a:p>
            <a:pPr marL="342900" marR="0" lvl="0" indent="-342900" algn="ctr" defTabSz="457200" rtl="0" eaLnBrk="1" fontAlgn="base" latinLnBrk="0" hangingPunct="1">
              <a:lnSpc>
                <a:spcPct val="90000"/>
              </a:lnSpc>
              <a:spcBef>
                <a:spcPct val="20000"/>
              </a:spcBef>
              <a:spcAft>
                <a:spcPct val="0"/>
              </a:spcAft>
              <a:buClrTx/>
              <a:buSzTx/>
              <a:buFontTx/>
              <a:buNone/>
              <a:tabLst/>
              <a:defRPr/>
            </a:pPr>
            <a:r>
              <a:rPr lang="pl-PL" sz="2800" b="1" dirty="0" smtClean="0">
                <a:latin typeface="+mj-lt"/>
                <a:ea typeface="+mj-ea"/>
                <a:cs typeface="+mj-cs"/>
              </a:rPr>
              <a:t>Rodzaje wskaźników </a:t>
            </a:r>
          </a:p>
          <a:p>
            <a:pPr marL="342900" marR="0" lvl="0" indent="-342900" algn="ctr" defTabSz="457200" rtl="0" eaLnBrk="1" fontAlgn="base" latinLnBrk="0" hangingPunct="1">
              <a:lnSpc>
                <a:spcPct val="90000"/>
              </a:lnSpc>
              <a:spcBef>
                <a:spcPct val="20000"/>
              </a:spcBef>
              <a:spcAft>
                <a:spcPct val="0"/>
              </a:spcAft>
              <a:buClrTx/>
              <a:buSzTx/>
              <a:buFontTx/>
              <a:buNone/>
              <a:tabLst/>
              <a:defRPr/>
            </a:pPr>
            <a:r>
              <a:rPr lang="pl-PL" sz="2400" dirty="0" smtClean="0">
                <a:latin typeface="+mj-lt"/>
                <a:ea typeface="+mj-ea"/>
                <a:cs typeface="+mj-cs"/>
              </a:rPr>
              <a:t>Miejsce w logice interwencji</a:t>
            </a:r>
            <a:endParaRPr lang="pl-PL" sz="2800" dirty="0" smtClean="0">
              <a:latin typeface="+mj-lt"/>
              <a:ea typeface="+mj-ea"/>
              <a:cs typeface="+mj-cs"/>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Prostokąt 3"/>
          <p:cNvSpPr/>
          <p:nvPr/>
        </p:nvSpPr>
        <p:spPr>
          <a:xfrm>
            <a:off x="395536" y="1052736"/>
            <a:ext cx="8424936" cy="6063198"/>
          </a:xfrm>
          <a:prstGeom prst="rect">
            <a:avLst/>
          </a:prstGeom>
        </p:spPr>
        <p:txBody>
          <a:bodyPr wrap="square">
            <a:spAutoFit/>
          </a:bodyPr>
          <a:lstStyle/>
          <a:p>
            <a:pPr algn="just">
              <a:lnSpc>
                <a:spcPct val="150000"/>
              </a:lnSpc>
            </a:pPr>
            <a:r>
              <a:rPr lang="pl-PL" sz="2000" b="1" dirty="0" smtClean="0">
                <a:solidFill>
                  <a:srgbClr val="C00000"/>
                </a:solidFill>
              </a:rPr>
              <a:t>Wskaźniki oddziaływania</a:t>
            </a:r>
            <a:r>
              <a:rPr lang="pl-PL" sz="2000" dirty="0" smtClean="0">
                <a:solidFill>
                  <a:srgbClr val="C00000"/>
                </a:solidFill>
              </a:rPr>
              <a:t> </a:t>
            </a:r>
            <a:r>
              <a:rPr lang="pl-PL" sz="2000" dirty="0" smtClean="0"/>
              <a:t>dotyczą co do zasady zmian w danych makroekonomicznych i makrospołecznych i mają pokazać poprawę stanu, lub zmniejszenie zjawisk negatywnych w obrębie całej LGD, a nie wyłącznie w grupie docelowej – jak to było w przypadku wskaźników rezultatu</a:t>
            </a:r>
            <a:r>
              <a:rPr lang="pl-PL" sz="2000" b="1" dirty="0" smtClean="0"/>
              <a:t>.</a:t>
            </a:r>
            <a:r>
              <a:rPr lang="pl-PL" sz="2000" dirty="0" smtClean="0"/>
              <a:t> </a:t>
            </a:r>
          </a:p>
          <a:p>
            <a:pPr algn="just"/>
            <a:endParaRPr lang="pl-PL" dirty="0" smtClean="0"/>
          </a:p>
          <a:p>
            <a:pPr algn="just"/>
            <a:r>
              <a:rPr lang="pl-PL" dirty="0" smtClean="0"/>
              <a:t>Wskaźniki oddziaływania to konsekwencje danej operacji wykraczające poza bezpośrednie i natychmiastowe efekty, dotyczące bezpośrednich beneficjentów oraz adresatów znajdujących się w otoczeniu. </a:t>
            </a:r>
          </a:p>
          <a:p>
            <a:pPr algn="just"/>
            <a:endParaRPr lang="pl-PL" dirty="0" smtClean="0"/>
          </a:p>
          <a:p>
            <a:pPr algn="just"/>
            <a:r>
              <a:rPr lang="pl-PL" dirty="0" smtClean="0"/>
              <a:t>Nie jest wskazane, aby wskaźniki oddziaływania koncentrowały się na poprawie czynników makroekonomicznych w szerokiej skali, np. spadek bezrobocia w województwie. Tego typu wskaźniki powinny dotyczyć mikroskali, np. na poziomie gmin tworzących obszar strategii. Jednak także w takim przypadku należy mieć świadomość, iż na polepszenie/pogorszenie takich czynników, wpływ będzie miało wiele różnych aspektów, nie tylko realizacja strategii.</a:t>
            </a:r>
          </a:p>
          <a:p>
            <a:pPr algn="just">
              <a:lnSpc>
                <a:spcPct val="200000"/>
              </a:lnSpc>
            </a:pPr>
            <a:endParaRPr lang="pl-PL" sz="2000" dirty="0" smtClean="0">
              <a:latin typeface="Calibri" pitchFamily="34" charset="0"/>
            </a:endParaRPr>
          </a:p>
        </p:txBody>
      </p:sp>
      <p:sp>
        <p:nvSpPr>
          <p:cNvPr id="5" name="Rectangle 11"/>
          <p:cNvSpPr txBox="1">
            <a:spLocks noChangeArrowheads="1"/>
          </p:cNvSpPr>
          <p:nvPr/>
        </p:nvSpPr>
        <p:spPr bwMode="auto">
          <a:xfrm>
            <a:off x="1116013" y="188640"/>
            <a:ext cx="7264400" cy="504825"/>
          </a:xfrm>
          <a:prstGeom prst="rect">
            <a:avLst/>
          </a:prstGeom>
          <a:noFill/>
          <a:ln>
            <a:miter lim="800000"/>
            <a:headEnd/>
            <a:tailEnd/>
          </a:ln>
        </p:spPr>
        <p:txBody>
          <a:bodyPr/>
          <a:lstStyle/>
          <a:p>
            <a:pPr marL="342900" marR="0" lvl="0" indent="-342900" algn="ctr" defTabSz="457200" rtl="0" eaLnBrk="1" fontAlgn="base" latinLnBrk="0" hangingPunct="1">
              <a:lnSpc>
                <a:spcPct val="90000"/>
              </a:lnSpc>
              <a:spcBef>
                <a:spcPct val="20000"/>
              </a:spcBef>
              <a:spcAft>
                <a:spcPct val="0"/>
              </a:spcAft>
              <a:buClrTx/>
              <a:buSzTx/>
              <a:buFontTx/>
              <a:buNone/>
              <a:tabLst/>
              <a:defRPr/>
            </a:pPr>
            <a:r>
              <a:rPr lang="pl-PL" sz="2800" b="1" dirty="0" smtClean="0">
                <a:latin typeface="+mj-lt"/>
                <a:ea typeface="+mj-ea"/>
                <a:cs typeface="+mj-cs"/>
              </a:rPr>
              <a:t>Rodzaje wskaźników </a:t>
            </a:r>
          </a:p>
          <a:p>
            <a:pPr marL="342900" marR="0" lvl="0" indent="-342900" algn="ctr" defTabSz="457200" rtl="0" eaLnBrk="1" fontAlgn="base" latinLnBrk="0" hangingPunct="1">
              <a:lnSpc>
                <a:spcPct val="90000"/>
              </a:lnSpc>
              <a:spcBef>
                <a:spcPct val="20000"/>
              </a:spcBef>
              <a:spcAft>
                <a:spcPct val="0"/>
              </a:spcAft>
              <a:buClrTx/>
              <a:buSzTx/>
              <a:buFontTx/>
              <a:buNone/>
              <a:tabLst/>
              <a:defRPr/>
            </a:pPr>
            <a:r>
              <a:rPr lang="pl-PL" sz="2400" dirty="0" smtClean="0">
                <a:latin typeface="+mj-lt"/>
                <a:ea typeface="+mj-ea"/>
                <a:cs typeface="+mj-cs"/>
              </a:rPr>
              <a:t>Miejsce w logice interwencji</a:t>
            </a:r>
            <a:endParaRPr lang="pl-PL" sz="2800" dirty="0" smtClean="0">
              <a:latin typeface="+mj-lt"/>
              <a:ea typeface="+mj-ea"/>
              <a:cs typeface="+mj-cs"/>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Tytuł 1"/>
          <p:cNvSpPr>
            <a:spLocks noGrp="1"/>
          </p:cNvSpPr>
          <p:nvPr>
            <p:ph type="title"/>
          </p:nvPr>
        </p:nvSpPr>
        <p:spPr>
          <a:xfrm>
            <a:off x="683568" y="0"/>
            <a:ext cx="7858125" cy="1417638"/>
          </a:xfrm>
        </p:spPr>
        <p:txBody>
          <a:bodyPr>
            <a:normAutofit/>
          </a:bodyPr>
          <a:lstStyle/>
          <a:p>
            <a:r>
              <a:rPr lang="pl-PL" altLang="pl-PL" sz="2800" b="1" dirty="0" smtClean="0"/>
              <a:t>Projekty grantowe (parasolowe)</a:t>
            </a:r>
          </a:p>
        </p:txBody>
      </p:sp>
      <p:sp>
        <p:nvSpPr>
          <p:cNvPr id="3" name="Symbol zastępczy zawartości 2"/>
          <p:cNvSpPr>
            <a:spLocks noGrp="1"/>
          </p:cNvSpPr>
          <p:nvPr>
            <p:ph idx="1"/>
          </p:nvPr>
        </p:nvSpPr>
        <p:spPr>
          <a:xfrm>
            <a:off x="251520" y="1268413"/>
            <a:ext cx="8569077" cy="5089525"/>
          </a:xfrm>
        </p:spPr>
        <p:txBody>
          <a:bodyPr>
            <a:normAutofit/>
          </a:bodyPr>
          <a:lstStyle/>
          <a:p>
            <a:pPr>
              <a:defRPr/>
            </a:pPr>
            <a:r>
              <a:rPr lang="pl-PL" sz="1800" dirty="0" smtClean="0">
                <a:latin typeface="Arial" panose="020B0604020202020204" pitchFamily="34" charset="0"/>
                <a:cs typeface="Arial" panose="020B0604020202020204" pitchFamily="34" charset="0"/>
              </a:rPr>
              <a:t>LGD jako beneficjent ubiegający się o wsparcie przed podmiotem wdrażającym</a:t>
            </a:r>
          </a:p>
          <a:p>
            <a:pPr>
              <a:defRPr/>
            </a:pPr>
            <a:endParaRPr lang="pl-PL" sz="1800" dirty="0" smtClean="0">
              <a:latin typeface="Arial" panose="020B0604020202020204" pitchFamily="34" charset="0"/>
              <a:cs typeface="Arial" panose="020B0604020202020204" pitchFamily="34" charset="0"/>
            </a:endParaRPr>
          </a:p>
          <a:p>
            <a:pPr>
              <a:defRPr/>
            </a:pPr>
            <a:r>
              <a:rPr lang="pl-PL" sz="1800" dirty="0" smtClean="0">
                <a:latin typeface="Arial" panose="020B0604020202020204" pitchFamily="34" charset="0"/>
                <a:cs typeface="Arial" panose="020B0604020202020204" pitchFamily="34" charset="0"/>
              </a:rPr>
              <a:t>Operacja parasolowa (o max. wartości 300 000 PLN) składa się z szeregu  komplementarnych „mikro-projektów realizowanych przez podmioty działające na obszarze objętym LSR</a:t>
            </a:r>
          </a:p>
          <a:p>
            <a:pPr>
              <a:lnSpc>
                <a:spcPct val="150000"/>
              </a:lnSpc>
              <a:defRPr/>
            </a:pPr>
            <a:r>
              <a:rPr lang="pl-PL" sz="1800" dirty="0" smtClean="0">
                <a:latin typeface="Arial" panose="020B0604020202020204" pitchFamily="34" charset="0"/>
                <a:cs typeface="Arial" panose="020B0604020202020204" pitchFamily="34" charset="0"/>
              </a:rPr>
              <a:t>Wartość grantu: 5-50 tys. zł </a:t>
            </a:r>
          </a:p>
          <a:p>
            <a:pPr>
              <a:lnSpc>
                <a:spcPct val="150000"/>
              </a:lnSpc>
              <a:defRPr/>
            </a:pPr>
            <a:r>
              <a:rPr lang="pl-PL" sz="1800" dirty="0" smtClean="0">
                <a:latin typeface="Arial" panose="020B0604020202020204" pitchFamily="34" charset="0"/>
                <a:cs typeface="Arial" panose="020B0604020202020204" pitchFamily="34" charset="0"/>
              </a:rPr>
              <a:t>Co najmniej 2 zadania w ramach projektu grantowego, </a:t>
            </a:r>
          </a:p>
          <a:p>
            <a:endParaRPr lang="pl-PL" sz="1800" dirty="0" smtClean="0">
              <a:latin typeface="Arial" panose="020B0604020202020204" pitchFamily="34" charset="0"/>
              <a:cs typeface="Arial" panose="020B0604020202020204" pitchFamily="34" charset="0"/>
            </a:endParaRPr>
          </a:p>
          <a:p>
            <a:r>
              <a:rPr lang="pl-PL" sz="1800" dirty="0" smtClean="0">
                <a:latin typeface="Arial" panose="020B0604020202020204" pitchFamily="34" charset="0"/>
                <a:cs typeface="Arial" panose="020B0604020202020204" pitchFamily="34" charset="0"/>
              </a:rPr>
              <a:t>W </a:t>
            </a:r>
            <a:r>
              <a:rPr lang="pl-PL" sz="1800" dirty="0">
                <a:latin typeface="Arial" panose="020B0604020202020204" pitchFamily="34" charset="0"/>
                <a:cs typeface="Arial" panose="020B0604020202020204" pitchFamily="34" charset="0"/>
              </a:rPr>
              <a:t>przypadku jednostek sektora finansów publicznych, wartość realizowanych przez </a:t>
            </a:r>
            <a:r>
              <a:rPr lang="pl-PL" sz="1800" dirty="0" smtClean="0">
                <a:latin typeface="Arial" panose="020B0604020202020204" pitchFamily="34" charset="0"/>
                <a:cs typeface="Arial" panose="020B0604020202020204" pitchFamily="34" charset="0"/>
              </a:rPr>
              <a:t>nie samodzielnie </a:t>
            </a:r>
            <a:r>
              <a:rPr lang="pl-PL" sz="1800" dirty="0">
                <a:latin typeface="Arial" panose="020B0604020202020204" pitchFamily="34" charset="0"/>
                <a:cs typeface="Arial" panose="020B0604020202020204" pitchFamily="34" charset="0"/>
              </a:rPr>
              <a:t>mikroprojektów nie może przekroczyć 20% </a:t>
            </a:r>
            <a:r>
              <a:rPr lang="pl-PL" sz="1800" dirty="0" smtClean="0">
                <a:latin typeface="Arial" panose="020B0604020202020204" pitchFamily="34" charset="0"/>
                <a:cs typeface="Arial" panose="020B0604020202020204" pitchFamily="34" charset="0"/>
              </a:rPr>
              <a:t>operacji,</a:t>
            </a:r>
          </a:p>
          <a:p>
            <a:endParaRPr lang="pl-PL" sz="1800" dirty="0" smtClean="0">
              <a:latin typeface="Arial" panose="020B0604020202020204" pitchFamily="34" charset="0"/>
              <a:cs typeface="Arial" panose="020B0604020202020204" pitchFamily="34" charset="0"/>
            </a:endParaRPr>
          </a:p>
          <a:p>
            <a:pPr>
              <a:defRPr/>
            </a:pPr>
            <a:r>
              <a:rPr lang="pl-PL" sz="1800" dirty="0" smtClean="0">
                <a:latin typeface="Arial" panose="020B0604020202020204" pitchFamily="34" charset="0"/>
                <a:cs typeface="Arial" panose="020B0604020202020204" pitchFamily="34" charset="0"/>
              </a:rPr>
              <a:t>Poza koniecznością poddania się ewentualnej kontroli realizator „mikro-projektu” nie ma styczności z podmiotem wdrażającym, a jedynie z LGD</a:t>
            </a:r>
          </a:p>
          <a:p>
            <a:pPr>
              <a:defRPr/>
            </a:pPr>
            <a:endParaRPr lang="pl-PL" sz="1800" dirty="0" smtClean="0">
              <a:latin typeface="Arial" panose="020B0604020202020204" pitchFamily="34" charset="0"/>
              <a:cs typeface="Arial" panose="020B0604020202020204" pitchFamily="34" charset="0"/>
            </a:endParaRPr>
          </a:p>
          <a:p>
            <a:pPr>
              <a:defRPr/>
            </a:pPr>
            <a:r>
              <a:rPr lang="pl-PL" sz="1800" dirty="0" smtClean="0">
                <a:latin typeface="Arial" panose="020B0604020202020204" pitchFamily="34" charset="0"/>
                <a:cs typeface="Arial" panose="020B0604020202020204" pitchFamily="34" charset="0"/>
              </a:rPr>
              <a:t>LGD określa warunki dostępu i wyboru dla projektu parasolowego.</a:t>
            </a:r>
          </a:p>
          <a:p>
            <a:pPr marL="0" indent="0">
              <a:buNone/>
              <a:defRPr/>
            </a:pPr>
            <a:endParaRPr lang="pl-PL" sz="1600" dirty="0" smtClean="0">
              <a:latin typeface="Arial" panose="020B0604020202020204" pitchFamily="34" charset="0"/>
              <a:cs typeface="Arial" panose="020B0604020202020204" pitchFamily="34" charset="0"/>
            </a:endParaRPr>
          </a:p>
          <a:p>
            <a:pPr>
              <a:buFontTx/>
              <a:buNone/>
              <a:defRPr/>
            </a:pPr>
            <a:endParaRPr lang="pl-PL"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88071642"/>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05" name="Prostokąt 1"/>
          <p:cNvSpPr>
            <a:spLocks noChangeArrowheads="1"/>
          </p:cNvSpPr>
          <p:nvPr/>
        </p:nvSpPr>
        <p:spPr bwMode="auto">
          <a:xfrm>
            <a:off x="1774825" y="1989137"/>
            <a:ext cx="7091363" cy="4329112"/>
          </a:xfrm>
          <a:prstGeom prst="rect">
            <a:avLst/>
          </a:prstGeom>
          <a:noFill/>
          <a:ln w="9525">
            <a:noFill/>
            <a:miter lim="800000"/>
            <a:headEnd/>
            <a:tailEnd/>
          </a:ln>
        </p:spPr>
        <p:txBody>
          <a:bodyPr>
            <a:spAutoFit/>
          </a:bodyPr>
          <a:lstStyle/>
          <a:p>
            <a:pPr algn="just" defTabSz="914400"/>
            <a:endParaRPr lang="pl-PL"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p:txBody>
      </p:sp>
      <p:sp>
        <p:nvSpPr>
          <p:cNvPr id="6" name="Prostokąt 5"/>
          <p:cNvSpPr/>
          <p:nvPr/>
        </p:nvSpPr>
        <p:spPr>
          <a:xfrm>
            <a:off x="107504" y="158437"/>
            <a:ext cx="8784976" cy="4062651"/>
          </a:xfrm>
          <a:prstGeom prst="rect">
            <a:avLst/>
          </a:prstGeom>
        </p:spPr>
        <p:txBody>
          <a:bodyPr wrap="square">
            <a:spAutoFit/>
          </a:bodyPr>
          <a:lstStyle/>
          <a:p>
            <a:pPr algn="just">
              <a:lnSpc>
                <a:spcPct val="200000"/>
              </a:lnSpc>
            </a:pPr>
            <a:r>
              <a:rPr lang="pl-PL" sz="2400" b="1" dirty="0" smtClean="0"/>
              <a:t>Wskaźnik powinien składać się z: </a:t>
            </a:r>
          </a:p>
          <a:p>
            <a:pPr marL="173038" indent="-173038" algn="just">
              <a:lnSpc>
                <a:spcPct val="200000"/>
              </a:lnSpc>
              <a:buFont typeface="Arial" pitchFamily="34" charset="0"/>
              <a:buChar char="•"/>
            </a:pPr>
            <a:r>
              <a:rPr lang="pl-PL" sz="2100" dirty="0" smtClean="0">
                <a:solidFill>
                  <a:srgbClr val="FF0000"/>
                </a:solidFill>
              </a:rPr>
              <a:t>definicji </a:t>
            </a:r>
            <a:r>
              <a:rPr lang="pl-PL" sz="2100" dirty="0" smtClean="0"/>
              <a:t>– turyści odwiedzający obszar LSR poza sezonem wakacyjnym,</a:t>
            </a:r>
          </a:p>
          <a:p>
            <a:pPr marL="173038" indent="-173038" algn="just">
              <a:lnSpc>
                <a:spcPct val="200000"/>
              </a:lnSpc>
              <a:buFont typeface="Arial" pitchFamily="34" charset="0"/>
              <a:buChar char="•"/>
            </a:pPr>
            <a:r>
              <a:rPr lang="pl-PL" sz="2100" dirty="0" smtClean="0">
                <a:solidFill>
                  <a:srgbClr val="FF0000"/>
                </a:solidFill>
              </a:rPr>
              <a:t>jednostki</a:t>
            </a:r>
            <a:r>
              <a:rPr lang="pl-PL" sz="2100" dirty="0" smtClean="0"/>
              <a:t> </a:t>
            </a:r>
            <a:r>
              <a:rPr lang="pl-PL" sz="2100" dirty="0" smtClean="0">
                <a:solidFill>
                  <a:srgbClr val="FF0000"/>
                </a:solidFill>
              </a:rPr>
              <a:t>miary</a:t>
            </a:r>
            <a:r>
              <a:rPr lang="pl-PL" sz="2100" dirty="0" smtClean="0"/>
              <a:t> – liczba, (odsetek -%)</a:t>
            </a:r>
          </a:p>
          <a:p>
            <a:pPr marL="173038" indent="-173038" algn="just">
              <a:lnSpc>
                <a:spcPct val="200000"/>
              </a:lnSpc>
              <a:buFont typeface="Arial" pitchFamily="34" charset="0"/>
              <a:buChar char="•"/>
            </a:pPr>
            <a:r>
              <a:rPr lang="pl-PL" sz="2100" dirty="0" smtClean="0">
                <a:solidFill>
                  <a:srgbClr val="FF0000"/>
                </a:solidFill>
              </a:rPr>
              <a:t>wartości</a:t>
            </a:r>
            <a:r>
              <a:rPr lang="pl-PL" sz="2100" dirty="0" smtClean="0"/>
              <a:t> – 1000, (30)</a:t>
            </a:r>
          </a:p>
          <a:p>
            <a:pPr marL="173038" indent="-173038" algn="just">
              <a:lnSpc>
                <a:spcPct val="200000"/>
              </a:lnSpc>
            </a:pPr>
            <a:endParaRPr lang="pl-PL" sz="2100" dirty="0"/>
          </a:p>
        </p:txBody>
      </p:sp>
      <p:sp>
        <p:nvSpPr>
          <p:cNvPr id="4" name="Prostokąt 3"/>
          <p:cNvSpPr/>
          <p:nvPr/>
        </p:nvSpPr>
        <p:spPr>
          <a:xfrm>
            <a:off x="251520" y="3980671"/>
            <a:ext cx="8568952" cy="2118529"/>
          </a:xfrm>
          <a:prstGeom prst="rect">
            <a:avLst/>
          </a:prstGeom>
          <a:solidFill>
            <a:schemeClr val="accent6">
              <a:lumMod val="60000"/>
              <a:lumOff val="40000"/>
            </a:schemeClr>
          </a:solidFill>
          <a:ln w="3175">
            <a:solidFill>
              <a:schemeClr val="tx1"/>
            </a:solidFill>
          </a:ln>
        </p:spPr>
        <p:txBody>
          <a:bodyPr wrap="square">
            <a:spAutoFit/>
          </a:bodyPr>
          <a:lstStyle/>
          <a:p>
            <a:pPr eaLnBrk="1" hangingPunct="1">
              <a:lnSpc>
                <a:spcPct val="150000"/>
              </a:lnSpc>
              <a:buFont typeface="Arial" charset="0"/>
              <a:buNone/>
            </a:pPr>
            <a:r>
              <a:rPr lang="pl-PL" b="1" dirty="0" smtClean="0"/>
              <a:t>Wartość docelowa wskaźnika </a:t>
            </a:r>
            <a:r>
              <a:rPr lang="pl-PL" dirty="0" smtClean="0"/>
              <a:t>– </a:t>
            </a:r>
            <a:r>
              <a:rPr lang="pl-PL" u="sng" dirty="0" smtClean="0"/>
              <a:t>ustalona </a:t>
            </a:r>
            <a:r>
              <a:rPr lang="pl-PL" dirty="0" smtClean="0"/>
              <a:t>wartość wskaźnika, którą </a:t>
            </a:r>
            <a:r>
              <a:rPr lang="pl-PL" u="sng" dirty="0" smtClean="0"/>
              <a:t>chcemy osiągnąć</a:t>
            </a:r>
            <a:r>
              <a:rPr lang="pl-PL" dirty="0" smtClean="0"/>
              <a:t>.</a:t>
            </a:r>
          </a:p>
          <a:p>
            <a:pPr eaLnBrk="1" hangingPunct="1">
              <a:lnSpc>
                <a:spcPct val="150000"/>
              </a:lnSpc>
              <a:buFont typeface="Arial" charset="0"/>
              <a:buNone/>
            </a:pPr>
            <a:endParaRPr lang="pl-PL" b="1" dirty="0" smtClean="0"/>
          </a:p>
          <a:p>
            <a:pPr eaLnBrk="1" hangingPunct="1">
              <a:lnSpc>
                <a:spcPct val="150000"/>
              </a:lnSpc>
              <a:buFont typeface="Arial" charset="0"/>
              <a:buNone/>
            </a:pPr>
            <a:r>
              <a:rPr lang="pl-PL" b="1" dirty="0" smtClean="0"/>
              <a:t>Wartość bazowa wskaźnika</a:t>
            </a:r>
            <a:r>
              <a:rPr lang="pl-PL" dirty="0" smtClean="0"/>
              <a:t> – wartość wskaźnika, którą określono przed podjęciem działań.</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05" name="Prostokąt 1"/>
          <p:cNvSpPr>
            <a:spLocks noChangeArrowheads="1"/>
          </p:cNvSpPr>
          <p:nvPr/>
        </p:nvSpPr>
        <p:spPr bwMode="auto">
          <a:xfrm>
            <a:off x="1774825" y="1989137"/>
            <a:ext cx="7091363" cy="4329112"/>
          </a:xfrm>
          <a:prstGeom prst="rect">
            <a:avLst/>
          </a:prstGeom>
          <a:noFill/>
          <a:ln w="9525">
            <a:noFill/>
            <a:miter lim="800000"/>
            <a:headEnd/>
            <a:tailEnd/>
          </a:ln>
        </p:spPr>
        <p:txBody>
          <a:bodyPr>
            <a:spAutoFit/>
          </a:bodyPr>
          <a:lstStyle/>
          <a:p>
            <a:pPr algn="just" defTabSz="914400"/>
            <a:endParaRPr lang="pl-PL"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p:txBody>
      </p:sp>
      <p:sp>
        <p:nvSpPr>
          <p:cNvPr id="4" name="Prostokąt 3"/>
          <p:cNvSpPr/>
          <p:nvPr/>
        </p:nvSpPr>
        <p:spPr>
          <a:xfrm>
            <a:off x="467544" y="878027"/>
            <a:ext cx="8262664" cy="5493812"/>
          </a:xfrm>
          <a:prstGeom prst="rect">
            <a:avLst/>
          </a:prstGeom>
        </p:spPr>
        <p:txBody>
          <a:bodyPr wrap="square">
            <a:spAutoFit/>
          </a:bodyPr>
          <a:lstStyle/>
          <a:p>
            <a:pPr algn="just" eaLnBrk="1" hangingPunct="1">
              <a:lnSpc>
                <a:spcPct val="150000"/>
              </a:lnSpc>
              <a:buFont typeface="Arial" charset="0"/>
              <a:buNone/>
            </a:pPr>
            <a:r>
              <a:rPr lang="pl-PL" dirty="0" smtClean="0"/>
              <a:t>Plan działania zawiera szczegółowe wskazanie harmonogramu osiągania poszczególnych wskaźników produktu (w przedziałach czasowych) dla określonych w strategii przedsięwzięć, co w konsekwencji przełoży się na osiągnięcie celów. </a:t>
            </a:r>
          </a:p>
          <a:p>
            <a:pPr algn="just" eaLnBrk="1" hangingPunct="1">
              <a:lnSpc>
                <a:spcPct val="150000"/>
              </a:lnSpc>
              <a:buFont typeface="Arial" charset="0"/>
              <a:buNone/>
            </a:pPr>
            <a:endParaRPr lang="pl-PL" dirty="0" smtClean="0"/>
          </a:p>
          <a:p>
            <a:pPr algn="just" eaLnBrk="1" hangingPunct="1">
              <a:lnSpc>
                <a:spcPct val="150000"/>
              </a:lnSpc>
              <a:buFont typeface="Arial" charset="0"/>
              <a:buNone/>
            </a:pPr>
            <a:r>
              <a:rPr lang="pl-PL" dirty="0" smtClean="0"/>
              <a:t>Dany wskaźnik nie musi być osiągnięty w całości w jednym przedziale czasowym. Wskaźniki mogą być realizowane etapowo, wówczas w danym przedziale czasowym należy wskazać poziom jaki zostanie osiągnięty w danych latach oraz wskazanie narastającego poziomu realizacji całego wskaźnika oraz budżetu, jaki zostanie przeznaczony na realizację tej części wskaźnika. </a:t>
            </a:r>
          </a:p>
          <a:p>
            <a:pPr algn="just" eaLnBrk="1" hangingPunct="1">
              <a:lnSpc>
                <a:spcPct val="150000"/>
              </a:lnSpc>
              <a:buFont typeface="Arial" charset="0"/>
              <a:buNone/>
            </a:pPr>
            <a:endParaRPr lang="pl-PL" dirty="0" smtClean="0"/>
          </a:p>
          <a:p>
            <a:pPr algn="just" eaLnBrk="1" hangingPunct="1">
              <a:lnSpc>
                <a:spcPct val="150000"/>
              </a:lnSpc>
              <a:buFont typeface="Arial" charset="0"/>
              <a:buNone/>
            </a:pPr>
            <a:r>
              <a:rPr lang="pl-PL" dirty="0" smtClean="0"/>
              <a:t>Zgodnie z definicją dla danego wskaźnika w zakresie terminu jego realizacji, należy wskazać rok, w którym zostanie on osiągnięty w całości.</a:t>
            </a:r>
          </a:p>
        </p:txBody>
      </p:sp>
      <p:sp>
        <p:nvSpPr>
          <p:cNvPr id="5" name="Tytuł 1"/>
          <p:cNvSpPr txBox="1">
            <a:spLocks/>
          </p:cNvSpPr>
          <p:nvPr/>
        </p:nvSpPr>
        <p:spPr>
          <a:xfrm>
            <a:off x="374848" y="269776"/>
            <a:ext cx="8229600" cy="1143000"/>
          </a:xfrm>
          <a:prstGeom prst="rect">
            <a:avLst/>
          </a:prstGeom>
        </p:spPr>
        <p:txBody>
          <a:bodyPr rtlCol="0">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l-PL" sz="2800" b="1" i="0" u="none" strike="noStrike" kern="1200" cap="none" spc="0" normalizeH="0" baseline="0" noProof="0" dirty="0" smtClean="0">
                <a:ln>
                  <a:noFill/>
                </a:ln>
                <a:solidFill>
                  <a:schemeClr val="tx1"/>
                </a:solidFill>
                <a:effectLst/>
                <a:uLnTx/>
                <a:uFillTx/>
                <a:latin typeface="+mj-lt"/>
                <a:ea typeface="+mj-ea"/>
                <a:cs typeface="+mj-cs"/>
              </a:rPr>
              <a:t>Wartość wskaźnika, a Plan działania</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786" name="Symbol zastępczy numeru slajdu 3"/>
          <p:cNvSpPr>
            <a:spLocks noGrp="1"/>
          </p:cNvSpPr>
          <p:nvPr>
            <p:ph type="sldNum" sz="quarter" idx="10"/>
          </p:nvPr>
        </p:nvSpPr>
        <p:spPr bwMode="auto">
          <a:noFill/>
          <a:ln>
            <a:miter lim="800000"/>
            <a:headEnd/>
            <a:tailEnd/>
          </a:ln>
        </p:spPr>
        <p:txBody>
          <a:bodyPr/>
          <a:lstStyle/>
          <a:p>
            <a:fld id="{D1DAA457-9E79-416E-B0E7-9D9767F98769}" type="slidenum">
              <a:rPr lang="pl-PL" smtClean="0"/>
              <a:pPr/>
              <a:t>82</a:t>
            </a:fld>
            <a:endParaRPr lang="pl-PL" smtClean="0"/>
          </a:p>
        </p:txBody>
      </p:sp>
      <p:sp>
        <p:nvSpPr>
          <p:cNvPr id="118787" name="Rectangle 2"/>
          <p:cNvSpPr>
            <a:spLocks noGrp="1" noChangeArrowheads="1"/>
          </p:cNvSpPr>
          <p:nvPr>
            <p:ph type="title" idx="4294967295"/>
          </p:nvPr>
        </p:nvSpPr>
        <p:spPr>
          <a:xfrm>
            <a:off x="611560" y="476672"/>
            <a:ext cx="7772400" cy="642937"/>
          </a:xfrm>
        </p:spPr>
        <p:txBody>
          <a:bodyPr/>
          <a:lstStyle/>
          <a:p>
            <a:pPr eaLnBrk="1" hangingPunct="1"/>
            <a:r>
              <a:rPr lang="pl-PL" sz="2800" b="1" dirty="0" smtClean="0"/>
              <a:t>Określanie wskaźników – dobre praktyki</a:t>
            </a:r>
          </a:p>
        </p:txBody>
      </p:sp>
      <p:sp>
        <p:nvSpPr>
          <p:cNvPr id="118788" name="Rectangle 3"/>
          <p:cNvSpPr>
            <a:spLocks noGrp="1" noChangeArrowheads="1"/>
          </p:cNvSpPr>
          <p:nvPr>
            <p:ph type="body" idx="4294967295"/>
          </p:nvPr>
        </p:nvSpPr>
        <p:spPr>
          <a:xfrm>
            <a:off x="216024" y="1195313"/>
            <a:ext cx="8676456" cy="4969991"/>
          </a:xfrm>
        </p:spPr>
        <p:txBody>
          <a:bodyPr>
            <a:noAutofit/>
          </a:bodyPr>
          <a:lstStyle/>
          <a:p>
            <a:pPr algn="just">
              <a:lnSpc>
                <a:spcPct val="150000"/>
              </a:lnSpc>
              <a:buFontTx/>
              <a:buAutoNum type="arabicPeriod"/>
            </a:pPr>
            <a:r>
              <a:rPr lang="pl-PL" sz="2000" b="1" dirty="0" smtClean="0">
                <a:latin typeface="Arial" pitchFamily="34" charset="0"/>
                <a:cs typeface="Arial" pitchFamily="34" charset="0"/>
              </a:rPr>
              <a:t>Liczba wskaźników monitorujących</a:t>
            </a:r>
            <a:r>
              <a:rPr lang="pl-PL" sz="2000" dirty="0" smtClean="0">
                <a:latin typeface="Arial" pitchFamily="34" charset="0"/>
                <a:cs typeface="Arial" pitchFamily="34" charset="0"/>
              </a:rPr>
              <a:t>. Stosowanie dużej liczby wskaźników pozwala na szczegółową analizę wdrażania strategii, ale z drugiej strony powodować może również problemy z oceną ogólną – syntezą zebranych informacji.</a:t>
            </a:r>
          </a:p>
          <a:p>
            <a:pPr algn="just">
              <a:lnSpc>
                <a:spcPct val="150000"/>
              </a:lnSpc>
              <a:buFontTx/>
              <a:buAutoNum type="arabicPeriod"/>
            </a:pPr>
            <a:endParaRPr lang="pl-PL" sz="2000" dirty="0" smtClean="0">
              <a:latin typeface="Arial" pitchFamily="34" charset="0"/>
              <a:cs typeface="Arial" pitchFamily="34" charset="0"/>
            </a:endParaRPr>
          </a:p>
          <a:p>
            <a:pPr algn="just">
              <a:lnSpc>
                <a:spcPct val="150000"/>
              </a:lnSpc>
              <a:buFontTx/>
              <a:buAutoNum type="arabicPeriod"/>
            </a:pPr>
            <a:r>
              <a:rPr lang="pl-PL" sz="2000" b="1" dirty="0" smtClean="0">
                <a:latin typeface="Arial" pitchFamily="34" charset="0"/>
                <a:cs typeface="Arial" pitchFamily="34" charset="0"/>
              </a:rPr>
              <a:t>Dostępność danych</a:t>
            </a:r>
            <a:r>
              <a:rPr lang="pl-PL" sz="2000" dirty="0" smtClean="0">
                <a:latin typeface="Arial" pitchFamily="34" charset="0"/>
                <a:cs typeface="Arial" pitchFamily="34" charset="0"/>
              </a:rPr>
              <a:t>. W celu minimalizacji wydatków oraz równoczesnego zapewnienia właściwych informacji warto wykorzystać istniejące i już obliczane wskaźniki dostarczane przez jednostki organizacyjne/systemy informatyczne Uczelni.</a:t>
            </a:r>
          </a:p>
          <a:p>
            <a:pPr algn="just">
              <a:lnSpc>
                <a:spcPct val="150000"/>
              </a:lnSpc>
              <a:buFontTx/>
              <a:buAutoNum type="arabicPeriod"/>
            </a:pPr>
            <a:endParaRPr lang="pl-PL" sz="2000" dirty="0" smtClean="0">
              <a:latin typeface="Arial" pitchFamily="34" charset="0"/>
              <a:cs typeface="Arial" pitchFamily="34" charset="0"/>
            </a:endParaRPr>
          </a:p>
          <a:p>
            <a:pPr algn="just" eaLnBrk="1" hangingPunct="1">
              <a:lnSpc>
                <a:spcPct val="150000"/>
              </a:lnSpc>
              <a:buFontTx/>
              <a:buAutoNum type="arabicPeriod"/>
            </a:pPr>
            <a:endParaRPr lang="pl-PL" sz="2000" dirty="0" smtClean="0">
              <a:latin typeface="Arial" pitchFamily="34" charset="0"/>
              <a:cs typeface="Arial" pitchFamily="34" charset="0"/>
            </a:endParaRPr>
          </a:p>
        </p:txBody>
      </p:sp>
    </p:spTree>
  </p:cSld>
  <p:clrMapOvr>
    <a:masterClrMapping/>
  </p:clrMapOvr>
  <p:transition spd="med">
    <p:zoom dir="in"/>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786" name="Symbol zastępczy numeru slajdu 3"/>
          <p:cNvSpPr>
            <a:spLocks noGrp="1"/>
          </p:cNvSpPr>
          <p:nvPr>
            <p:ph type="sldNum" sz="quarter" idx="10"/>
          </p:nvPr>
        </p:nvSpPr>
        <p:spPr bwMode="auto">
          <a:noFill/>
          <a:ln>
            <a:miter lim="800000"/>
            <a:headEnd/>
            <a:tailEnd/>
          </a:ln>
        </p:spPr>
        <p:txBody>
          <a:bodyPr/>
          <a:lstStyle/>
          <a:p>
            <a:fld id="{D1DAA457-9E79-416E-B0E7-9D9767F98769}" type="slidenum">
              <a:rPr lang="pl-PL" smtClean="0"/>
              <a:pPr/>
              <a:t>83</a:t>
            </a:fld>
            <a:endParaRPr lang="pl-PL" smtClean="0"/>
          </a:p>
        </p:txBody>
      </p:sp>
      <p:sp>
        <p:nvSpPr>
          <p:cNvPr id="118787" name="Rectangle 2"/>
          <p:cNvSpPr>
            <a:spLocks noGrp="1" noChangeArrowheads="1"/>
          </p:cNvSpPr>
          <p:nvPr>
            <p:ph type="title" idx="4294967295"/>
          </p:nvPr>
        </p:nvSpPr>
        <p:spPr>
          <a:xfrm>
            <a:off x="611560" y="476672"/>
            <a:ext cx="7772400" cy="642937"/>
          </a:xfrm>
        </p:spPr>
        <p:txBody>
          <a:bodyPr/>
          <a:lstStyle/>
          <a:p>
            <a:pPr eaLnBrk="1" hangingPunct="1"/>
            <a:r>
              <a:rPr lang="pl-PL" sz="2800" b="1" dirty="0" smtClean="0"/>
              <a:t>Określanie wskaźników – dobre praktyki</a:t>
            </a:r>
          </a:p>
        </p:txBody>
      </p:sp>
      <p:sp>
        <p:nvSpPr>
          <p:cNvPr id="118788" name="Rectangle 3"/>
          <p:cNvSpPr>
            <a:spLocks noGrp="1" noChangeArrowheads="1"/>
          </p:cNvSpPr>
          <p:nvPr>
            <p:ph type="body" idx="4294967295"/>
          </p:nvPr>
        </p:nvSpPr>
        <p:spPr>
          <a:xfrm>
            <a:off x="216024" y="1195313"/>
            <a:ext cx="8676456" cy="4969991"/>
          </a:xfrm>
        </p:spPr>
        <p:txBody>
          <a:bodyPr>
            <a:noAutofit/>
          </a:bodyPr>
          <a:lstStyle/>
          <a:p>
            <a:pPr marL="457200" indent="-457200" algn="just">
              <a:lnSpc>
                <a:spcPct val="150000"/>
              </a:lnSpc>
              <a:buFont typeface="+mj-lt"/>
              <a:buAutoNum type="arabicPeriod" startAt="3"/>
            </a:pPr>
            <a:r>
              <a:rPr lang="pl-PL" sz="2000" b="1" dirty="0" smtClean="0">
                <a:latin typeface="Arial" pitchFamily="34" charset="0"/>
                <a:cs typeface="Arial" pitchFamily="34" charset="0"/>
              </a:rPr>
              <a:t>Występowanie szeregów czasowych</a:t>
            </a:r>
            <a:r>
              <a:rPr lang="pl-PL" sz="2000" dirty="0" smtClean="0">
                <a:latin typeface="Arial" pitchFamily="34" charset="0"/>
                <a:cs typeface="Arial" pitchFamily="34" charset="0"/>
              </a:rPr>
              <a:t>. Przystępując do procesu tworzenia wskaźników zwrócono uwagę na potrzebę analizy tego czy dane były już wcześniej zbierane. Wykorzystanie tego typu danych pozwoliłoby stworzyć odpowiedni długi szereg czasowy oraz dokonanie jego dekompozycji i wyodrębnienie tendencji rozwojowych.</a:t>
            </a:r>
          </a:p>
          <a:p>
            <a:pPr algn="just">
              <a:lnSpc>
                <a:spcPct val="150000"/>
              </a:lnSpc>
              <a:buFontTx/>
              <a:buAutoNum type="arabicPeriod" startAt="3"/>
            </a:pPr>
            <a:endParaRPr lang="pl-PL" sz="2000" dirty="0" smtClean="0">
              <a:latin typeface="Arial" pitchFamily="34" charset="0"/>
              <a:cs typeface="Arial" pitchFamily="34" charset="0"/>
            </a:endParaRPr>
          </a:p>
          <a:p>
            <a:pPr lvl="0" algn="just">
              <a:lnSpc>
                <a:spcPct val="150000"/>
              </a:lnSpc>
              <a:buFontTx/>
              <a:buAutoNum type="arabicPeriod" startAt="3"/>
            </a:pPr>
            <a:r>
              <a:rPr lang="pl-PL" sz="2000" b="1" dirty="0" smtClean="0">
                <a:latin typeface="Arial" pitchFamily="34" charset="0"/>
                <a:cs typeface="Arial" pitchFamily="34" charset="0"/>
              </a:rPr>
              <a:t>Ukierunkowanie na wyniki</a:t>
            </a:r>
            <a:r>
              <a:rPr lang="pl-PL" sz="2000" dirty="0" smtClean="0">
                <a:latin typeface="Arial" pitchFamily="34" charset="0"/>
                <a:cs typeface="Arial" pitchFamily="34" charset="0"/>
              </a:rPr>
              <a:t>. Należy wybierać takie wskaźniki, które są najbardziej odpowiednie dla uchwycenia wyników realizowanych celów / działań. W praktyce oznaczało wybieranie przede wszystkim wskaźników rezultaty (korzyści), kosztem wskaźników produktów.</a:t>
            </a:r>
          </a:p>
          <a:p>
            <a:pPr algn="just">
              <a:lnSpc>
                <a:spcPct val="150000"/>
              </a:lnSpc>
              <a:buFontTx/>
              <a:buAutoNum type="arabicPeriod" startAt="3"/>
            </a:pPr>
            <a:endParaRPr lang="pl-PL" sz="2000" dirty="0" smtClean="0">
              <a:latin typeface="Arial" pitchFamily="34" charset="0"/>
              <a:cs typeface="Arial" pitchFamily="34" charset="0"/>
            </a:endParaRPr>
          </a:p>
          <a:p>
            <a:pPr algn="just" eaLnBrk="1" hangingPunct="1">
              <a:lnSpc>
                <a:spcPct val="150000"/>
              </a:lnSpc>
              <a:buFontTx/>
              <a:buAutoNum type="arabicPeriod" startAt="3"/>
            </a:pPr>
            <a:endParaRPr lang="pl-PL" sz="2000" dirty="0" smtClean="0">
              <a:latin typeface="Arial" pitchFamily="34" charset="0"/>
              <a:cs typeface="Arial" pitchFamily="34" charset="0"/>
            </a:endParaRPr>
          </a:p>
        </p:txBody>
      </p:sp>
    </p:spTree>
  </p:cSld>
  <p:clrMapOvr>
    <a:masterClrMapping/>
  </p:clrMapOvr>
  <p:transition spd="med">
    <p:zoom dir="in"/>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786" name="Symbol zastępczy numeru slajdu 3"/>
          <p:cNvSpPr>
            <a:spLocks noGrp="1"/>
          </p:cNvSpPr>
          <p:nvPr>
            <p:ph type="sldNum" sz="quarter" idx="10"/>
          </p:nvPr>
        </p:nvSpPr>
        <p:spPr bwMode="auto">
          <a:noFill/>
          <a:ln>
            <a:miter lim="800000"/>
            <a:headEnd/>
            <a:tailEnd/>
          </a:ln>
        </p:spPr>
        <p:txBody>
          <a:bodyPr/>
          <a:lstStyle/>
          <a:p>
            <a:fld id="{D1DAA457-9E79-416E-B0E7-9D9767F98769}" type="slidenum">
              <a:rPr lang="pl-PL" smtClean="0"/>
              <a:pPr/>
              <a:t>84</a:t>
            </a:fld>
            <a:endParaRPr lang="pl-PL" smtClean="0"/>
          </a:p>
        </p:txBody>
      </p:sp>
      <p:sp>
        <p:nvSpPr>
          <p:cNvPr id="118787" name="Rectangle 2"/>
          <p:cNvSpPr>
            <a:spLocks noGrp="1" noChangeArrowheads="1"/>
          </p:cNvSpPr>
          <p:nvPr>
            <p:ph type="title" idx="4294967295"/>
          </p:nvPr>
        </p:nvSpPr>
        <p:spPr>
          <a:xfrm>
            <a:off x="611560" y="476672"/>
            <a:ext cx="7772400" cy="642937"/>
          </a:xfrm>
        </p:spPr>
        <p:txBody>
          <a:bodyPr/>
          <a:lstStyle/>
          <a:p>
            <a:pPr eaLnBrk="1" hangingPunct="1"/>
            <a:r>
              <a:rPr lang="pl-PL" sz="2800" b="1" dirty="0" smtClean="0"/>
              <a:t>Określanie wskaźników – dobre praktyki</a:t>
            </a:r>
          </a:p>
        </p:txBody>
      </p:sp>
      <p:sp>
        <p:nvSpPr>
          <p:cNvPr id="118788" name="Rectangle 3"/>
          <p:cNvSpPr>
            <a:spLocks noGrp="1" noChangeArrowheads="1"/>
          </p:cNvSpPr>
          <p:nvPr>
            <p:ph type="body" idx="4294967295"/>
          </p:nvPr>
        </p:nvSpPr>
        <p:spPr>
          <a:xfrm>
            <a:off x="216024" y="1195313"/>
            <a:ext cx="8676456" cy="4969991"/>
          </a:xfrm>
        </p:spPr>
        <p:txBody>
          <a:bodyPr>
            <a:noAutofit/>
          </a:bodyPr>
          <a:lstStyle/>
          <a:p>
            <a:pPr marL="457200" lvl="0" indent="-457200">
              <a:lnSpc>
                <a:spcPct val="150000"/>
              </a:lnSpc>
              <a:buFont typeface="+mj-lt"/>
              <a:buAutoNum type="arabicPeriod" startAt="5"/>
            </a:pPr>
            <a:r>
              <a:rPr lang="pl-PL" sz="2000" b="1" dirty="0" smtClean="0">
                <a:latin typeface="Arial" pitchFamily="34" charset="0"/>
                <a:cs typeface="Arial" pitchFamily="34" charset="0"/>
              </a:rPr>
              <a:t>Efektywna komunikatywność wskaźników</a:t>
            </a:r>
            <a:r>
              <a:rPr lang="pl-PL" sz="2000" dirty="0" smtClean="0">
                <a:latin typeface="Arial" pitchFamily="34" charset="0"/>
                <a:cs typeface="Arial" pitchFamily="34" charset="0"/>
              </a:rPr>
              <a:t>. Wskaźniki powinny być zrozumiałe i czytelne zarówno dla organizacji jak i otoczenia.</a:t>
            </a:r>
          </a:p>
          <a:p>
            <a:pPr marL="457200" lvl="0" indent="-457200">
              <a:lnSpc>
                <a:spcPct val="150000"/>
              </a:lnSpc>
              <a:buFont typeface="+mj-lt"/>
              <a:buAutoNum type="arabicPeriod" startAt="5"/>
            </a:pPr>
            <a:endParaRPr lang="pl-PL" sz="1050" dirty="0" smtClean="0">
              <a:latin typeface="Arial" pitchFamily="34" charset="0"/>
              <a:cs typeface="Arial" pitchFamily="34" charset="0"/>
            </a:endParaRPr>
          </a:p>
          <a:p>
            <a:pPr marL="457200" lvl="0" indent="-457200">
              <a:lnSpc>
                <a:spcPct val="150000"/>
              </a:lnSpc>
              <a:buFont typeface="+mj-lt"/>
              <a:buAutoNum type="arabicPeriod" startAt="5"/>
            </a:pPr>
            <a:r>
              <a:rPr lang="pl-PL" sz="2000" b="1" dirty="0" smtClean="0">
                <a:latin typeface="Arial" pitchFamily="34" charset="0"/>
                <a:cs typeface="Arial" pitchFamily="34" charset="0"/>
              </a:rPr>
              <a:t>Możliwość dokonywania porównań</a:t>
            </a:r>
            <a:r>
              <a:rPr lang="pl-PL" sz="2000" dirty="0" smtClean="0">
                <a:latin typeface="Arial" pitchFamily="34" charset="0"/>
                <a:cs typeface="Arial" pitchFamily="34" charset="0"/>
              </a:rPr>
              <a:t>. Każda uczelnia ma swoją specyfikę. Jednak oprócz stosowania mierników specyficznych tylko dla niej należy dążyć do poszukiwania mierników, które nadawałyby się do porównań z innymi uczelniami. Stąd część ze wskaźników odwołuje się do rankingów i zestawień zewnętrznych.</a:t>
            </a:r>
          </a:p>
          <a:p>
            <a:pPr marL="457200" indent="-457200">
              <a:lnSpc>
                <a:spcPct val="150000"/>
              </a:lnSpc>
              <a:buFont typeface="+mj-lt"/>
              <a:buAutoNum type="arabicPeriod" startAt="5"/>
            </a:pPr>
            <a:endParaRPr lang="pl-PL" sz="1050" b="1" dirty="0" smtClean="0">
              <a:latin typeface="Arial" pitchFamily="34" charset="0"/>
              <a:cs typeface="Arial" pitchFamily="34" charset="0"/>
            </a:endParaRPr>
          </a:p>
          <a:p>
            <a:pPr marL="457200" indent="-457200">
              <a:lnSpc>
                <a:spcPct val="150000"/>
              </a:lnSpc>
              <a:buFont typeface="+mj-lt"/>
              <a:buAutoNum type="arabicPeriod" startAt="5"/>
            </a:pPr>
            <a:r>
              <a:rPr lang="pl-PL" sz="2000" b="1" dirty="0" smtClean="0">
                <a:latin typeface="Arial" pitchFamily="34" charset="0"/>
                <a:cs typeface="Arial" pitchFamily="34" charset="0"/>
              </a:rPr>
              <a:t>Dostępność w czasie</a:t>
            </a:r>
            <a:r>
              <a:rPr lang="pl-PL" sz="2000" dirty="0" smtClean="0">
                <a:latin typeface="Arial" pitchFamily="34" charset="0"/>
                <a:cs typeface="Arial" pitchFamily="34" charset="0"/>
              </a:rPr>
              <a:t>. Należy dążyć do stosowania mierników, które są wyliczane jak najwcześniej po zakończonym okresie, a unikać tych, które ukazują się z dużym, kilkuletnim opóźnieniem.</a:t>
            </a:r>
          </a:p>
          <a:p>
            <a:pPr marL="457200" indent="-457200" algn="just" eaLnBrk="1" hangingPunct="1">
              <a:lnSpc>
                <a:spcPct val="150000"/>
              </a:lnSpc>
              <a:buFont typeface="+mj-lt"/>
              <a:buAutoNum type="arabicPeriod" startAt="5"/>
            </a:pPr>
            <a:endParaRPr lang="pl-PL" sz="2000" dirty="0" smtClean="0">
              <a:latin typeface="Arial" pitchFamily="34" charset="0"/>
              <a:cs typeface="Arial" pitchFamily="34" charset="0"/>
            </a:endParaRPr>
          </a:p>
        </p:txBody>
      </p:sp>
    </p:spTree>
  </p:cSld>
  <p:clrMapOvr>
    <a:masterClrMapping/>
  </p:clrMapOvr>
  <p:transition spd="med">
    <p:zoom dir="in"/>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05" name="Prostokąt 1"/>
          <p:cNvSpPr>
            <a:spLocks noChangeArrowheads="1"/>
          </p:cNvSpPr>
          <p:nvPr/>
        </p:nvSpPr>
        <p:spPr bwMode="auto">
          <a:xfrm>
            <a:off x="1774825" y="1989138"/>
            <a:ext cx="7091363" cy="4329112"/>
          </a:xfrm>
          <a:prstGeom prst="rect">
            <a:avLst/>
          </a:prstGeom>
          <a:noFill/>
          <a:ln w="9525">
            <a:noFill/>
            <a:miter lim="800000"/>
            <a:headEnd/>
            <a:tailEnd/>
          </a:ln>
        </p:spPr>
        <p:txBody>
          <a:bodyPr>
            <a:spAutoFit/>
          </a:bodyPr>
          <a:lstStyle/>
          <a:p>
            <a:pPr algn="just" defTabSz="914400"/>
            <a:endParaRPr lang="pl-PL"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p:txBody>
      </p:sp>
      <p:sp>
        <p:nvSpPr>
          <p:cNvPr id="5" name="Rectangle 11"/>
          <p:cNvSpPr txBox="1">
            <a:spLocks noChangeArrowheads="1"/>
          </p:cNvSpPr>
          <p:nvPr/>
        </p:nvSpPr>
        <p:spPr bwMode="auto">
          <a:xfrm>
            <a:off x="1116013" y="820368"/>
            <a:ext cx="7264400" cy="504825"/>
          </a:xfrm>
          <a:prstGeom prst="rect">
            <a:avLst/>
          </a:prstGeom>
          <a:noFill/>
          <a:ln>
            <a:miter lim="800000"/>
            <a:headEnd/>
            <a:tailEnd/>
          </a:ln>
        </p:spPr>
        <p:txBody>
          <a:bodyPr/>
          <a:lstStyle/>
          <a:p>
            <a:pPr marL="342900" marR="0" lvl="0" indent="-342900" algn="ctr" defTabSz="457200" rtl="0" eaLnBrk="1" fontAlgn="base" latinLnBrk="0" hangingPunct="1">
              <a:lnSpc>
                <a:spcPct val="90000"/>
              </a:lnSpc>
              <a:spcBef>
                <a:spcPct val="20000"/>
              </a:spcBef>
              <a:spcAft>
                <a:spcPct val="0"/>
              </a:spcAft>
              <a:buClrTx/>
              <a:buSzTx/>
              <a:buFontTx/>
              <a:buNone/>
              <a:tabLst/>
              <a:defRPr/>
            </a:pPr>
            <a:r>
              <a:rPr lang="pl-PL" sz="2800" b="1" dirty="0" smtClean="0">
                <a:latin typeface="+mj-lt"/>
                <a:ea typeface="+mj-ea"/>
                <a:cs typeface="+mj-cs"/>
              </a:rPr>
              <a:t>Hierarchizacja wskaźników w LSR</a:t>
            </a:r>
          </a:p>
        </p:txBody>
      </p:sp>
      <p:sp>
        <p:nvSpPr>
          <p:cNvPr id="7" name="Prostokąt 6"/>
          <p:cNvSpPr/>
          <p:nvPr/>
        </p:nvSpPr>
        <p:spPr>
          <a:xfrm>
            <a:off x="539552" y="1700809"/>
            <a:ext cx="8326636" cy="3416320"/>
          </a:xfrm>
          <a:prstGeom prst="rect">
            <a:avLst/>
          </a:prstGeom>
        </p:spPr>
        <p:txBody>
          <a:bodyPr wrap="square">
            <a:spAutoFit/>
          </a:bodyPr>
          <a:lstStyle/>
          <a:p>
            <a:pPr algn="just">
              <a:lnSpc>
                <a:spcPct val="150000"/>
              </a:lnSpc>
            </a:pPr>
            <a:r>
              <a:rPr lang="pl-PL" sz="2400" dirty="0" smtClean="0"/>
              <a:t>Wskazane jest, aby w ramach analizy wskaźnikowej zostały wyodrębnione tzw. </a:t>
            </a:r>
            <a:r>
              <a:rPr lang="pl-PL" sz="2400" b="1" dirty="0" smtClean="0"/>
              <a:t>wskaźniki kluczowe</a:t>
            </a:r>
            <a:r>
              <a:rPr lang="pl-PL" sz="2400" dirty="0" smtClean="0"/>
              <a:t>, tj. najważniejsze wskaźniki (spośród przyjętych wskaźników produktu, rezultatu i oddziaływania) dla danego celu czy przedsięwzięcia. Ich wyodrębnienie pozwoli nadawać priorytety w realizacji LSR.</a:t>
            </a:r>
            <a:endParaRPr lang="pl-PL" sz="2400" dirty="0"/>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05" name="Prostokąt 1"/>
          <p:cNvSpPr>
            <a:spLocks noChangeArrowheads="1"/>
          </p:cNvSpPr>
          <p:nvPr/>
        </p:nvSpPr>
        <p:spPr bwMode="auto">
          <a:xfrm>
            <a:off x="1774825" y="1989138"/>
            <a:ext cx="7091363" cy="4329112"/>
          </a:xfrm>
          <a:prstGeom prst="rect">
            <a:avLst/>
          </a:prstGeom>
          <a:noFill/>
          <a:ln w="9525">
            <a:noFill/>
            <a:miter lim="800000"/>
            <a:headEnd/>
            <a:tailEnd/>
          </a:ln>
        </p:spPr>
        <p:txBody>
          <a:bodyPr>
            <a:spAutoFit/>
          </a:bodyPr>
          <a:lstStyle/>
          <a:p>
            <a:pPr algn="just" defTabSz="914400"/>
            <a:endParaRPr lang="pl-PL"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p:txBody>
      </p:sp>
      <p:sp>
        <p:nvSpPr>
          <p:cNvPr id="5" name="Rectangle 11"/>
          <p:cNvSpPr txBox="1">
            <a:spLocks noChangeArrowheads="1"/>
          </p:cNvSpPr>
          <p:nvPr/>
        </p:nvSpPr>
        <p:spPr bwMode="auto">
          <a:xfrm>
            <a:off x="1116013" y="820368"/>
            <a:ext cx="7264400" cy="504825"/>
          </a:xfrm>
          <a:prstGeom prst="rect">
            <a:avLst/>
          </a:prstGeom>
          <a:noFill/>
          <a:ln>
            <a:miter lim="800000"/>
            <a:headEnd/>
            <a:tailEnd/>
          </a:ln>
        </p:spPr>
        <p:txBody>
          <a:bodyPr/>
          <a:lstStyle/>
          <a:p>
            <a:pPr marL="342900" marR="0" lvl="0" indent="-342900" algn="ctr" defTabSz="457200" rtl="0" eaLnBrk="1" fontAlgn="base" latinLnBrk="0" hangingPunct="1">
              <a:lnSpc>
                <a:spcPct val="90000"/>
              </a:lnSpc>
              <a:spcBef>
                <a:spcPct val="20000"/>
              </a:spcBef>
              <a:spcAft>
                <a:spcPct val="0"/>
              </a:spcAft>
              <a:buClrTx/>
              <a:buSzTx/>
              <a:buFontTx/>
              <a:buNone/>
              <a:tabLst/>
              <a:defRPr/>
            </a:pPr>
            <a:r>
              <a:rPr lang="pl-PL" sz="2800" b="1" dirty="0" smtClean="0">
                <a:latin typeface="+mj-lt"/>
                <a:ea typeface="+mj-ea"/>
                <a:cs typeface="+mj-cs"/>
              </a:rPr>
              <a:t>Źródła weryfikacji wskaźników</a:t>
            </a:r>
          </a:p>
        </p:txBody>
      </p:sp>
      <p:sp>
        <p:nvSpPr>
          <p:cNvPr id="7" name="Prostokąt 6"/>
          <p:cNvSpPr/>
          <p:nvPr/>
        </p:nvSpPr>
        <p:spPr>
          <a:xfrm>
            <a:off x="539552" y="1700809"/>
            <a:ext cx="8326636" cy="4561249"/>
          </a:xfrm>
          <a:prstGeom prst="rect">
            <a:avLst/>
          </a:prstGeom>
        </p:spPr>
        <p:txBody>
          <a:bodyPr wrap="square">
            <a:spAutoFit/>
          </a:bodyPr>
          <a:lstStyle/>
          <a:p>
            <a:pPr marL="363538" indent="-363538" eaLnBrk="1" hangingPunct="1">
              <a:lnSpc>
                <a:spcPct val="110000"/>
              </a:lnSpc>
              <a:buFontTx/>
              <a:buAutoNum type="arabicPeriod"/>
            </a:pPr>
            <a:r>
              <a:rPr lang="pl-PL" sz="2400" dirty="0" smtClean="0">
                <a:latin typeface="+mn-lt"/>
              </a:rPr>
              <a:t>Zadecyduj jakie źródła weryfikacji będą potrzebne </a:t>
            </a:r>
          </a:p>
          <a:p>
            <a:pPr marL="363538" indent="-363538" eaLnBrk="1" hangingPunct="1">
              <a:lnSpc>
                <a:spcPct val="110000"/>
              </a:lnSpc>
              <a:buFontTx/>
              <a:buNone/>
            </a:pPr>
            <a:r>
              <a:rPr lang="pl-PL" sz="2400" dirty="0" smtClean="0">
                <a:latin typeface="+mn-lt"/>
              </a:rPr>
              <a:t>	aby uzyskać informacje na temat wskaźników;</a:t>
            </a:r>
          </a:p>
          <a:p>
            <a:pPr marL="363538" indent="-363538" eaLnBrk="1" hangingPunct="1">
              <a:lnSpc>
                <a:spcPct val="110000"/>
              </a:lnSpc>
              <a:buFontTx/>
              <a:buAutoNum type="arabicPeriod" startAt="2"/>
            </a:pPr>
            <a:r>
              <a:rPr lang="pl-PL" sz="2400" dirty="0" smtClean="0">
                <a:latin typeface="+mn-lt"/>
              </a:rPr>
              <a:t>Określ jakie źródła mogą być zebrane w ramach projektu a jakie poza nim;</a:t>
            </a:r>
          </a:p>
          <a:p>
            <a:pPr marL="363538" indent="-363538" eaLnBrk="1" hangingPunct="1">
              <a:lnSpc>
                <a:spcPct val="110000"/>
              </a:lnSpc>
              <a:buFontTx/>
              <a:buAutoNum type="arabicPeriod" startAt="2"/>
            </a:pPr>
            <a:r>
              <a:rPr lang="pl-PL" sz="2400" dirty="0" smtClean="0">
                <a:latin typeface="+mn-lt"/>
              </a:rPr>
              <a:t>Sprawdź czy źródła zewnętrzne są:  </a:t>
            </a:r>
          </a:p>
          <a:p>
            <a:pPr marL="538163" indent="-174625" eaLnBrk="1" hangingPunct="1">
              <a:lnSpc>
                <a:spcPct val="110000"/>
              </a:lnSpc>
              <a:buFontTx/>
              <a:buChar char="-"/>
            </a:pPr>
            <a:r>
              <a:rPr lang="pl-PL" sz="2400" dirty="0" smtClean="0">
                <a:latin typeface="+mn-lt"/>
              </a:rPr>
              <a:t>wystarczająco dokładne,</a:t>
            </a:r>
          </a:p>
          <a:p>
            <a:pPr marL="538163" indent="-174625" eaLnBrk="1" hangingPunct="1">
              <a:lnSpc>
                <a:spcPct val="110000"/>
              </a:lnSpc>
              <a:buFontTx/>
              <a:buChar char="-"/>
            </a:pPr>
            <a:r>
              <a:rPr lang="pl-PL" sz="2400" dirty="0" smtClean="0">
                <a:latin typeface="+mn-lt"/>
              </a:rPr>
              <a:t>odpowiednie pod względem formy,</a:t>
            </a:r>
          </a:p>
          <a:p>
            <a:pPr marL="538163" indent="-174625" eaLnBrk="1" hangingPunct="1">
              <a:lnSpc>
                <a:spcPct val="110000"/>
              </a:lnSpc>
              <a:buFontTx/>
              <a:buChar char="-"/>
            </a:pPr>
            <a:r>
              <a:rPr lang="pl-PL" sz="2400" dirty="0" smtClean="0">
                <a:latin typeface="+mn-lt"/>
              </a:rPr>
              <a:t>rzetelne,</a:t>
            </a:r>
          </a:p>
          <a:p>
            <a:pPr marL="538163" indent="-174625" eaLnBrk="1" hangingPunct="1">
              <a:lnSpc>
                <a:spcPct val="110000"/>
              </a:lnSpc>
              <a:buFontTx/>
              <a:buChar char="-"/>
            </a:pPr>
            <a:r>
              <a:rPr lang="pl-PL" sz="2400" dirty="0" smtClean="0">
                <a:latin typeface="+mn-lt"/>
              </a:rPr>
              <a:t>dostępne,</a:t>
            </a:r>
          </a:p>
          <a:p>
            <a:pPr marL="538163" indent="-174625" eaLnBrk="1" hangingPunct="1">
              <a:lnSpc>
                <a:spcPct val="110000"/>
              </a:lnSpc>
              <a:buFontTx/>
              <a:buChar char="-"/>
            </a:pPr>
            <a:r>
              <a:rPr lang="pl-PL" sz="2400" dirty="0" smtClean="0">
                <a:latin typeface="+mn-lt"/>
              </a:rPr>
              <a:t>niezbyt kosztowne,</a:t>
            </a:r>
          </a:p>
          <a:p>
            <a:pPr marL="363538" indent="-363538" eaLnBrk="1" hangingPunct="1">
              <a:lnSpc>
                <a:spcPct val="110000"/>
              </a:lnSpc>
              <a:buFontTx/>
              <a:buNone/>
            </a:pPr>
            <a:r>
              <a:rPr lang="pl-PL" sz="2400" dirty="0" smtClean="0">
                <a:latin typeface="+mn-lt"/>
              </a:rPr>
              <a:t>4. Pomiń te wskaźniki dla których nie masz źródeł weryfikacji.</a:t>
            </a:r>
            <a:endParaRPr lang="en-GB" sz="2400" dirty="0">
              <a:latin typeface="+mn-lt"/>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05" name="Prostokąt 1"/>
          <p:cNvSpPr>
            <a:spLocks noChangeArrowheads="1"/>
          </p:cNvSpPr>
          <p:nvPr/>
        </p:nvSpPr>
        <p:spPr bwMode="auto">
          <a:xfrm>
            <a:off x="1774825" y="1989138"/>
            <a:ext cx="7091363" cy="4329112"/>
          </a:xfrm>
          <a:prstGeom prst="rect">
            <a:avLst/>
          </a:prstGeom>
          <a:noFill/>
          <a:ln w="9525">
            <a:noFill/>
            <a:miter lim="800000"/>
            <a:headEnd/>
            <a:tailEnd/>
          </a:ln>
        </p:spPr>
        <p:txBody>
          <a:bodyPr>
            <a:spAutoFit/>
          </a:bodyPr>
          <a:lstStyle/>
          <a:p>
            <a:pPr algn="just" defTabSz="914400"/>
            <a:endParaRPr lang="pl-PL"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p:txBody>
      </p:sp>
      <p:sp>
        <p:nvSpPr>
          <p:cNvPr id="5" name="Rectangle 11"/>
          <p:cNvSpPr txBox="1">
            <a:spLocks noChangeArrowheads="1"/>
          </p:cNvSpPr>
          <p:nvPr/>
        </p:nvSpPr>
        <p:spPr bwMode="auto">
          <a:xfrm>
            <a:off x="1268040" y="116632"/>
            <a:ext cx="7264400" cy="504825"/>
          </a:xfrm>
          <a:prstGeom prst="rect">
            <a:avLst/>
          </a:prstGeom>
          <a:noFill/>
          <a:ln>
            <a:miter lim="800000"/>
            <a:headEnd/>
            <a:tailEnd/>
          </a:ln>
        </p:spPr>
        <p:txBody>
          <a:bodyPr/>
          <a:lstStyle/>
          <a:p>
            <a:pPr marL="342900" lvl="0" indent="-342900" algn="ctr" defTabSz="457200">
              <a:lnSpc>
                <a:spcPct val="90000"/>
              </a:lnSpc>
              <a:spcBef>
                <a:spcPct val="20000"/>
              </a:spcBef>
              <a:defRPr/>
            </a:pPr>
            <a:r>
              <a:rPr lang="pl-PL" sz="2800" b="1" dirty="0" smtClean="0">
                <a:latin typeface="+mj-lt"/>
                <a:ea typeface="+mj-ea"/>
                <a:cs typeface="+mj-cs"/>
              </a:rPr>
              <a:t>http://strateg.stat.gov.pl/</a:t>
            </a:r>
          </a:p>
        </p:txBody>
      </p:sp>
      <p:sp>
        <p:nvSpPr>
          <p:cNvPr id="8" name="Prostokąt 7"/>
          <p:cNvSpPr/>
          <p:nvPr/>
        </p:nvSpPr>
        <p:spPr>
          <a:xfrm>
            <a:off x="1547664" y="961564"/>
            <a:ext cx="7014036" cy="523220"/>
          </a:xfrm>
          <a:prstGeom prst="rect">
            <a:avLst/>
          </a:prstGeom>
        </p:spPr>
        <p:txBody>
          <a:bodyPr wrap="none">
            <a:spAutoFit/>
          </a:bodyPr>
          <a:lstStyle/>
          <a:p>
            <a:r>
              <a:rPr lang="pl-PL" sz="2800" dirty="0" smtClean="0">
                <a:solidFill>
                  <a:srgbClr val="C00000"/>
                </a:solidFill>
              </a:rPr>
              <a:t>http://stat.gov.pl/bdl/app/samorzad_m.dims</a:t>
            </a:r>
            <a:endParaRPr lang="pl-PL" sz="2800" dirty="0">
              <a:solidFill>
                <a:srgbClr val="C00000"/>
              </a:solidFill>
            </a:endParaRPr>
          </a:p>
        </p:txBody>
      </p:sp>
      <p:pic>
        <p:nvPicPr>
          <p:cNvPr id="2052" name="Picture 4"/>
          <p:cNvPicPr>
            <a:picLocks noChangeAspect="1" noChangeArrowheads="1"/>
          </p:cNvPicPr>
          <p:nvPr/>
        </p:nvPicPr>
        <p:blipFill>
          <a:blip r:embed="rId3" cstate="print"/>
          <a:srcRect/>
          <a:stretch>
            <a:fillRect/>
          </a:stretch>
        </p:blipFill>
        <p:spPr bwMode="auto">
          <a:xfrm>
            <a:off x="841375" y="711026"/>
            <a:ext cx="7461250" cy="61023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05" name="Prostokąt 1"/>
          <p:cNvSpPr>
            <a:spLocks noChangeArrowheads="1"/>
          </p:cNvSpPr>
          <p:nvPr/>
        </p:nvSpPr>
        <p:spPr bwMode="auto">
          <a:xfrm>
            <a:off x="1774825" y="1989138"/>
            <a:ext cx="7091363" cy="4329112"/>
          </a:xfrm>
          <a:prstGeom prst="rect">
            <a:avLst/>
          </a:prstGeom>
          <a:noFill/>
          <a:ln w="9525">
            <a:noFill/>
            <a:miter lim="800000"/>
            <a:headEnd/>
            <a:tailEnd/>
          </a:ln>
        </p:spPr>
        <p:txBody>
          <a:bodyPr>
            <a:spAutoFit/>
          </a:bodyPr>
          <a:lstStyle/>
          <a:p>
            <a:pPr algn="just" defTabSz="914400"/>
            <a:endParaRPr lang="pl-PL"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a:p>
            <a:pPr algn="just" defTabSz="914400"/>
            <a:endParaRPr lang="pl-PL" sz="2000" b="1">
              <a:solidFill>
                <a:srgbClr val="161616"/>
              </a:solidFill>
              <a:latin typeface="Calibri" pitchFamily="34" charset="0"/>
              <a:cs typeface="Arial" charset="0"/>
            </a:endParaRPr>
          </a:p>
        </p:txBody>
      </p:sp>
      <p:sp>
        <p:nvSpPr>
          <p:cNvPr id="5" name="Rectangle 11"/>
          <p:cNvSpPr txBox="1">
            <a:spLocks noChangeArrowheads="1"/>
          </p:cNvSpPr>
          <p:nvPr/>
        </p:nvSpPr>
        <p:spPr bwMode="auto">
          <a:xfrm>
            <a:off x="1268040" y="403895"/>
            <a:ext cx="7264400" cy="504825"/>
          </a:xfrm>
          <a:prstGeom prst="rect">
            <a:avLst/>
          </a:prstGeom>
          <a:noFill/>
          <a:ln>
            <a:miter lim="800000"/>
            <a:headEnd/>
            <a:tailEnd/>
          </a:ln>
        </p:spPr>
        <p:txBody>
          <a:bodyPr/>
          <a:lstStyle/>
          <a:p>
            <a:pPr marL="342900" marR="0" lvl="0" indent="-342900" algn="ctr" defTabSz="457200" rtl="0" eaLnBrk="1" fontAlgn="base" latinLnBrk="0" hangingPunct="1">
              <a:lnSpc>
                <a:spcPct val="90000"/>
              </a:lnSpc>
              <a:spcBef>
                <a:spcPct val="20000"/>
              </a:spcBef>
              <a:spcAft>
                <a:spcPct val="0"/>
              </a:spcAft>
              <a:buClrTx/>
              <a:buSzTx/>
              <a:buFontTx/>
              <a:buNone/>
              <a:tabLst/>
              <a:defRPr/>
            </a:pPr>
            <a:r>
              <a:rPr lang="pl-PL" sz="2800" b="1" dirty="0" smtClean="0">
                <a:latin typeface="+mj-lt"/>
                <a:ea typeface="+mj-ea"/>
                <a:cs typeface="+mj-cs"/>
              </a:rPr>
              <a:t>Bank Danych Lokalnych GUS</a:t>
            </a:r>
          </a:p>
        </p:txBody>
      </p:sp>
      <p:pic>
        <p:nvPicPr>
          <p:cNvPr id="2051" name="Picture 3"/>
          <p:cNvPicPr>
            <a:picLocks noChangeAspect="1" noChangeArrowheads="1"/>
          </p:cNvPicPr>
          <p:nvPr/>
        </p:nvPicPr>
        <p:blipFill>
          <a:blip r:embed="rId3" cstate="print"/>
          <a:srcRect/>
          <a:stretch>
            <a:fillRect/>
          </a:stretch>
        </p:blipFill>
        <p:spPr bwMode="auto">
          <a:xfrm>
            <a:off x="179512" y="1593081"/>
            <a:ext cx="8781894" cy="5076279"/>
          </a:xfrm>
          <a:prstGeom prst="rect">
            <a:avLst/>
          </a:prstGeom>
          <a:noFill/>
          <a:ln w="9525">
            <a:noFill/>
            <a:miter lim="800000"/>
            <a:headEnd/>
            <a:tailEnd/>
          </a:ln>
        </p:spPr>
      </p:pic>
      <p:sp>
        <p:nvSpPr>
          <p:cNvPr id="8" name="Prostokąt 7"/>
          <p:cNvSpPr/>
          <p:nvPr/>
        </p:nvSpPr>
        <p:spPr>
          <a:xfrm>
            <a:off x="1547664" y="961564"/>
            <a:ext cx="7014036" cy="523220"/>
          </a:xfrm>
          <a:prstGeom prst="rect">
            <a:avLst/>
          </a:prstGeom>
        </p:spPr>
        <p:txBody>
          <a:bodyPr wrap="none">
            <a:spAutoFit/>
          </a:bodyPr>
          <a:lstStyle/>
          <a:p>
            <a:r>
              <a:rPr lang="pl-PL" sz="2800" dirty="0" smtClean="0">
                <a:solidFill>
                  <a:srgbClr val="C00000"/>
                </a:solidFill>
              </a:rPr>
              <a:t>http://stat.gov.pl/bdl/app/samorzad_m.dims</a:t>
            </a:r>
            <a:endParaRPr lang="pl-PL" sz="2800" dirty="0">
              <a:solidFill>
                <a:srgbClr val="C00000"/>
              </a:solidFill>
            </a:endParaRP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ymbol zastępczy numeru slajdu 4"/>
          <p:cNvSpPr>
            <a:spLocks noGrp="1"/>
          </p:cNvSpPr>
          <p:nvPr>
            <p:ph type="sldNum" sz="quarter" idx="11"/>
          </p:nvPr>
        </p:nvSpPr>
        <p:spPr/>
        <p:txBody>
          <a:bodyPr/>
          <a:lstStyle/>
          <a:p>
            <a:fld id="{BC63C567-B810-48DE-8E4D-68D74465AB4E}" type="slidenum">
              <a:rPr lang="en-US"/>
              <a:pPr/>
              <a:t>89</a:t>
            </a:fld>
            <a:endParaRPr lang="en-US"/>
          </a:p>
        </p:txBody>
      </p:sp>
      <p:pic>
        <p:nvPicPr>
          <p:cNvPr id="26626" name="Picture 2"/>
          <p:cNvPicPr>
            <a:picLocks noChangeAspect="1" noChangeArrowheads="1"/>
          </p:cNvPicPr>
          <p:nvPr/>
        </p:nvPicPr>
        <p:blipFill>
          <a:blip r:embed="rId3" cstate="print"/>
          <a:srcRect/>
          <a:stretch>
            <a:fillRect/>
          </a:stretch>
        </p:blipFill>
        <p:spPr bwMode="auto">
          <a:xfrm>
            <a:off x="35496" y="516900"/>
            <a:ext cx="9036496" cy="528836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Tytuł 1"/>
          <p:cNvSpPr>
            <a:spLocks noGrp="1"/>
          </p:cNvSpPr>
          <p:nvPr>
            <p:ph type="title"/>
          </p:nvPr>
        </p:nvSpPr>
        <p:spPr>
          <a:xfrm>
            <a:off x="683568" y="0"/>
            <a:ext cx="7858125" cy="1417638"/>
          </a:xfrm>
        </p:spPr>
        <p:txBody>
          <a:bodyPr>
            <a:normAutofit/>
          </a:bodyPr>
          <a:lstStyle/>
          <a:p>
            <a:r>
              <a:rPr lang="pl-PL" altLang="pl-PL" sz="2800" b="1" dirty="0" smtClean="0"/>
              <a:t>Projekty grantowe (parasolowe)</a:t>
            </a:r>
          </a:p>
        </p:txBody>
      </p:sp>
      <p:sp>
        <p:nvSpPr>
          <p:cNvPr id="3" name="Symbol zastępczy zawartości 2"/>
          <p:cNvSpPr>
            <a:spLocks noGrp="1"/>
          </p:cNvSpPr>
          <p:nvPr>
            <p:ph idx="1"/>
          </p:nvPr>
        </p:nvSpPr>
        <p:spPr>
          <a:xfrm>
            <a:off x="467544" y="1268413"/>
            <a:ext cx="8353053" cy="5089525"/>
          </a:xfrm>
        </p:spPr>
        <p:txBody>
          <a:bodyPr>
            <a:normAutofit/>
          </a:bodyPr>
          <a:lstStyle/>
          <a:p>
            <a:pPr marL="0" indent="0">
              <a:lnSpc>
                <a:spcPct val="150000"/>
              </a:lnSpc>
              <a:buNone/>
            </a:pPr>
            <a:r>
              <a:rPr lang="pl-PL" sz="2400" dirty="0"/>
              <a:t>Jeżeli LGD decyduje się na realizację PG powinna zawrzeć w strategii przynajmniej odpowiednie informacje na temat: </a:t>
            </a:r>
            <a:endParaRPr lang="pl-PL" sz="2400" dirty="0" smtClean="0"/>
          </a:p>
          <a:p>
            <a:pPr marL="0" indent="0">
              <a:lnSpc>
                <a:spcPct val="150000"/>
              </a:lnSpc>
              <a:buNone/>
            </a:pPr>
            <a:endParaRPr lang="pl-PL" sz="2400" dirty="0"/>
          </a:p>
          <a:p>
            <a:pPr>
              <a:lnSpc>
                <a:spcPct val="150000"/>
              </a:lnSpc>
            </a:pPr>
            <a:r>
              <a:rPr lang="pl-PL" sz="2400" dirty="0" smtClean="0"/>
              <a:t>zakresu </a:t>
            </a:r>
            <a:r>
              <a:rPr lang="pl-PL" sz="2400" dirty="0"/>
              <a:t>grantów realizowanych w ramach PG </a:t>
            </a:r>
            <a:r>
              <a:rPr lang="pl-PL" sz="2400" dirty="0" smtClean="0"/>
              <a:t>oraz realizowanych </a:t>
            </a:r>
            <a:r>
              <a:rPr lang="pl-PL" sz="2400" dirty="0"/>
              <a:t>przez nie celów i przedsięwzięć LSR, </a:t>
            </a:r>
          </a:p>
          <a:p>
            <a:pPr>
              <a:lnSpc>
                <a:spcPct val="150000"/>
              </a:lnSpc>
            </a:pPr>
            <a:r>
              <a:rPr lang="pl-PL" sz="2400" dirty="0" smtClean="0"/>
              <a:t>wielkości </a:t>
            </a:r>
            <a:r>
              <a:rPr lang="pl-PL" sz="2400" dirty="0"/>
              <a:t>środków przeznaczonych na PG, </a:t>
            </a:r>
          </a:p>
          <a:p>
            <a:pPr>
              <a:lnSpc>
                <a:spcPct val="150000"/>
              </a:lnSpc>
            </a:pPr>
            <a:r>
              <a:rPr lang="pl-PL" sz="2400" dirty="0" smtClean="0"/>
              <a:t>planowanych </a:t>
            </a:r>
            <a:r>
              <a:rPr lang="pl-PL" sz="2400" dirty="0"/>
              <a:t>do osiągnięcia wskaźników produktu i rezultatu realizacji PG. </a:t>
            </a:r>
          </a:p>
          <a:p>
            <a:pPr>
              <a:lnSpc>
                <a:spcPct val="150000"/>
              </a:lnSpc>
            </a:pPr>
            <a:endParaRPr lang="pl-PL" sz="2400" dirty="0"/>
          </a:p>
          <a:p>
            <a:pPr>
              <a:lnSpc>
                <a:spcPct val="150000"/>
              </a:lnSpc>
              <a:buFontTx/>
              <a:buNone/>
              <a:defRPr/>
            </a:pPr>
            <a:endParaRPr lang="pl-PL" dirty="0"/>
          </a:p>
        </p:txBody>
      </p:sp>
    </p:spTree>
    <p:extLst>
      <p:ext uri="{BB962C8B-B14F-4D97-AF65-F5344CB8AC3E}">
        <p14:creationId xmlns:p14="http://schemas.microsoft.com/office/powerpoint/2010/main" val="2539182887"/>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ymbol zastępczy numeru slajdu 4"/>
          <p:cNvSpPr>
            <a:spLocks noGrp="1"/>
          </p:cNvSpPr>
          <p:nvPr>
            <p:ph type="sldNum" sz="quarter" idx="11"/>
          </p:nvPr>
        </p:nvSpPr>
        <p:spPr/>
        <p:txBody>
          <a:bodyPr/>
          <a:lstStyle/>
          <a:p>
            <a:fld id="{BC63C567-B810-48DE-8E4D-68D74465AB4E}" type="slidenum">
              <a:rPr lang="en-US"/>
              <a:pPr/>
              <a:t>90</a:t>
            </a:fld>
            <a:endParaRPr lang="en-US"/>
          </a:p>
        </p:txBody>
      </p:sp>
      <p:sp>
        <p:nvSpPr>
          <p:cNvPr id="5122" name="Rectangle 2"/>
          <p:cNvSpPr>
            <a:spLocks noGrp="1" noChangeArrowheads="1"/>
          </p:cNvSpPr>
          <p:nvPr>
            <p:ph type="title"/>
          </p:nvPr>
        </p:nvSpPr>
        <p:spPr>
          <a:noFill/>
          <a:ln>
            <a:miter lim="800000"/>
            <a:headEnd/>
            <a:tailEnd/>
          </a:ln>
        </p:spPr>
        <p:txBody>
          <a:bodyPr/>
          <a:lstStyle/>
          <a:p>
            <a:pPr marL="342900" indent="-342900" defTabSz="457200" fontAlgn="base">
              <a:lnSpc>
                <a:spcPct val="90000"/>
              </a:lnSpc>
              <a:spcBef>
                <a:spcPct val="20000"/>
              </a:spcBef>
              <a:spcAft>
                <a:spcPct val="0"/>
              </a:spcAft>
              <a:defRPr/>
            </a:pPr>
            <a:r>
              <a:rPr lang="pl-PL" sz="2800" b="1" dirty="0" smtClean="0"/>
              <a:t>Wskaźniki: najczęstsze błędy.</a:t>
            </a:r>
            <a:endParaRPr lang="pl-PL" sz="2800" b="1" dirty="0"/>
          </a:p>
        </p:txBody>
      </p:sp>
      <p:sp>
        <p:nvSpPr>
          <p:cNvPr id="7" name="Prostokąt 6"/>
          <p:cNvSpPr/>
          <p:nvPr/>
        </p:nvSpPr>
        <p:spPr>
          <a:xfrm>
            <a:off x="251520" y="1456323"/>
            <a:ext cx="8424936" cy="6201698"/>
          </a:xfrm>
          <a:prstGeom prst="rect">
            <a:avLst/>
          </a:prstGeom>
        </p:spPr>
        <p:txBody>
          <a:bodyPr wrap="square">
            <a:spAutoFit/>
          </a:bodyPr>
          <a:lstStyle/>
          <a:p>
            <a:pPr marL="457200" indent="-457200">
              <a:buFont typeface="+mj-lt"/>
              <a:buAutoNum type="arabicPeriod"/>
            </a:pPr>
            <a:r>
              <a:rPr lang="pl-PL" sz="2400" b="1" dirty="0" smtClean="0">
                <a:latin typeface="+mn-lt"/>
              </a:rPr>
              <a:t>Wskaźniki</a:t>
            </a:r>
            <a:r>
              <a:rPr lang="pl-PL" sz="2400" dirty="0" smtClean="0">
                <a:latin typeface="+mn-lt"/>
              </a:rPr>
              <a:t> </a:t>
            </a:r>
            <a:r>
              <a:rPr lang="pl-PL" sz="2400" b="1" dirty="0" smtClean="0">
                <a:latin typeface="+mn-lt"/>
              </a:rPr>
              <a:t>nie są adekwatne  do celu </a:t>
            </a:r>
            <a:r>
              <a:rPr lang="pl-PL" sz="2400" dirty="0" smtClean="0">
                <a:latin typeface="+mn-lt"/>
              </a:rPr>
              <a:t>tj. - osiągnięcie wskaźnika nie oznacza osiągnięcia celu!  </a:t>
            </a:r>
          </a:p>
          <a:p>
            <a:endParaRPr lang="pl-PL" sz="2400" dirty="0" smtClean="0">
              <a:latin typeface="+mn-lt"/>
            </a:endParaRPr>
          </a:p>
          <a:p>
            <a:r>
              <a:rPr lang="pl-PL" sz="2400" dirty="0" smtClean="0">
                <a:latin typeface="+mn-lt"/>
              </a:rPr>
              <a:t>(zły) </a:t>
            </a:r>
            <a:r>
              <a:rPr lang="pl-PL" sz="2400" b="1" dirty="0" smtClean="0">
                <a:latin typeface="+mn-lt"/>
              </a:rPr>
              <a:t>przykład:</a:t>
            </a:r>
          </a:p>
          <a:p>
            <a:pPr>
              <a:lnSpc>
                <a:spcPct val="150000"/>
              </a:lnSpc>
            </a:pPr>
            <a:r>
              <a:rPr lang="pl-PL" sz="2400" u="sng" dirty="0" smtClean="0">
                <a:latin typeface="+mn-lt"/>
              </a:rPr>
              <a:t>Cel:</a:t>
            </a:r>
            <a:r>
              <a:rPr lang="pl-PL" sz="2400" dirty="0" smtClean="0">
                <a:latin typeface="+mn-lt"/>
              </a:rPr>
              <a:t>        </a:t>
            </a:r>
            <a:r>
              <a:rPr lang="pl-PL" sz="2400" dirty="0">
                <a:solidFill>
                  <a:srgbClr val="C00000"/>
                </a:solidFill>
                <a:latin typeface="+mn-lt"/>
              </a:rPr>
              <a:t>Poprawa bezpieczeństwa </a:t>
            </a:r>
            <a:r>
              <a:rPr lang="pl-PL" sz="2400" dirty="0" smtClean="0">
                <a:solidFill>
                  <a:srgbClr val="C00000"/>
                </a:solidFill>
                <a:latin typeface="+mn-lt"/>
              </a:rPr>
              <a:t>w gminie.</a:t>
            </a:r>
          </a:p>
          <a:p>
            <a:r>
              <a:rPr lang="pl-PL" sz="2400" u="sng" dirty="0">
                <a:latin typeface="+mn-lt"/>
              </a:rPr>
              <a:t>Miernik</a:t>
            </a:r>
            <a:r>
              <a:rPr lang="pl-PL" sz="2400" u="sng" dirty="0">
                <a:solidFill>
                  <a:srgbClr val="C00000"/>
                </a:solidFill>
                <a:latin typeface="+mn-lt"/>
              </a:rPr>
              <a:t>:</a:t>
            </a:r>
            <a:r>
              <a:rPr lang="pl-PL" sz="2400" dirty="0">
                <a:solidFill>
                  <a:srgbClr val="C00000"/>
                </a:solidFill>
                <a:latin typeface="+mn-lt"/>
              </a:rPr>
              <a:t>  Liczba zakupionych książek na temat </a:t>
            </a:r>
            <a:r>
              <a:rPr lang="pl-PL" sz="2400" dirty="0" smtClean="0">
                <a:solidFill>
                  <a:srgbClr val="C00000"/>
                </a:solidFill>
                <a:latin typeface="+mn-lt"/>
              </a:rPr>
              <a:t>wojny.</a:t>
            </a:r>
            <a:endParaRPr lang="pl-PL" sz="2400" dirty="0">
              <a:solidFill>
                <a:srgbClr val="C00000"/>
              </a:solidFill>
              <a:latin typeface="+mn-lt"/>
            </a:endParaRPr>
          </a:p>
          <a:p>
            <a:endParaRPr lang="pl-PL" sz="2000" dirty="0" smtClean="0">
              <a:latin typeface="+mn-lt"/>
            </a:endParaRPr>
          </a:p>
          <a:p>
            <a:endParaRPr lang="pl-PL" sz="1100" dirty="0" smtClean="0">
              <a:latin typeface="+mn-lt"/>
            </a:endParaRPr>
          </a:p>
          <a:p>
            <a:pPr marL="457200" indent="-457200">
              <a:buFont typeface="+mj-lt"/>
              <a:buAutoNum type="arabicPeriod" startAt="2"/>
            </a:pPr>
            <a:r>
              <a:rPr lang="pl-PL" sz="2000" b="1" dirty="0" smtClean="0"/>
              <a:t>Brak źródeł weryfikacji wartości wskaźnika.</a:t>
            </a:r>
            <a:endParaRPr lang="pl-PL" sz="2000" dirty="0"/>
          </a:p>
          <a:p>
            <a:endParaRPr lang="pl-PL" sz="2000" dirty="0" smtClean="0"/>
          </a:p>
          <a:p>
            <a:r>
              <a:rPr lang="pl-PL" sz="2000" dirty="0" smtClean="0"/>
              <a:t>(</a:t>
            </a:r>
            <a:r>
              <a:rPr lang="pl-PL" sz="2000" dirty="0"/>
              <a:t>zły) </a:t>
            </a:r>
            <a:r>
              <a:rPr lang="pl-PL" sz="2000" b="1" dirty="0"/>
              <a:t>przykład:</a:t>
            </a:r>
          </a:p>
          <a:p>
            <a:pPr>
              <a:lnSpc>
                <a:spcPct val="150000"/>
              </a:lnSpc>
            </a:pPr>
            <a:r>
              <a:rPr lang="pl-PL" sz="2000" u="sng" dirty="0"/>
              <a:t>Cel:</a:t>
            </a:r>
            <a:r>
              <a:rPr lang="pl-PL" sz="2000" dirty="0"/>
              <a:t>        </a:t>
            </a:r>
            <a:r>
              <a:rPr lang="pl-PL" sz="2000" dirty="0" smtClean="0">
                <a:solidFill>
                  <a:srgbClr val="C00000"/>
                </a:solidFill>
              </a:rPr>
              <a:t>Poprawa jakości obsługi…</a:t>
            </a:r>
            <a:endParaRPr lang="pl-PL" sz="2000" dirty="0">
              <a:solidFill>
                <a:srgbClr val="C00000"/>
              </a:solidFill>
            </a:endParaRPr>
          </a:p>
          <a:p>
            <a:pPr>
              <a:lnSpc>
                <a:spcPct val="150000"/>
              </a:lnSpc>
            </a:pPr>
            <a:r>
              <a:rPr lang="pl-PL" sz="2000" u="sng" dirty="0"/>
              <a:t>Miernik</a:t>
            </a:r>
            <a:r>
              <a:rPr lang="pl-PL" sz="2000" u="sng" dirty="0">
                <a:solidFill>
                  <a:srgbClr val="C00000"/>
                </a:solidFill>
              </a:rPr>
              <a:t>:</a:t>
            </a:r>
            <a:r>
              <a:rPr lang="pl-PL" sz="2000" dirty="0">
                <a:solidFill>
                  <a:srgbClr val="C00000"/>
                </a:solidFill>
              </a:rPr>
              <a:t> </a:t>
            </a:r>
            <a:r>
              <a:rPr lang="pl-PL" sz="2000" dirty="0" smtClean="0">
                <a:solidFill>
                  <a:srgbClr val="C00000"/>
                </a:solidFill>
              </a:rPr>
              <a:t> Odsetek zadowolonych klientów.</a:t>
            </a:r>
          </a:p>
          <a:p>
            <a:pPr>
              <a:lnSpc>
                <a:spcPct val="150000"/>
              </a:lnSpc>
            </a:pPr>
            <a:r>
              <a:rPr lang="pl-PL" sz="2000" u="sng" dirty="0" smtClean="0"/>
              <a:t>Źródło weryfikacji:</a:t>
            </a:r>
            <a:r>
              <a:rPr lang="pl-PL" sz="2000" dirty="0" smtClean="0"/>
              <a:t> </a:t>
            </a:r>
            <a:r>
              <a:rPr lang="pl-PL" sz="2000" dirty="0" smtClean="0">
                <a:solidFill>
                  <a:srgbClr val="C00000"/>
                </a:solidFill>
              </a:rPr>
              <a:t> Brak (nie ma środków ankietę)</a:t>
            </a:r>
          </a:p>
          <a:p>
            <a:endParaRPr lang="pl-PL" sz="2000" dirty="0" smtClean="0">
              <a:solidFill>
                <a:srgbClr val="C00000"/>
              </a:solidFill>
            </a:endParaRPr>
          </a:p>
          <a:p>
            <a:endParaRPr lang="pl-PL" sz="2000" dirty="0" smtClean="0">
              <a:solidFill>
                <a:srgbClr val="C00000"/>
              </a:solidFill>
            </a:endParaRPr>
          </a:p>
          <a:p>
            <a:endParaRPr lang="pl-PL" sz="2000" dirty="0" smtClean="0">
              <a:solidFill>
                <a:srgbClr val="C00000"/>
              </a:solidFill>
              <a:latin typeface="+mn-lt"/>
            </a:endParaRPr>
          </a:p>
        </p:txBody>
      </p:sp>
      <p:pic>
        <p:nvPicPr>
          <p:cNvPr id="12290" name="Picture 2" descr="http://dns.zqes.tyc.edu.tw/xoops/uploads/img4e57b06f2e669.gif">
            <a:hlinkClick r:id="rId3"/>
          </p:cNvPr>
          <p:cNvPicPr>
            <a:picLocks noChangeAspect="1" noChangeArrowheads="1" noCrop="1"/>
          </p:cNvPicPr>
          <p:nvPr/>
        </p:nvPicPr>
        <p:blipFill>
          <a:blip r:embed="rId4" cstate="print"/>
          <a:srcRect/>
          <a:stretch>
            <a:fillRect/>
          </a:stretch>
        </p:blipFill>
        <p:spPr bwMode="auto">
          <a:xfrm>
            <a:off x="6407696" y="3933056"/>
            <a:ext cx="2664296" cy="2664296"/>
          </a:xfrm>
          <a:prstGeom prst="rect">
            <a:avLst/>
          </a:prstGeom>
          <a:noFill/>
          <a:effectLst>
            <a:innerShdw blurRad="63500" dist="50800" dir="2700000">
              <a:prstClr val="black">
                <a:alpha val="50000"/>
              </a:prstClr>
            </a:innerShdw>
            <a:softEdge rad="12700"/>
          </a:effectLst>
        </p:spPr>
      </p:pic>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ymbol zastępczy numeru slajdu 4"/>
          <p:cNvSpPr>
            <a:spLocks noGrp="1"/>
          </p:cNvSpPr>
          <p:nvPr>
            <p:ph type="sldNum" sz="quarter" idx="11"/>
          </p:nvPr>
        </p:nvSpPr>
        <p:spPr/>
        <p:txBody>
          <a:bodyPr/>
          <a:lstStyle/>
          <a:p>
            <a:fld id="{BC63C567-B810-48DE-8E4D-68D74465AB4E}" type="slidenum">
              <a:rPr lang="en-US"/>
              <a:pPr/>
              <a:t>91</a:t>
            </a:fld>
            <a:endParaRPr lang="en-US"/>
          </a:p>
        </p:txBody>
      </p:sp>
      <p:sp>
        <p:nvSpPr>
          <p:cNvPr id="5122" name="Rectangle 2"/>
          <p:cNvSpPr>
            <a:spLocks noGrp="1" noChangeArrowheads="1"/>
          </p:cNvSpPr>
          <p:nvPr>
            <p:ph type="title"/>
          </p:nvPr>
        </p:nvSpPr>
        <p:spPr>
          <a:noFill/>
          <a:ln>
            <a:miter lim="800000"/>
            <a:headEnd/>
            <a:tailEnd/>
          </a:ln>
        </p:spPr>
        <p:txBody>
          <a:bodyPr/>
          <a:lstStyle/>
          <a:p>
            <a:pPr marL="342900" indent="-342900" defTabSz="457200" fontAlgn="base">
              <a:lnSpc>
                <a:spcPct val="90000"/>
              </a:lnSpc>
              <a:spcBef>
                <a:spcPct val="20000"/>
              </a:spcBef>
              <a:spcAft>
                <a:spcPct val="0"/>
              </a:spcAft>
              <a:defRPr/>
            </a:pPr>
            <a:r>
              <a:rPr lang="pl-PL" sz="2800" b="1" dirty="0" smtClean="0"/>
              <a:t>Wskaźniki: najczęstsze błędy.</a:t>
            </a:r>
            <a:endParaRPr lang="pl-PL" sz="2800" b="1" dirty="0"/>
          </a:p>
        </p:txBody>
      </p:sp>
      <p:sp>
        <p:nvSpPr>
          <p:cNvPr id="7" name="Prostokąt 6"/>
          <p:cNvSpPr/>
          <p:nvPr/>
        </p:nvSpPr>
        <p:spPr>
          <a:xfrm>
            <a:off x="251520" y="1456323"/>
            <a:ext cx="8424936" cy="4708981"/>
          </a:xfrm>
          <a:prstGeom prst="rect">
            <a:avLst/>
          </a:prstGeom>
        </p:spPr>
        <p:txBody>
          <a:bodyPr wrap="square">
            <a:spAutoFit/>
          </a:bodyPr>
          <a:lstStyle/>
          <a:p>
            <a:pPr marL="457200" indent="-457200">
              <a:buFont typeface="+mj-lt"/>
              <a:buAutoNum type="arabicPeriod" startAt="3"/>
            </a:pPr>
            <a:r>
              <a:rPr lang="pl-PL" sz="2000" b="1" dirty="0" smtClean="0"/>
              <a:t>Wartość</a:t>
            </a:r>
            <a:r>
              <a:rPr lang="pl-PL" sz="2000" dirty="0" smtClean="0"/>
              <a:t> </a:t>
            </a:r>
            <a:r>
              <a:rPr lang="pl-PL" sz="2000" b="1" dirty="0" smtClean="0"/>
              <a:t>wskaźnika</a:t>
            </a:r>
            <a:r>
              <a:rPr lang="pl-PL" sz="2000" dirty="0" smtClean="0"/>
              <a:t> </a:t>
            </a:r>
            <a:r>
              <a:rPr lang="pl-PL" sz="2000" b="1" dirty="0"/>
              <a:t>nie zależy</a:t>
            </a:r>
            <a:r>
              <a:rPr lang="pl-PL" sz="2000" b="1" dirty="0" smtClean="0"/>
              <a:t> od właściciela celu.</a:t>
            </a:r>
            <a:endParaRPr lang="pl-PL" sz="2000" dirty="0"/>
          </a:p>
          <a:p>
            <a:endParaRPr lang="pl-PL" sz="2000" dirty="0" smtClean="0"/>
          </a:p>
          <a:p>
            <a:pPr>
              <a:lnSpc>
                <a:spcPct val="150000"/>
              </a:lnSpc>
            </a:pPr>
            <a:r>
              <a:rPr lang="pl-PL" sz="2000" dirty="0" smtClean="0"/>
              <a:t>(</a:t>
            </a:r>
            <a:r>
              <a:rPr lang="pl-PL" sz="2000" dirty="0"/>
              <a:t>zły) </a:t>
            </a:r>
            <a:r>
              <a:rPr lang="pl-PL" sz="2000" b="1" dirty="0"/>
              <a:t>przykład:</a:t>
            </a:r>
          </a:p>
          <a:p>
            <a:pPr>
              <a:lnSpc>
                <a:spcPct val="150000"/>
              </a:lnSpc>
            </a:pPr>
            <a:r>
              <a:rPr lang="pl-PL" sz="2000" u="sng" dirty="0"/>
              <a:t>Cel:</a:t>
            </a:r>
            <a:r>
              <a:rPr lang="pl-PL" sz="2000" dirty="0"/>
              <a:t>        </a:t>
            </a:r>
            <a:r>
              <a:rPr lang="pl-PL" sz="2000" dirty="0">
                <a:solidFill>
                  <a:srgbClr val="C00000"/>
                </a:solidFill>
              </a:rPr>
              <a:t>Poprawa </a:t>
            </a:r>
            <a:r>
              <a:rPr lang="pl-PL" sz="2000" dirty="0" smtClean="0">
                <a:solidFill>
                  <a:srgbClr val="C00000"/>
                </a:solidFill>
              </a:rPr>
              <a:t>atrakcyjności turystycznej obszaru LSR.</a:t>
            </a:r>
            <a:endParaRPr lang="pl-PL" sz="2000" dirty="0">
              <a:solidFill>
                <a:srgbClr val="C00000"/>
              </a:solidFill>
            </a:endParaRPr>
          </a:p>
          <a:p>
            <a:pPr>
              <a:lnSpc>
                <a:spcPct val="150000"/>
              </a:lnSpc>
            </a:pPr>
            <a:r>
              <a:rPr lang="pl-PL" sz="2000" u="sng" dirty="0"/>
              <a:t>Miernik:</a:t>
            </a:r>
            <a:r>
              <a:rPr lang="pl-PL" sz="2000" dirty="0">
                <a:solidFill>
                  <a:srgbClr val="C00000"/>
                </a:solidFill>
              </a:rPr>
              <a:t>  Liczba </a:t>
            </a:r>
            <a:r>
              <a:rPr lang="pl-PL" sz="2000" dirty="0" smtClean="0">
                <a:solidFill>
                  <a:srgbClr val="C00000"/>
                </a:solidFill>
              </a:rPr>
              <a:t>zdjęć umieszczonych na </a:t>
            </a:r>
            <a:r>
              <a:rPr lang="pl-PL" sz="2000" dirty="0" err="1" smtClean="0">
                <a:solidFill>
                  <a:srgbClr val="C00000"/>
                </a:solidFill>
              </a:rPr>
              <a:t>internecie</a:t>
            </a:r>
            <a:r>
              <a:rPr lang="pl-PL" sz="2000" dirty="0" smtClean="0">
                <a:solidFill>
                  <a:srgbClr val="C00000"/>
                </a:solidFill>
              </a:rPr>
              <a:t> przez turystów.</a:t>
            </a:r>
          </a:p>
          <a:p>
            <a:endParaRPr lang="pl-PL" sz="2000" dirty="0" smtClean="0">
              <a:solidFill>
                <a:srgbClr val="C00000"/>
              </a:solidFill>
            </a:endParaRPr>
          </a:p>
          <a:p>
            <a:endParaRPr lang="pl-PL" sz="2000" dirty="0" smtClean="0">
              <a:solidFill>
                <a:srgbClr val="C00000"/>
              </a:solidFill>
            </a:endParaRPr>
          </a:p>
          <a:p>
            <a:pPr marL="457200" indent="-457200">
              <a:buFont typeface="+mj-lt"/>
              <a:buAutoNum type="arabicPeriod" startAt="4"/>
            </a:pPr>
            <a:r>
              <a:rPr lang="pl-PL" sz="2000" b="1" dirty="0" smtClean="0"/>
              <a:t>Miernik jest niemierzalny</a:t>
            </a:r>
          </a:p>
          <a:p>
            <a:pPr marL="457200" indent="-457200">
              <a:buFont typeface="+mj-lt"/>
              <a:buAutoNum type="arabicPeriod" startAt="4"/>
            </a:pPr>
            <a:endParaRPr lang="pl-PL" sz="2000" b="1" dirty="0" smtClean="0"/>
          </a:p>
          <a:p>
            <a:pPr>
              <a:lnSpc>
                <a:spcPct val="150000"/>
              </a:lnSpc>
            </a:pPr>
            <a:r>
              <a:rPr lang="pl-PL" sz="2000" dirty="0" smtClean="0"/>
              <a:t>(zły) </a:t>
            </a:r>
            <a:r>
              <a:rPr lang="pl-PL" sz="2000" b="1" dirty="0" smtClean="0"/>
              <a:t>przykład:</a:t>
            </a:r>
          </a:p>
          <a:p>
            <a:pPr>
              <a:lnSpc>
                <a:spcPct val="150000"/>
              </a:lnSpc>
            </a:pPr>
            <a:r>
              <a:rPr lang="pl-PL" sz="2000" u="sng" dirty="0" smtClean="0"/>
              <a:t>Cel:</a:t>
            </a:r>
            <a:r>
              <a:rPr lang="pl-PL" sz="2000" dirty="0" smtClean="0"/>
              <a:t>        </a:t>
            </a:r>
            <a:r>
              <a:rPr lang="pl-PL" sz="2000" dirty="0" smtClean="0">
                <a:solidFill>
                  <a:srgbClr val="C00000"/>
                </a:solidFill>
              </a:rPr>
              <a:t>Poprawa atrakcyjności turystycznej obszaru LSR.</a:t>
            </a:r>
          </a:p>
          <a:p>
            <a:pPr>
              <a:lnSpc>
                <a:spcPct val="150000"/>
              </a:lnSpc>
            </a:pPr>
            <a:r>
              <a:rPr lang="pl-PL" sz="2000" u="sng" dirty="0" smtClean="0"/>
              <a:t>Miernik:</a:t>
            </a:r>
            <a:r>
              <a:rPr lang="pl-PL" sz="2000" dirty="0" smtClean="0">
                <a:solidFill>
                  <a:srgbClr val="C00000"/>
                </a:solidFill>
              </a:rPr>
              <a:t>  Całkowita.</a:t>
            </a: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ymbol zastępczy numeru slajdu 4"/>
          <p:cNvSpPr>
            <a:spLocks noGrp="1"/>
          </p:cNvSpPr>
          <p:nvPr>
            <p:ph type="sldNum" sz="quarter" idx="11"/>
          </p:nvPr>
        </p:nvSpPr>
        <p:spPr/>
        <p:txBody>
          <a:bodyPr/>
          <a:lstStyle/>
          <a:p>
            <a:fld id="{BC63C567-B810-48DE-8E4D-68D74465AB4E}" type="slidenum">
              <a:rPr lang="en-US"/>
              <a:pPr/>
              <a:t>92</a:t>
            </a:fld>
            <a:endParaRPr lang="en-US"/>
          </a:p>
        </p:txBody>
      </p:sp>
      <p:sp>
        <p:nvSpPr>
          <p:cNvPr id="5122" name="Rectangle 2"/>
          <p:cNvSpPr>
            <a:spLocks noGrp="1" noChangeArrowheads="1"/>
          </p:cNvSpPr>
          <p:nvPr>
            <p:ph type="title"/>
          </p:nvPr>
        </p:nvSpPr>
        <p:spPr>
          <a:noFill/>
          <a:ln>
            <a:miter lim="800000"/>
            <a:headEnd/>
            <a:tailEnd/>
          </a:ln>
        </p:spPr>
        <p:txBody>
          <a:bodyPr/>
          <a:lstStyle/>
          <a:p>
            <a:pPr marL="342900" indent="-342900" defTabSz="457200" fontAlgn="base">
              <a:lnSpc>
                <a:spcPct val="90000"/>
              </a:lnSpc>
              <a:spcBef>
                <a:spcPct val="20000"/>
              </a:spcBef>
              <a:spcAft>
                <a:spcPct val="0"/>
              </a:spcAft>
              <a:defRPr/>
            </a:pPr>
            <a:r>
              <a:rPr lang="pl-PL" sz="2800" b="1" dirty="0" smtClean="0"/>
              <a:t>Wskaźniki: najczęstsze błędy.</a:t>
            </a:r>
            <a:endParaRPr lang="pl-PL" sz="2800" b="1" dirty="0"/>
          </a:p>
        </p:txBody>
      </p:sp>
      <p:sp>
        <p:nvSpPr>
          <p:cNvPr id="7" name="Prostokąt 6"/>
          <p:cNvSpPr/>
          <p:nvPr/>
        </p:nvSpPr>
        <p:spPr>
          <a:xfrm>
            <a:off x="251520" y="1456323"/>
            <a:ext cx="8424936" cy="4031873"/>
          </a:xfrm>
          <a:prstGeom prst="rect">
            <a:avLst/>
          </a:prstGeom>
        </p:spPr>
        <p:txBody>
          <a:bodyPr wrap="square">
            <a:spAutoFit/>
          </a:bodyPr>
          <a:lstStyle/>
          <a:p>
            <a:pPr marL="457200" indent="-457200">
              <a:buFont typeface="+mj-lt"/>
              <a:buAutoNum type="arabicPeriod" startAt="5"/>
            </a:pPr>
            <a:r>
              <a:rPr lang="pl-PL" sz="2400" b="1" dirty="0" smtClean="0">
                <a:latin typeface="+mn-lt"/>
              </a:rPr>
              <a:t>Wskaźniki</a:t>
            </a:r>
            <a:r>
              <a:rPr lang="pl-PL" sz="2400" dirty="0" smtClean="0">
                <a:latin typeface="+mn-lt"/>
              </a:rPr>
              <a:t> </a:t>
            </a:r>
            <a:r>
              <a:rPr lang="pl-PL" sz="2400" b="1" u="sng" dirty="0" smtClean="0">
                <a:latin typeface="+mn-lt"/>
              </a:rPr>
              <a:t>ambitne</a:t>
            </a:r>
            <a:r>
              <a:rPr lang="pl-PL" sz="2400" b="1" dirty="0" smtClean="0">
                <a:latin typeface="+mn-lt"/>
              </a:rPr>
              <a:t>, a wskaźniki </a:t>
            </a:r>
            <a:r>
              <a:rPr lang="pl-PL" sz="2400" b="1" u="sng" dirty="0" smtClean="0">
                <a:latin typeface="+mn-lt"/>
              </a:rPr>
              <a:t>świętego spokoju.</a:t>
            </a:r>
            <a:endParaRPr lang="pl-PL" sz="2400" u="sng" dirty="0" smtClean="0">
              <a:latin typeface="+mn-lt"/>
            </a:endParaRPr>
          </a:p>
          <a:p>
            <a:endParaRPr lang="pl-PL" sz="2400" dirty="0" smtClean="0">
              <a:latin typeface="+mn-lt"/>
            </a:endParaRPr>
          </a:p>
          <a:p>
            <a:r>
              <a:rPr lang="pl-PL" sz="2400" dirty="0" smtClean="0">
                <a:latin typeface="+mn-lt"/>
              </a:rPr>
              <a:t>(zły) </a:t>
            </a:r>
            <a:r>
              <a:rPr lang="pl-PL" sz="2400" b="1" dirty="0" smtClean="0">
                <a:latin typeface="+mn-lt"/>
              </a:rPr>
              <a:t>przykład:</a:t>
            </a:r>
          </a:p>
          <a:p>
            <a:pPr marL="1071563" indent="-1071563">
              <a:lnSpc>
                <a:spcPct val="150000"/>
              </a:lnSpc>
            </a:pPr>
            <a:r>
              <a:rPr lang="pl-PL" sz="2400" u="sng" dirty="0" smtClean="0">
                <a:latin typeface="+mn-lt"/>
              </a:rPr>
              <a:t>Cel:</a:t>
            </a:r>
            <a:r>
              <a:rPr lang="pl-PL" sz="2400" dirty="0" smtClean="0">
                <a:latin typeface="+mn-lt"/>
              </a:rPr>
              <a:t>         </a:t>
            </a:r>
            <a:r>
              <a:rPr lang="pl-PL" sz="2400" dirty="0" smtClean="0">
                <a:solidFill>
                  <a:srgbClr val="C00000"/>
                </a:solidFill>
                <a:latin typeface="+mn-lt"/>
              </a:rPr>
              <a:t>Poprawa czytelnictwa książek wśród młodzieży wiejskiej.</a:t>
            </a:r>
          </a:p>
          <a:p>
            <a:pPr>
              <a:lnSpc>
                <a:spcPct val="200000"/>
              </a:lnSpc>
            </a:pPr>
            <a:r>
              <a:rPr lang="pl-PL" sz="2400" u="sng" dirty="0" smtClean="0">
                <a:latin typeface="+mn-lt"/>
              </a:rPr>
              <a:t>Wskaźnik 1</a:t>
            </a:r>
            <a:r>
              <a:rPr lang="pl-PL" sz="2400" u="sng" dirty="0" smtClean="0">
                <a:solidFill>
                  <a:srgbClr val="C00000"/>
                </a:solidFill>
                <a:latin typeface="+mn-lt"/>
              </a:rPr>
              <a:t>:</a:t>
            </a:r>
            <a:r>
              <a:rPr lang="pl-PL" sz="2400" dirty="0" smtClean="0">
                <a:solidFill>
                  <a:srgbClr val="C00000"/>
                </a:solidFill>
                <a:latin typeface="+mn-lt"/>
              </a:rPr>
              <a:t>  </a:t>
            </a:r>
            <a:r>
              <a:rPr lang="pl-PL" sz="2400" dirty="0">
                <a:solidFill>
                  <a:srgbClr val="C00000"/>
                </a:solidFill>
                <a:latin typeface="+mn-lt"/>
              </a:rPr>
              <a:t>Liczba </a:t>
            </a:r>
            <a:r>
              <a:rPr lang="pl-PL" sz="2400" dirty="0" smtClean="0">
                <a:solidFill>
                  <a:srgbClr val="C00000"/>
                </a:solidFill>
                <a:latin typeface="+mn-lt"/>
              </a:rPr>
              <a:t>lekcji bibliotecznych.</a:t>
            </a:r>
          </a:p>
          <a:p>
            <a:pPr marL="1260475" indent="-1260475">
              <a:lnSpc>
                <a:spcPct val="200000"/>
              </a:lnSpc>
            </a:pPr>
            <a:r>
              <a:rPr lang="pl-PL" sz="2000" u="sng" dirty="0" smtClean="0"/>
              <a:t>Wskaźnik 2</a:t>
            </a:r>
            <a:r>
              <a:rPr lang="pl-PL" sz="2000" u="sng" dirty="0" smtClean="0">
                <a:solidFill>
                  <a:srgbClr val="C00000"/>
                </a:solidFill>
              </a:rPr>
              <a:t>:</a:t>
            </a:r>
            <a:r>
              <a:rPr lang="pl-PL" sz="2000" dirty="0" smtClean="0">
                <a:solidFill>
                  <a:srgbClr val="C00000"/>
                </a:solidFill>
              </a:rPr>
              <a:t>  Odsetek uczniów wypożyczających co najmniej 1 książkę tygodniowo.</a:t>
            </a:r>
            <a:endParaRPr lang="pl-PL" sz="2000" dirty="0">
              <a:solidFill>
                <a:srgbClr val="C00000"/>
              </a:solidFill>
              <a:latin typeface="+mn-lt"/>
            </a:endParaRPr>
          </a:p>
          <a:p>
            <a:endParaRPr lang="pl-PL" sz="2000" dirty="0" smtClean="0">
              <a:latin typeface="+mn-lt"/>
            </a:endParaRPr>
          </a:p>
        </p:txBody>
      </p:sp>
      <p:pic>
        <p:nvPicPr>
          <p:cNvPr id="6" name="Picture 2" descr="http://www.geocities.ws/dallascountyso/jackham.gif">
            <a:hlinkClick r:id="rId3"/>
          </p:cNvPr>
          <p:cNvPicPr>
            <a:picLocks noChangeAspect="1" noChangeArrowheads="1" noCrop="1"/>
          </p:cNvPicPr>
          <p:nvPr/>
        </p:nvPicPr>
        <p:blipFill>
          <a:blip r:embed="rId4" cstate="print"/>
          <a:srcRect/>
          <a:stretch>
            <a:fillRect/>
          </a:stretch>
        </p:blipFill>
        <p:spPr bwMode="auto">
          <a:xfrm>
            <a:off x="3023199" y="4005064"/>
            <a:ext cx="2484905" cy="2789660"/>
          </a:xfrm>
          <a:prstGeom prst="rect">
            <a:avLst/>
          </a:prstGeom>
          <a:noFill/>
        </p:spPr>
      </p:pic>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ymbol zastępczy numeru slajdu 4"/>
          <p:cNvSpPr>
            <a:spLocks noGrp="1"/>
          </p:cNvSpPr>
          <p:nvPr>
            <p:ph type="sldNum" sz="quarter" idx="11"/>
          </p:nvPr>
        </p:nvSpPr>
        <p:spPr/>
        <p:txBody>
          <a:bodyPr/>
          <a:lstStyle/>
          <a:p>
            <a:fld id="{BC63C567-B810-48DE-8E4D-68D74465AB4E}" type="slidenum">
              <a:rPr lang="en-US"/>
              <a:pPr/>
              <a:t>93</a:t>
            </a:fld>
            <a:endParaRPr lang="en-US"/>
          </a:p>
        </p:txBody>
      </p:sp>
      <p:sp>
        <p:nvSpPr>
          <p:cNvPr id="5122" name="Rectangle 2"/>
          <p:cNvSpPr>
            <a:spLocks noGrp="1" noChangeArrowheads="1"/>
          </p:cNvSpPr>
          <p:nvPr>
            <p:ph type="title"/>
          </p:nvPr>
        </p:nvSpPr>
        <p:spPr>
          <a:noFill/>
          <a:ln>
            <a:miter lim="800000"/>
            <a:headEnd/>
            <a:tailEnd/>
          </a:ln>
        </p:spPr>
        <p:txBody>
          <a:bodyPr/>
          <a:lstStyle/>
          <a:p>
            <a:pPr marL="342900" indent="-342900" defTabSz="457200" fontAlgn="base">
              <a:lnSpc>
                <a:spcPct val="90000"/>
              </a:lnSpc>
              <a:spcBef>
                <a:spcPct val="20000"/>
              </a:spcBef>
              <a:spcAft>
                <a:spcPct val="0"/>
              </a:spcAft>
              <a:defRPr/>
            </a:pPr>
            <a:r>
              <a:rPr lang="pl-PL" sz="2800" b="1" dirty="0" smtClean="0"/>
              <a:t>Wskaźniki: najczęstsze błędy.</a:t>
            </a:r>
            <a:endParaRPr lang="pl-PL" sz="2800" b="1" dirty="0"/>
          </a:p>
        </p:txBody>
      </p:sp>
      <p:sp>
        <p:nvSpPr>
          <p:cNvPr id="7" name="Prostokąt 6"/>
          <p:cNvSpPr/>
          <p:nvPr/>
        </p:nvSpPr>
        <p:spPr>
          <a:xfrm>
            <a:off x="251520" y="1456323"/>
            <a:ext cx="8424936" cy="5432256"/>
          </a:xfrm>
          <a:prstGeom prst="rect">
            <a:avLst/>
          </a:prstGeom>
        </p:spPr>
        <p:txBody>
          <a:bodyPr wrap="square">
            <a:spAutoFit/>
          </a:bodyPr>
          <a:lstStyle/>
          <a:p>
            <a:pPr marL="457200" indent="-457200">
              <a:buFont typeface="+mj-lt"/>
              <a:buAutoNum type="arabicPeriod" startAt="6"/>
            </a:pPr>
            <a:r>
              <a:rPr lang="pl-PL" sz="2400" b="1" dirty="0" smtClean="0">
                <a:latin typeface="+mn-lt"/>
              </a:rPr>
              <a:t>Wskaźniki</a:t>
            </a:r>
            <a:r>
              <a:rPr lang="pl-PL" sz="2400" dirty="0" smtClean="0">
                <a:latin typeface="+mn-lt"/>
              </a:rPr>
              <a:t> (de)</a:t>
            </a:r>
            <a:r>
              <a:rPr lang="pl-PL" sz="2400" b="1" dirty="0" smtClean="0">
                <a:latin typeface="+mn-lt"/>
              </a:rPr>
              <a:t>motywujące?</a:t>
            </a:r>
          </a:p>
          <a:p>
            <a:endParaRPr lang="pl-PL" sz="2400" dirty="0" smtClean="0">
              <a:latin typeface="+mn-lt"/>
            </a:endParaRPr>
          </a:p>
          <a:p>
            <a:r>
              <a:rPr lang="pl-PL" sz="2400" dirty="0" smtClean="0">
                <a:latin typeface="+mn-lt"/>
              </a:rPr>
              <a:t>(zły) </a:t>
            </a:r>
            <a:r>
              <a:rPr lang="pl-PL" sz="2400" b="1" dirty="0" smtClean="0">
                <a:latin typeface="+mn-lt"/>
              </a:rPr>
              <a:t>przykład:</a:t>
            </a:r>
          </a:p>
          <a:p>
            <a:pPr marL="1071563" indent="-1071563">
              <a:lnSpc>
                <a:spcPct val="150000"/>
              </a:lnSpc>
            </a:pPr>
            <a:r>
              <a:rPr lang="pl-PL" sz="2400" u="sng" dirty="0" smtClean="0">
                <a:latin typeface="+mn-lt"/>
              </a:rPr>
              <a:t>Cel:</a:t>
            </a:r>
            <a:r>
              <a:rPr lang="pl-PL" sz="2400" dirty="0" smtClean="0">
                <a:latin typeface="+mn-lt"/>
              </a:rPr>
              <a:t>         </a:t>
            </a:r>
            <a:r>
              <a:rPr lang="pl-PL" sz="2400" dirty="0" smtClean="0">
                <a:solidFill>
                  <a:srgbClr val="C00000"/>
                </a:solidFill>
                <a:latin typeface="+mn-lt"/>
              </a:rPr>
              <a:t>Poprawa bezpieczeństwa w gminie.</a:t>
            </a:r>
          </a:p>
          <a:p>
            <a:pPr>
              <a:lnSpc>
                <a:spcPct val="200000"/>
              </a:lnSpc>
            </a:pPr>
            <a:r>
              <a:rPr lang="pl-PL" sz="2400" u="sng" dirty="0" smtClean="0">
                <a:latin typeface="+mn-lt"/>
              </a:rPr>
              <a:t>Wskaźnik</a:t>
            </a:r>
            <a:r>
              <a:rPr lang="pl-PL" sz="2400" u="sng" dirty="0" smtClean="0">
                <a:solidFill>
                  <a:srgbClr val="C00000"/>
                </a:solidFill>
                <a:latin typeface="+mn-lt"/>
              </a:rPr>
              <a:t>:</a:t>
            </a:r>
            <a:r>
              <a:rPr lang="pl-PL" sz="2400" dirty="0" smtClean="0">
                <a:solidFill>
                  <a:srgbClr val="C00000"/>
                </a:solidFill>
                <a:latin typeface="+mn-lt"/>
              </a:rPr>
              <a:t>  </a:t>
            </a:r>
            <a:r>
              <a:rPr lang="pl-PL" sz="2400" dirty="0">
                <a:solidFill>
                  <a:srgbClr val="C00000"/>
                </a:solidFill>
                <a:latin typeface="+mn-lt"/>
              </a:rPr>
              <a:t>Liczba </a:t>
            </a:r>
            <a:r>
              <a:rPr lang="pl-PL" sz="2400" dirty="0" smtClean="0">
                <a:solidFill>
                  <a:srgbClr val="C00000"/>
                </a:solidFill>
                <a:latin typeface="+mn-lt"/>
              </a:rPr>
              <a:t>spraw skierowanych do sądów.</a:t>
            </a:r>
          </a:p>
          <a:p>
            <a:pPr>
              <a:lnSpc>
                <a:spcPct val="200000"/>
              </a:lnSpc>
            </a:pPr>
            <a:endParaRPr lang="pl-PL" sz="1050" dirty="0" smtClean="0">
              <a:solidFill>
                <a:srgbClr val="C00000"/>
              </a:solidFill>
              <a:latin typeface="+mn-lt"/>
            </a:endParaRPr>
          </a:p>
          <a:p>
            <a:pPr marL="457200" indent="-457200">
              <a:buFont typeface="+mj-lt"/>
              <a:buAutoNum type="arabicPeriod" startAt="7"/>
            </a:pPr>
            <a:r>
              <a:rPr lang="pl-PL" sz="2000" b="1" dirty="0" smtClean="0"/>
              <a:t>Brak informacji o wartości początkowej wskaźnika </a:t>
            </a:r>
            <a:endParaRPr lang="pl-PL" sz="2000" b="1" dirty="0" smtClean="0">
              <a:latin typeface="+mn-lt"/>
            </a:endParaRPr>
          </a:p>
          <a:p>
            <a:endParaRPr lang="pl-PL" sz="2000" dirty="0" smtClean="0"/>
          </a:p>
          <a:p>
            <a:r>
              <a:rPr lang="pl-PL" sz="2000" dirty="0" smtClean="0"/>
              <a:t>(zły) </a:t>
            </a:r>
            <a:r>
              <a:rPr lang="pl-PL" sz="2000" b="1" dirty="0" smtClean="0"/>
              <a:t>przykład:</a:t>
            </a:r>
          </a:p>
          <a:p>
            <a:pPr marL="1071563" indent="-1071563">
              <a:lnSpc>
                <a:spcPct val="150000"/>
              </a:lnSpc>
            </a:pPr>
            <a:r>
              <a:rPr lang="pl-PL" sz="2000" u="sng" dirty="0" smtClean="0"/>
              <a:t>Cel:</a:t>
            </a:r>
            <a:r>
              <a:rPr lang="pl-PL" sz="2000" dirty="0" smtClean="0"/>
              <a:t>        </a:t>
            </a:r>
            <a:r>
              <a:rPr lang="pl-PL" sz="2000" dirty="0" smtClean="0">
                <a:solidFill>
                  <a:srgbClr val="C00000"/>
                </a:solidFill>
              </a:rPr>
              <a:t>Remont drogi powiatowej między „x” a „y”.</a:t>
            </a:r>
          </a:p>
          <a:p>
            <a:pPr>
              <a:lnSpc>
                <a:spcPct val="200000"/>
              </a:lnSpc>
            </a:pPr>
            <a:r>
              <a:rPr lang="pl-PL" sz="2000" u="sng" dirty="0" smtClean="0"/>
              <a:t>Wskaźnik</a:t>
            </a:r>
            <a:r>
              <a:rPr lang="pl-PL" sz="2000" u="sng" dirty="0" smtClean="0">
                <a:solidFill>
                  <a:srgbClr val="C00000"/>
                </a:solidFill>
              </a:rPr>
              <a:t>:</a:t>
            </a:r>
            <a:r>
              <a:rPr lang="pl-PL" sz="2000" dirty="0" smtClean="0">
                <a:solidFill>
                  <a:srgbClr val="C00000"/>
                </a:solidFill>
              </a:rPr>
              <a:t>  Liczba wypadków (mniejsza o „x” od roku bazowego).</a:t>
            </a:r>
          </a:p>
          <a:p>
            <a:pPr>
              <a:lnSpc>
                <a:spcPct val="200000"/>
              </a:lnSpc>
            </a:pPr>
            <a:r>
              <a:rPr lang="pl-PL" sz="2000" u="sng" dirty="0" smtClean="0"/>
              <a:t>Stan faktyczny: </a:t>
            </a:r>
            <a:r>
              <a:rPr lang="pl-PL" sz="2000" dirty="0" smtClean="0">
                <a:solidFill>
                  <a:srgbClr val="C00000"/>
                </a:solidFill>
                <a:latin typeface="+mn-lt"/>
              </a:rPr>
              <a:t>W roku bazowym liczba wypadków to „0”!</a:t>
            </a:r>
            <a:endParaRPr lang="pl-PL" sz="2000" dirty="0" smtClean="0">
              <a:latin typeface="+mn-lt"/>
            </a:endParaRP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ymbol zastępczy numeru slajdu 4"/>
          <p:cNvSpPr>
            <a:spLocks noGrp="1"/>
          </p:cNvSpPr>
          <p:nvPr>
            <p:ph type="sldNum" sz="quarter" idx="11"/>
          </p:nvPr>
        </p:nvSpPr>
        <p:spPr/>
        <p:txBody>
          <a:bodyPr/>
          <a:lstStyle/>
          <a:p>
            <a:fld id="{BC63C567-B810-48DE-8E4D-68D74465AB4E}" type="slidenum">
              <a:rPr lang="en-US"/>
              <a:pPr/>
              <a:t>94</a:t>
            </a:fld>
            <a:endParaRPr lang="en-US"/>
          </a:p>
        </p:txBody>
      </p:sp>
      <p:sp>
        <p:nvSpPr>
          <p:cNvPr id="5122" name="Rectangle 2"/>
          <p:cNvSpPr>
            <a:spLocks noGrp="1" noChangeArrowheads="1"/>
          </p:cNvSpPr>
          <p:nvPr>
            <p:ph type="title"/>
          </p:nvPr>
        </p:nvSpPr>
        <p:spPr>
          <a:noFill/>
          <a:ln>
            <a:miter lim="800000"/>
            <a:headEnd/>
            <a:tailEnd/>
          </a:ln>
        </p:spPr>
        <p:txBody>
          <a:bodyPr/>
          <a:lstStyle/>
          <a:p>
            <a:pPr marL="342900" indent="-342900" defTabSz="457200" fontAlgn="base">
              <a:lnSpc>
                <a:spcPct val="90000"/>
              </a:lnSpc>
              <a:spcBef>
                <a:spcPct val="20000"/>
              </a:spcBef>
              <a:spcAft>
                <a:spcPct val="0"/>
              </a:spcAft>
              <a:defRPr/>
            </a:pPr>
            <a:r>
              <a:rPr lang="pl-PL" sz="2800" b="1" dirty="0" smtClean="0"/>
              <a:t>Wskaźniki: dodatkowe wskazówki.</a:t>
            </a:r>
            <a:endParaRPr lang="pl-PL" sz="2800" b="1" dirty="0"/>
          </a:p>
        </p:txBody>
      </p:sp>
      <p:sp>
        <p:nvSpPr>
          <p:cNvPr id="7" name="Prostokąt 6"/>
          <p:cNvSpPr/>
          <p:nvPr/>
        </p:nvSpPr>
        <p:spPr>
          <a:xfrm>
            <a:off x="251520" y="1456323"/>
            <a:ext cx="8424936" cy="4678204"/>
          </a:xfrm>
          <a:prstGeom prst="rect">
            <a:avLst/>
          </a:prstGeom>
        </p:spPr>
        <p:txBody>
          <a:bodyPr wrap="square">
            <a:spAutoFit/>
          </a:bodyPr>
          <a:lstStyle/>
          <a:p>
            <a:pPr marL="177800" lvl="0" indent="-177800" algn="just">
              <a:buFont typeface="Arial" pitchFamily="34" charset="0"/>
              <a:buChar char="•"/>
            </a:pPr>
            <a:r>
              <a:rPr lang="pl-PL" sz="2000" dirty="0" smtClean="0"/>
              <a:t>Wskaźniki powinny być </a:t>
            </a:r>
            <a:r>
              <a:rPr lang="pl-PL" sz="2000" dirty="0" err="1" smtClean="0"/>
              <a:t>dezagregowalne</a:t>
            </a:r>
            <a:r>
              <a:rPr lang="pl-PL" sz="2000" dirty="0" smtClean="0"/>
              <a:t>, tj. możliwe do zmierzenia z uwzględnieniem </a:t>
            </a:r>
            <a:r>
              <a:rPr lang="pl-PL" sz="2000" dirty="0" err="1" smtClean="0"/>
              <a:t>dezagregacji</a:t>
            </a:r>
            <a:r>
              <a:rPr lang="pl-PL" sz="2000" dirty="0" smtClean="0"/>
              <a:t> według różnych cech (np. kobiety/mężczyźni, wielkość przedsiębiorstwa);</a:t>
            </a:r>
          </a:p>
          <a:p>
            <a:pPr marL="177800" lvl="0" indent="-177800" algn="just">
              <a:buFont typeface="Arial" pitchFamily="34" charset="0"/>
              <a:buChar char="•"/>
            </a:pPr>
            <a:endParaRPr lang="pl-PL" sz="2000" dirty="0" smtClean="0"/>
          </a:p>
          <a:p>
            <a:pPr marL="177800" lvl="0" indent="-177800" algn="just">
              <a:buFont typeface="Arial" pitchFamily="34" charset="0"/>
              <a:buChar char="•"/>
            </a:pPr>
            <a:r>
              <a:rPr lang="pl-PL" sz="2000" dirty="0" smtClean="0"/>
              <a:t>nie należy zbierać danych, które nie zostaną wykorzystane do oceny;</a:t>
            </a:r>
          </a:p>
          <a:p>
            <a:pPr marL="177800" lvl="0" indent="-177800" algn="just">
              <a:buFont typeface="Arial" pitchFamily="34" charset="0"/>
              <a:buChar char="•"/>
            </a:pPr>
            <a:endParaRPr lang="pl-PL" sz="2000" dirty="0" smtClean="0"/>
          </a:p>
          <a:p>
            <a:pPr marL="177800" lvl="0" indent="-177800" algn="just">
              <a:buFont typeface="Arial" pitchFamily="34" charset="0"/>
              <a:buChar char="•"/>
            </a:pPr>
            <a:r>
              <a:rPr lang="pl-PL" sz="2000" dirty="0" smtClean="0"/>
              <a:t>wystrzeganie się kilkukrotnego liczenia beneficjentów /odbiorców /materiałów w projekcie,</a:t>
            </a:r>
          </a:p>
          <a:p>
            <a:pPr marL="177800" lvl="0" indent="-177800" algn="just">
              <a:buFont typeface="Arial" pitchFamily="34" charset="0"/>
              <a:buChar char="•"/>
            </a:pPr>
            <a:endParaRPr lang="pl-PL" sz="2000" dirty="0" smtClean="0"/>
          </a:p>
          <a:p>
            <a:pPr marL="177800" lvl="0" indent="-177800" algn="just">
              <a:buFont typeface="Arial" pitchFamily="34" charset="0"/>
              <a:buChar char="•"/>
            </a:pPr>
            <a:r>
              <a:rPr lang="pl-PL" sz="2000" dirty="0" smtClean="0"/>
              <a:t>unikanie zaliczania do beneficjentów projektu osób, które nie powinny być uwzględnione przy szacowaniu wskaźnika rezultatu,</a:t>
            </a:r>
          </a:p>
          <a:p>
            <a:pPr marL="177800" lvl="0" indent="-177800" algn="just">
              <a:buFont typeface="Arial" pitchFamily="34" charset="0"/>
              <a:buChar char="•"/>
            </a:pPr>
            <a:endParaRPr lang="pl-PL" sz="2000" dirty="0" smtClean="0"/>
          </a:p>
          <a:p>
            <a:pPr marL="177800" lvl="0" indent="-177800" algn="just">
              <a:buFont typeface="Arial" pitchFamily="34" charset="0"/>
              <a:buChar char="•"/>
            </a:pPr>
            <a:r>
              <a:rPr lang="pl-PL" sz="2000" dirty="0" smtClean="0"/>
              <a:t>wskaźniki nie powinny zawierać w sobie wielu składowych, które powinny być ujęte osobno.</a:t>
            </a:r>
          </a:p>
          <a:p>
            <a:endParaRPr lang="pl-PL" sz="2000" dirty="0" smtClean="0">
              <a:latin typeface="+mn-lt"/>
            </a:endParaRP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ymbol zastępczy numeru slajdu 4"/>
          <p:cNvSpPr>
            <a:spLocks noGrp="1"/>
          </p:cNvSpPr>
          <p:nvPr>
            <p:ph type="sldNum" sz="quarter" idx="11"/>
          </p:nvPr>
        </p:nvSpPr>
        <p:spPr/>
        <p:txBody>
          <a:bodyPr/>
          <a:lstStyle/>
          <a:p>
            <a:fld id="{BC63C567-B810-48DE-8E4D-68D74465AB4E}" type="slidenum">
              <a:rPr lang="en-US"/>
              <a:pPr/>
              <a:t>95</a:t>
            </a:fld>
            <a:endParaRPr lang="en-US"/>
          </a:p>
        </p:txBody>
      </p:sp>
      <p:sp>
        <p:nvSpPr>
          <p:cNvPr id="5122" name="Rectangle 2"/>
          <p:cNvSpPr>
            <a:spLocks noGrp="1" noChangeArrowheads="1"/>
          </p:cNvSpPr>
          <p:nvPr>
            <p:ph type="title"/>
          </p:nvPr>
        </p:nvSpPr>
        <p:spPr>
          <a:noFill/>
          <a:ln>
            <a:miter lim="800000"/>
            <a:headEnd/>
            <a:tailEnd/>
          </a:ln>
        </p:spPr>
        <p:txBody>
          <a:bodyPr/>
          <a:lstStyle/>
          <a:p>
            <a:pPr marL="342900" indent="-342900" defTabSz="457200" fontAlgn="base">
              <a:lnSpc>
                <a:spcPct val="90000"/>
              </a:lnSpc>
              <a:spcBef>
                <a:spcPct val="20000"/>
              </a:spcBef>
              <a:spcAft>
                <a:spcPct val="0"/>
              </a:spcAft>
              <a:defRPr/>
            </a:pPr>
            <a:r>
              <a:rPr lang="pl-PL" sz="2800" b="1" dirty="0" smtClean="0"/>
              <a:t>Wskaźniki: błędy w stosowaniu</a:t>
            </a:r>
            <a:endParaRPr lang="pl-PL" sz="2800" b="1" dirty="0"/>
          </a:p>
        </p:txBody>
      </p:sp>
      <p:sp>
        <p:nvSpPr>
          <p:cNvPr id="7" name="Prostokąt 6"/>
          <p:cNvSpPr/>
          <p:nvPr/>
        </p:nvSpPr>
        <p:spPr>
          <a:xfrm>
            <a:off x="251520" y="1456323"/>
            <a:ext cx="8424936" cy="4524315"/>
          </a:xfrm>
          <a:prstGeom prst="rect">
            <a:avLst/>
          </a:prstGeom>
        </p:spPr>
        <p:txBody>
          <a:bodyPr wrap="square">
            <a:spAutoFit/>
          </a:bodyPr>
          <a:lstStyle/>
          <a:p>
            <a:pPr marL="266700" indent="-266700" algn="just">
              <a:buFont typeface="Arial" pitchFamily="34" charset="0"/>
              <a:buChar char="•"/>
            </a:pPr>
            <a:r>
              <a:rPr lang="pl-PL" b="1" dirty="0" smtClean="0">
                <a:solidFill>
                  <a:srgbClr val="C00000"/>
                </a:solidFill>
              </a:rPr>
              <a:t>Porównujmy porównywalne i używajmy skal porównawczych</a:t>
            </a:r>
            <a:r>
              <a:rPr lang="pl-PL" dirty="0" smtClean="0"/>
              <a:t>. Zarówno przy analizach szeregów czasowych, jak i przy analizach terytorialnych należy zwrócić szczególną uwagę na fakt, czy wybrane do analizy dane są porównywalne. Brak porównywalności danych w czasie może być spowodowany zmianami klasyfikacji, zmianami metodologii obliczania wskaźników, zmianami granic jednostek przestrzennych i in. </a:t>
            </a:r>
          </a:p>
          <a:p>
            <a:pPr marL="266700" indent="-266700" algn="just">
              <a:buFont typeface="Arial" pitchFamily="34" charset="0"/>
              <a:buChar char="•"/>
            </a:pPr>
            <a:endParaRPr lang="pl-PL" dirty="0" smtClean="0">
              <a:latin typeface="+mn-lt"/>
            </a:endParaRPr>
          </a:p>
          <a:p>
            <a:pPr marL="266700" indent="-266700" algn="just">
              <a:buFont typeface="Arial" pitchFamily="34" charset="0"/>
              <a:buChar char="•"/>
            </a:pPr>
            <a:r>
              <a:rPr lang="pl-PL" b="1" dirty="0" smtClean="0">
                <a:solidFill>
                  <a:srgbClr val="C00000"/>
                </a:solidFill>
              </a:rPr>
              <a:t>Stosujmy aktualne i jednolite dane. </a:t>
            </a:r>
            <a:r>
              <a:rPr lang="pl-PL" dirty="0" smtClean="0"/>
              <a:t>Starajmy się, żeby dane stosowane w diagnozie odnosiły się do jednego roku bazowego. Bywa to trudne, gdyż różne wskaźniki rozpowszechnione są w różnych cyklach.</a:t>
            </a:r>
          </a:p>
          <a:p>
            <a:pPr marL="266700" indent="-266700" algn="just">
              <a:buFont typeface="Arial" pitchFamily="34" charset="0"/>
              <a:buChar char="•"/>
            </a:pPr>
            <a:endParaRPr lang="pl-PL" dirty="0" smtClean="0"/>
          </a:p>
          <a:p>
            <a:pPr marL="266700" indent="-266700">
              <a:buFont typeface="Arial" pitchFamily="34" charset="0"/>
              <a:buChar char="•"/>
            </a:pPr>
            <a:r>
              <a:rPr lang="pl-PL" b="1" dirty="0" smtClean="0">
                <a:solidFill>
                  <a:srgbClr val="C00000"/>
                </a:solidFill>
              </a:rPr>
              <a:t>Przyjmijmy prymat wartości względnych nad bezwzględnymi</a:t>
            </a:r>
            <a:r>
              <a:rPr lang="pl-PL" dirty="0" smtClean="0"/>
              <a:t>. Najczęściej dużo większy ładunek informacyjny niosą dane odniesione do powierzchni jednostki przestrzennej, ludności i innych miar. Pamiętajmy, że w przypadku zjawisk, które obliczane są dla całego roku w mianowniku podajemy stan ludności z połowy roku (na dzień 30 VI).</a:t>
            </a:r>
          </a:p>
        </p:txBody>
      </p:sp>
      <p:sp>
        <p:nvSpPr>
          <p:cNvPr id="6" name="pole tekstowe 5"/>
          <p:cNvSpPr txBox="1"/>
          <p:nvPr/>
        </p:nvSpPr>
        <p:spPr>
          <a:xfrm>
            <a:off x="6948264" y="6351711"/>
            <a:ext cx="2176267" cy="461665"/>
          </a:xfrm>
          <a:prstGeom prst="rect">
            <a:avLst/>
          </a:prstGeom>
          <a:noFill/>
          <a:ln>
            <a:solidFill>
              <a:schemeClr val="tx1"/>
            </a:solidFill>
            <a:prstDash val="lgDashDotDot"/>
          </a:ln>
        </p:spPr>
        <p:txBody>
          <a:bodyPr wrap="square" rtlCol="0">
            <a:spAutoFit/>
          </a:bodyPr>
          <a:lstStyle/>
          <a:p>
            <a:r>
              <a:rPr lang="pl-PL" sz="1200" b="1" dirty="0" err="1" smtClean="0"/>
              <a:t>wg</a:t>
            </a:r>
            <a:r>
              <a:rPr lang="pl-PL" sz="1200" b="1" dirty="0" smtClean="0"/>
              <a:t>. </a:t>
            </a:r>
            <a:r>
              <a:rPr lang="pl-PL" sz="1200" i="1" dirty="0" smtClean="0"/>
              <a:t>Wskaźniki w zarządzaniu strategicznym</a:t>
            </a:r>
            <a:endParaRPr lang="pl-PL" sz="1200" dirty="0" smtClean="0"/>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ymbol zastępczy numeru slajdu 4"/>
          <p:cNvSpPr>
            <a:spLocks noGrp="1"/>
          </p:cNvSpPr>
          <p:nvPr>
            <p:ph type="sldNum" sz="quarter" idx="11"/>
          </p:nvPr>
        </p:nvSpPr>
        <p:spPr/>
        <p:txBody>
          <a:bodyPr/>
          <a:lstStyle/>
          <a:p>
            <a:fld id="{BC63C567-B810-48DE-8E4D-68D74465AB4E}" type="slidenum">
              <a:rPr lang="en-US"/>
              <a:pPr/>
              <a:t>96</a:t>
            </a:fld>
            <a:endParaRPr lang="en-US"/>
          </a:p>
        </p:txBody>
      </p:sp>
      <p:sp>
        <p:nvSpPr>
          <p:cNvPr id="5122" name="Rectangle 2"/>
          <p:cNvSpPr>
            <a:spLocks noGrp="1" noChangeArrowheads="1"/>
          </p:cNvSpPr>
          <p:nvPr>
            <p:ph type="title"/>
          </p:nvPr>
        </p:nvSpPr>
        <p:spPr>
          <a:noFill/>
          <a:ln>
            <a:miter lim="800000"/>
            <a:headEnd/>
            <a:tailEnd/>
          </a:ln>
        </p:spPr>
        <p:txBody>
          <a:bodyPr/>
          <a:lstStyle/>
          <a:p>
            <a:pPr marL="342900" indent="-342900" defTabSz="457200" fontAlgn="base">
              <a:lnSpc>
                <a:spcPct val="90000"/>
              </a:lnSpc>
              <a:spcBef>
                <a:spcPct val="20000"/>
              </a:spcBef>
              <a:spcAft>
                <a:spcPct val="0"/>
              </a:spcAft>
              <a:defRPr/>
            </a:pPr>
            <a:r>
              <a:rPr lang="pl-PL" sz="2800" b="1" dirty="0" smtClean="0"/>
              <a:t>Wskaźniki: błędy w stosowaniu</a:t>
            </a:r>
            <a:endParaRPr lang="pl-PL" sz="2800" b="1" dirty="0"/>
          </a:p>
        </p:txBody>
      </p:sp>
      <p:sp>
        <p:nvSpPr>
          <p:cNvPr id="7" name="Prostokąt 6"/>
          <p:cNvSpPr/>
          <p:nvPr/>
        </p:nvSpPr>
        <p:spPr>
          <a:xfrm>
            <a:off x="251520" y="1456323"/>
            <a:ext cx="8424936" cy="4662815"/>
          </a:xfrm>
          <a:prstGeom prst="rect">
            <a:avLst/>
          </a:prstGeom>
        </p:spPr>
        <p:txBody>
          <a:bodyPr wrap="square">
            <a:spAutoFit/>
          </a:bodyPr>
          <a:lstStyle/>
          <a:p>
            <a:pPr marL="173038" indent="-173038" algn="just">
              <a:buFont typeface="Arial" pitchFamily="34" charset="0"/>
              <a:buChar char="•"/>
            </a:pPr>
            <a:r>
              <a:rPr lang="pl-PL" b="1" dirty="0" smtClean="0">
                <a:solidFill>
                  <a:srgbClr val="C00000"/>
                </a:solidFill>
              </a:rPr>
              <a:t>Ostrożnie korzystajmy ze wskaźników złożonych </a:t>
            </a:r>
            <a:r>
              <a:rPr lang="pl-PL" dirty="0" smtClean="0"/>
              <a:t>(syntetycznych). Należy pamiętać, że nawet poprawnie skonstruowany wskaźnik syntetyczny poprzez jego skomplikowaną naturę nastręcza kłopotów interpretacyjnych.</a:t>
            </a:r>
          </a:p>
          <a:p>
            <a:pPr marL="173038" indent="-173038" algn="just">
              <a:buFont typeface="Arial" pitchFamily="34" charset="0"/>
              <a:buChar char="•"/>
            </a:pPr>
            <a:endParaRPr lang="pl-PL" dirty="0" smtClean="0"/>
          </a:p>
          <a:p>
            <a:pPr marL="173038" indent="-173038" algn="just">
              <a:buFont typeface="Arial" pitchFamily="34" charset="0"/>
              <a:buChar char="•"/>
            </a:pPr>
            <a:r>
              <a:rPr lang="pl-PL" b="1" dirty="0" smtClean="0">
                <a:solidFill>
                  <a:srgbClr val="C00000"/>
                </a:solidFill>
              </a:rPr>
              <a:t>Stosujmy </a:t>
            </a:r>
            <a:r>
              <a:rPr lang="pl-PL" b="1" dirty="0" err="1" smtClean="0">
                <a:solidFill>
                  <a:srgbClr val="C00000"/>
                </a:solidFill>
              </a:rPr>
              <a:t>dezagregację</a:t>
            </a:r>
            <a:r>
              <a:rPr lang="pl-PL" b="1" dirty="0" smtClean="0">
                <a:solidFill>
                  <a:srgbClr val="C00000"/>
                </a:solidFill>
              </a:rPr>
              <a:t> wskaźników</a:t>
            </a:r>
            <a:r>
              <a:rPr lang="pl-PL" dirty="0" smtClean="0"/>
              <a:t>, czyli rozbicie ze względu na jakąś cechę, co jest szczególnie istotne w sytuacji znaczącego wewnętrznego zróżnicowania cechy czy zjawiska mierzonego wskaźnikiem zagregowanym. Najczęściej wykorzystuje się </a:t>
            </a:r>
            <a:r>
              <a:rPr lang="pl-PL" dirty="0" err="1" smtClean="0"/>
              <a:t>dezagregację</a:t>
            </a:r>
            <a:r>
              <a:rPr lang="pl-PL" dirty="0" smtClean="0"/>
              <a:t>:</a:t>
            </a:r>
          </a:p>
          <a:p>
            <a:pPr marL="531813" indent="-265113">
              <a:lnSpc>
                <a:spcPct val="150000"/>
              </a:lnSpc>
              <a:buFont typeface="Arial" pitchFamily="34" charset="0"/>
              <a:buChar char="•"/>
            </a:pPr>
            <a:r>
              <a:rPr lang="pl-PL" dirty="0" smtClean="0"/>
              <a:t>płci,</a:t>
            </a:r>
          </a:p>
          <a:p>
            <a:pPr marL="531813" indent="-265113">
              <a:lnSpc>
                <a:spcPct val="150000"/>
              </a:lnSpc>
              <a:buFont typeface="Arial" pitchFamily="34" charset="0"/>
              <a:buChar char="•"/>
            </a:pPr>
            <a:r>
              <a:rPr lang="pl-PL" dirty="0" smtClean="0"/>
              <a:t>grup wiekowych,</a:t>
            </a:r>
          </a:p>
          <a:p>
            <a:pPr marL="531813" indent="-265113">
              <a:lnSpc>
                <a:spcPct val="150000"/>
              </a:lnSpc>
              <a:buFont typeface="Arial" pitchFamily="34" charset="0"/>
              <a:buChar char="•"/>
            </a:pPr>
            <a:r>
              <a:rPr lang="pl-PL" dirty="0" smtClean="0"/>
              <a:t>innych grup społecznych - np. narodowości, religii, a także dochodu,</a:t>
            </a:r>
          </a:p>
          <a:p>
            <a:pPr marL="531813" indent="-265113">
              <a:lnSpc>
                <a:spcPct val="150000"/>
              </a:lnSpc>
              <a:buFont typeface="Arial" pitchFamily="34" charset="0"/>
              <a:buChar char="•"/>
            </a:pPr>
            <a:r>
              <a:rPr lang="pl-PL" dirty="0" smtClean="0"/>
              <a:t>terytorialną,</a:t>
            </a:r>
          </a:p>
          <a:p>
            <a:pPr marL="531813" indent="-265113">
              <a:lnSpc>
                <a:spcPct val="150000"/>
              </a:lnSpc>
              <a:buFont typeface="Arial" pitchFamily="34" charset="0"/>
              <a:buChar char="•"/>
            </a:pPr>
            <a:r>
              <a:rPr lang="pl-PL" dirty="0" smtClean="0"/>
              <a:t>wskaźników syntetycznych.</a:t>
            </a:r>
          </a:p>
          <a:p>
            <a:pPr marL="531813" indent="-265113">
              <a:buFont typeface="Arial" pitchFamily="34" charset="0"/>
              <a:buChar char="•"/>
            </a:pPr>
            <a:endParaRPr lang="pl-PL" dirty="0" smtClean="0"/>
          </a:p>
        </p:txBody>
      </p:sp>
      <p:sp>
        <p:nvSpPr>
          <p:cNvPr id="6" name="pole tekstowe 5"/>
          <p:cNvSpPr txBox="1"/>
          <p:nvPr/>
        </p:nvSpPr>
        <p:spPr>
          <a:xfrm>
            <a:off x="6948264" y="6351711"/>
            <a:ext cx="2176267" cy="461665"/>
          </a:xfrm>
          <a:prstGeom prst="rect">
            <a:avLst/>
          </a:prstGeom>
          <a:noFill/>
          <a:ln>
            <a:solidFill>
              <a:schemeClr val="tx1"/>
            </a:solidFill>
            <a:prstDash val="lgDashDotDot"/>
          </a:ln>
        </p:spPr>
        <p:txBody>
          <a:bodyPr wrap="square" rtlCol="0">
            <a:spAutoFit/>
          </a:bodyPr>
          <a:lstStyle/>
          <a:p>
            <a:r>
              <a:rPr lang="pl-PL" sz="1200" b="1" dirty="0" err="1" smtClean="0"/>
              <a:t>wg</a:t>
            </a:r>
            <a:r>
              <a:rPr lang="pl-PL" sz="1200" b="1" dirty="0" smtClean="0"/>
              <a:t>. </a:t>
            </a:r>
            <a:r>
              <a:rPr lang="pl-PL" sz="1200" i="1" dirty="0" smtClean="0"/>
              <a:t>Wskaźniki w zarządzaniu strategicznym</a:t>
            </a:r>
            <a:endParaRPr lang="pl-PL" sz="1200" dirty="0" smtClean="0"/>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ymbol zastępczy numeru slajdu 4"/>
          <p:cNvSpPr>
            <a:spLocks noGrp="1"/>
          </p:cNvSpPr>
          <p:nvPr>
            <p:ph type="sldNum" sz="quarter" idx="11"/>
          </p:nvPr>
        </p:nvSpPr>
        <p:spPr/>
        <p:txBody>
          <a:bodyPr/>
          <a:lstStyle/>
          <a:p>
            <a:fld id="{BC63C567-B810-48DE-8E4D-68D74465AB4E}" type="slidenum">
              <a:rPr lang="en-US"/>
              <a:pPr/>
              <a:t>97</a:t>
            </a:fld>
            <a:endParaRPr lang="en-US"/>
          </a:p>
        </p:txBody>
      </p:sp>
      <p:sp>
        <p:nvSpPr>
          <p:cNvPr id="5122" name="Rectangle 2"/>
          <p:cNvSpPr>
            <a:spLocks noGrp="1" noChangeArrowheads="1"/>
          </p:cNvSpPr>
          <p:nvPr>
            <p:ph type="title"/>
          </p:nvPr>
        </p:nvSpPr>
        <p:spPr>
          <a:noFill/>
          <a:ln>
            <a:miter lim="800000"/>
            <a:headEnd/>
            <a:tailEnd/>
          </a:ln>
        </p:spPr>
        <p:txBody>
          <a:bodyPr/>
          <a:lstStyle/>
          <a:p>
            <a:pPr marL="342900" indent="-342900" defTabSz="457200" fontAlgn="base">
              <a:lnSpc>
                <a:spcPct val="90000"/>
              </a:lnSpc>
              <a:spcBef>
                <a:spcPct val="20000"/>
              </a:spcBef>
              <a:spcAft>
                <a:spcPct val="0"/>
              </a:spcAft>
              <a:defRPr/>
            </a:pPr>
            <a:r>
              <a:rPr lang="pl-PL" sz="2800" b="1" dirty="0" smtClean="0"/>
              <a:t>Wskaźniki: błędy w stosowaniu</a:t>
            </a:r>
            <a:endParaRPr lang="pl-PL" sz="2800" b="1" dirty="0"/>
          </a:p>
        </p:txBody>
      </p:sp>
      <p:sp>
        <p:nvSpPr>
          <p:cNvPr id="7" name="Prostokąt 6"/>
          <p:cNvSpPr/>
          <p:nvPr/>
        </p:nvSpPr>
        <p:spPr>
          <a:xfrm>
            <a:off x="251520" y="1456323"/>
            <a:ext cx="8424936" cy="4196020"/>
          </a:xfrm>
          <a:prstGeom prst="rect">
            <a:avLst/>
          </a:prstGeom>
        </p:spPr>
        <p:txBody>
          <a:bodyPr wrap="square">
            <a:spAutoFit/>
          </a:bodyPr>
          <a:lstStyle/>
          <a:p>
            <a:pPr algn="just">
              <a:lnSpc>
                <a:spcPct val="150000"/>
              </a:lnSpc>
            </a:pPr>
            <a:r>
              <a:rPr lang="pl-PL" b="1" dirty="0" smtClean="0">
                <a:solidFill>
                  <a:srgbClr val="C00000"/>
                </a:solidFill>
              </a:rPr>
              <a:t>Bądźmy precyzyjni przy posługiwaniu się wskaźnikami </a:t>
            </a:r>
            <a:r>
              <a:rPr lang="pl-PL" dirty="0" smtClean="0"/>
              <a:t>– statystyka to nauka ścisła. Należy zwracać uwagę na:</a:t>
            </a:r>
          </a:p>
          <a:p>
            <a:pPr marL="531813" indent="-173038" algn="just">
              <a:lnSpc>
                <a:spcPct val="150000"/>
              </a:lnSpc>
            </a:pPr>
            <a:r>
              <a:rPr lang="pl-PL" dirty="0" smtClean="0"/>
              <a:t>• precyzyjne określenie analizowanego okresu (np. wzrost w okresie lipiec-grudzień br. jest czym innym, niż wzrost w okresie lipiec-grudzień br. w stosunku do analogicznego okresu ubiegłego roku);</a:t>
            </a:r>
          </a:p>
          <a:p>
            <a:pPr marL="531813" indent="-173038" algn="just">
              <a:lnSpc>
                <a:spcPct val="150000"/>
              </a:lnSpc>
            </a:pPr>
            <a:endParaRPr lang="pl-PL" dirty="0" smtClean="0"/>
          </a:p>
          <a:p>
            <a:pPr marL="531813" indent="-173038" algn="just">
              <a:lnSpc>
                <a:spcPct val="150000"/>
              </a:lnSpc>
            </a:pPr>
            <a:r>
              <a:rPr lang="pl-PL" dirty="0" smtClean="0"/>
              <a:t>• błędne (nieprecyzyjne) nazewnictwo wskaźników – np. opisywanie całości przemysłu wskaźnikami odnoszącymi się jedynie do przemysłu przetwórczego, utożsamianie osób bezrobotnych z osobami bez pracy itp.</a:t>
            </a:r>
          </a:p>
          <a:p>
            <a:pPr marL="531813" indent="-265113">
              <a:lnSpc>
                <a:spcPct val="150000"/>
              </a:lnSpc>
              <a:buFont typeface="Arial" pitchFamily="34" charset="0"/>
              <a:buChar char="•"/>
            </a:pPr>
            <a:endParaRPr lang="pl-PL" dirty="0" smtClean="0"/>
          </a:p>
        </p:txBody>
      </p:sp>
      <p:sp>
        <p:nvSpPr>
          <p:cNvPr id="6" name="pole tekstowe 5"/>
          <p:cNvSpPr txBox="1"/>
          <p:nvPr/>
        </p:nvSpPr>
        <p:spPr>
          <a:xfrm>
            <a:off x="6948264" y="6351711"/>
            <a:ext cx="2176267" cy="461665"/>
          </a:xfrm>
          <a:prstGeom prst="rect">
            <a:avLst/>
          </a:prstGeom>
          <a:noFill/>
          <a:ln>
            <a:solidFill>
              <a:schemeClr val="tx1"/>
            </a:solidFill>
            <a:prstDash val="lgDashDotDot"/>
          </a:ln>
        </p:spPr>
        <p:txBody>
          <a:bodyPr wrap="square" rtlCol="0">
            <a:spAutoFit/>
          </a:bodyPr>
          <a:lstStyle/>
          <a:p>
            <a:r>
              <a:rPr lang="pl-PL" sz="1200" b="1" dirty="0" err="1" smtClean="0"/>
              <a:t>wg</a:t>
            </a:r>
            <a:r>
              <a:rPr lang="pl-PL" sz="1200" b="1" dirty="0" smtClean="0"/>
              <a:t>. </a:t>
            </a:r>
            <a:r>
              <a:rPr lang="pl-PL" sz="1200" i="1" dirty="0" smtClean="0"/>
              <a:t>Wskaźniki w zarządzaniu strategicznym</a:t>
            </a:r>
            <a:endParaRPr lang="pl-PL" sz="1200" dirty="0" smtClean="0"/>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ymbol zastępczy numeru slajdu 4"/>
          <p:cNvSpPr>
            <a:spLocks noGrp="1"/>
          </p:cNvSpPr>
          <p:nvPr>
            <p:ph type="sldNum" sz="quarter" idx="11"/>
          </p:nvPr>
        </p:nvSpPr>
        <p:spPr/>
        <p:txBody>
          <a:bodyPr/>
          <a:lstStyle/>
          <a:p>
            <a:fld id="{BC63C567-B810-48DE-8E4D-68D74465AB4E}" type="slidenum">
              <a:rPr lang="en-US"/>
              <a:pPr/>
              <a:t>98</a:t>
            </a:fld>
            <a:endParaRPr lang="en-US"/>
          </a:p>
        </p:txBody>
      </p:sp>
      <p:sp>
        <p:nvSpPr>
          <p:cNvPr id="5122" name="Rectangle 2"/>
          <p:cNvSpPr>
            <a:spLocks noGrp="1" noChangeArrowheads="1"/>
          </p:cNvSpPr>
          <p:nvPr>
            <p:ph type="title"/>
          </p:nvPr>
        </p:nvSpPr>
        <p:spPr>
          <a:xfrm>
            <a:off x="518864" y="0"/>
            <a:ext cx="8229600" cy="1143000"/>
          </a:xfrm>
          <a:noFill/>
          <a:ln>
            <a:miter lim="800000"/>
            <a:headEnd/>
            <a:tailEnd/>
          </a:ln>
        </p:spPr>
        <p:txBody>
          <a:bodyPr/>
          <a:lstStyle/>
          <a:p>
            <a:pPr marL="342900" indent="-342900" defTabSz="457200" fontAlgn="base">
              <a:lnSpc>
                <a:spcPct val="90000"/>
              </a:lnSpc>
              <a:spcBef>
                <a:spcPct val="20000"/>
              </a:spcBef>
              <a:spcAft>
                <a:spcPct val="0"/>
              </a:spcAft>
              <a:defRPr/>
            </a:pPr>
            <a:r>
              <a:rPr lang="pl-PL" sz="2800" b="1" dirty="0" smtClean="0"/>
              <a:t>Wskaźniki: błędy w stosowaniu</a:t>
            </a:r>
            <a:endParaRPr lang="pl-PL" sz="2800" b="1" dirty="0"/>
          </a:p>
        </p:txBody>
      </p:sp>
      <p:sp>
        <p:nvSpPr>
          <p:cNvPr id="7" name="Prostokąt 6"/>
          <p:cNvSpPr/>
          <p:nvPr/>
        </p:nvSpPr>
        <p:spPr>
          <a:xfrm>
            <a:off x="251520" y="908720"/>
            <a:ext cx="8424936" cy="5816977"/>
          </a:xfrm>
          <a:prstGeom prst="rect">
            <a:avLst/>
          </a:prstGeom>
        </p:spPr>
        <p:txBody>
          <a:bodyPr wrap="square">
            <a:spAutoFit/>
          </a:bodyPr>
          <a:lstStyle/>
          <a:p>
            <a:pPr>
              <a:lnSpc>
                <a:spcPct val="150000"/>
              </a:lnSpc>
            </a:pPr>
            <a:r>
              <a:rPr lang="pl-PL" b="1" dirty="0" smtClean="0">
                <a:solidFill>
                  <a:srgbClr val="C00000"/>
                </a:solidFill>
              </a:rPr>
              <a:t>Unikajmy powszechnych błędów przy posługiwaniu się liczbami</a:t>
            </a:r>
            <a:r>
              <a:rPr lang="pl-PL" dirty="0" smtClean="0"/>
              <a:t>. Oprócz prostych błędów rachunkowych należy zwrócić uwagę na:</a:t>
            </a:r>
          </a:p>
          <a:p>
            <a:pPr marL="173038">
              <a:lnSpc>
                <a:spcPct val="150000"/>
              </a:lnSpc>
              <a:tabLst>
                <a:tab pos="450850" algn="l"/>
              </a:tabLst>
            </a:pPr>
            <a:r>
              <a:rPr lang="pl-PL" sz="1600" dirty="0" smtClean="0"/>
              <a:t>• mylenie % i pkt. proc. (% stosujemy, podając zmiany wartości bezwzględnych, natomiast </a:t>
            </a:r>
            <a:r>
              <a:rPr lang="pl-PL" sz="1600" dirty="0" err="1" smtClean="0"/>
              <a:t>pkt</a:t>
            </a:r>
            <a:r>
              <a:rPr lang="pl-PL" sz="1600" dirty="0" smtClean="0"/>
              <a:t> proc. - podając zmiany wartości wyrażonych w %);</a:t>
            </a:r>
          </a:p>
          <a:p>
            <a:pPr marL="173038">
              <a:lnSpc>
                <a:spcPct val="150000"/>
              </a:lnSpc>
              <a:tabLst>
                <a:tab pos="450850" algn="l"/>
              </a:tabLst>
            </a:pPr>
            <a:r>
              <a:rPr lang="pl-PL" sz="1600" dirty="0" smtClean="0"/>
              <a:t>• nieprawidłowe zaokrąglanie liczb oraz brak konsekwencji w prezentowaniu dokładności danych (miejsc po przecinku);</a:t>
            </a:r>
          </a:p>
          <a:p>
            <a:pPr marL="173038">
              <a:lnSpc>
                <a:spcPct val="150000"/>
              </a:lnSpc>
              <a:tabLst>
                <a:tab pos="450850" algn="l"/>
              </a:tabLst>
            </a:pPr>
            <a:r>
              <a:rPr lang="pl-PL" sz="1600" dirty="0" smtClean="0"/>
              <a:t>• utożsamianie dynamiki ze wzrostem (Indeksy dynamiki to liczby względne</a:t>
            </a:r>
          </a:p>
          <a:p>
            <a:pPr marL="173038">
              <a:lnSpc>
                <a:spcPct val="150000"/>
              </a:lnSpc>
              <a:tabLst>
                <a:tab pos="450850" algn="l"/>
              </a:tabLst>
            </a:pPr>
            <a:r>
              <a:rPr lang="pl-PL" sz="1600" dirty="0" smtClean="0"/>
              <a:t>przedstawiające stosunek poziomu zjawiska w okresie badanym do poziomu zjawiska w okresie podstawowym (równym 100). Dynamika może przybierać wartości:</a:t>
            </a:r>
          </a:p>
          <a:p>
            <a:pPr marL="625475" indent="-266700">
              <a:lnSpc>
                <a:spcPct val="150000"/>
              </a:lnSpc>
              <a:buFont typeface="Wingdings"/>
              <a:buChar char="Ø"/>
              <a:tabLst>
                <a:tab pos="625475" algn="l"/>
              </a:tabLst>
            </a:pPr>
            <a:r>
              <a:rPr lang="pl-PL" sz="1600" dirty="0" smtClean="0"/>
              <a:t>= 100 (poziom zjawiska nie uległ zmianie), </a:t>
            </a:r>
          </a:p>
          <a:p>
            <a:pPr marL="625475" indent="-266700">
              <a:lnSpc>
                <a:spcPct val="150000"/>
              </a:lnSpc>
              <a:buFont typeface="Wingdings"/>
              <a:buChar char="Ø"/>
              <a:tabLst>
                <a:tab pos="625475" algn="l"/>
              </a:tabLst>
            </a:pPr>
            <a:r>
              <a:rPr lang="pl-PL" sz="1600" dirty="0" smtClean="0"/>
              <a:t>&gt; 100 (poziom zjawiska wzrósł),</a:t>
            </a:r>
          </a:p>
          <a:p>
            <a:pPr marL="625475" indent="-266700">
              <a:lnSpc>
                <a:spcPct val="150000"/>
              </a:lnSpc>
              <a:buFont typeface="Wingdings"/>
              <a:buChar char="Ø"/>
              <a:tabLst>
                <a:tab pos="625475" algn="l"/>
              </a:tabLst>
            </a:pPr>
            <a:r>
              <a:rPr lang="pl-PL" sz="1600" dirty="0" smtClean="0"/>
              <a:t>&lt; 100 (poziom zjawiska zmniejszył się). </a:t>
            </a:r>
          </a:p>
          <a:p>
            <a:pPr>
              <a:lnSpc>
                <a:spcPct val="150000"/>
              </a:lnSpc>
              <a:buFont typeface="Wingdings"/>
              <a:buChar char="Ø"/>
              <a:tabLst>
                <a:tab pos="450850" algn="l"/>
              </a:tabLst>
            </a:pPr>
            <a:endParaRPr lang="pl-PL" sz="1600" dirty="0" smtClean="0"/>
          </a:p>
          <a:p>
            <a:pPr>
              <a:lnSpc>
                <a:spcPct val="150000"/>
              </a:lnSpc>
              <a:tabLst>
                <a:tab pos="450850" algn="l"/>
              </a:tabLst>
            </a:pPr>
            <a:r>
              <a:rPr lang="pl-PL" dirty="0" smtClean="0"/>
              <a:t>Dynamiki nie podaje się w procentach. Spadek dynamiki zjawiska niekoniecznie oznacza spadek poziomu tego zjawiska.).</a:t>
            </a:r>
          </a:p>
        </p:txBody>
      </p:sp>
      <p:sp>
        <p:nvSpPr>
          <p:cNvPr id="6" name="pole tekstowe 5"/>
          <p:cNvSpPr txBox="1"/>
          <p:nvPr/>
        </p:nvSpPr>
        <p:spPr>
          <a:xfrm>
            <a:off x="6948264" y="6351711"/>
            <a:ext cx="2176267" cy="461665"/>
          </a:xfrm>
          <a:prstGeom prst="rect">
            <a:avLst/>
          </a:prstGeom>
          <a:noFill/>
          <a:ln>
            <a:solidFill>
              <a:schemeClr val="tx1"/>
            </a:solidFill>
            <a:prstDash val="lgDashDotDot"/>
          </a:ln>
        </p:spPr>
        <p:txBody>
          <a:bodyPr wrap="square" rtlCol="0">
            <a:spAutoFit/>
          </a:bodyPr>
          <a:lstStyle/>
          <a:p>
            <a:r>
              <a:rPr lang="pl-PL" sz="1200" b="1" dirty="0" err="1" smtClean="0"/>
              <a:t>wg</a:t>
            </a:r>
            <a:r>
              <a:rPr lang="pl-PL" sz="1200" b="1" dirty="0" smtClean="0"/>
              <a:t>. </a:t>
            </a:r>
            <a:r>
              <a:rPr lang="pl-PL" sz="1200" i="1" dirty="0" smtClean="0"/>
              <a:t>Wskaźniki w zarządzaniu strategicznym</a:t>
            </a:r>
            <a:endParaRPr lang="pl-PL" sz="1200" dirty="0" smtClean="0"/>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ymbol zastępczy numeru slajdu 4"/>
          <p:cNvSpPr>
            <a:spLocks noGrp="1"/>
          </p:cNvSpPr>
          <p:nvPr>
            <p:ph type="sldNum" sz="quarter" idx="11"/>
          </p:nvPr>
        </p:nvSpPr>
        <p:spPr/>
        <p:txBody>
          <a:bodyPr/>
          <a:lstStyle/>
          <a:p>
            <a:fld id="{BC63C567-B810-48DE-8E4D-68D74465AB4E}" type="slidenum">
              <a:rPr lang="en-US"/>
              <a:pPr/>
              <a:t>99</a:t>
            </a:fld>
            <a:endParaRPr lang="en-US"/>
          </a:p>
        </p:txBody>
      </p:sp>
      <p:sp>
        <p:nvSpPr>
          <p:cNvPr id="5122" name="Rectangle 2"/>
          <p:cNvSpPr>
            <a:spLocks noGrp="1" noChangeArrowheads="1"/>
          </p:cNvSpPr>
          <p:nvPr>
            <p:ph type="title"/>
          </p:nvPr>
        </p:nvSpPr>
        <p:spPr>
          <a:xfrm>
            <a:off x="518864" y="0"/>
            <a:ext cx="8229600" cy="1143000"/>
          </a:xfrm>
          <a:noFill/>
          <a:ln>
            <a:miter lim="800000"/>
            <a:headEnd/>
            <a:tailEnd/>
          </a:ln>
        </p:spPr>
        <p:txBody>
          <a:bodyPr/>
          <a:lstStyle/>
          <a:p>
            <a:pPr marL="342900" indent="-342900" defTabSz="457200" fontAlgn="base">
              <a:lnSpc>
                <a:spcPct val="90000"/>
              </a:lnSpc>
              <a:spcBef>
                <a:spcPct val="20000"/>
              </a:spcBef>
              <a:spcAft>
                <a:spcPct val="0"/>
              </a:spcAft>
              <a:defRPr/>
            </a:pPr>
            <a:r>
              <a:rPr lang="pl-PL" sz="2800" b="1" dirty="0" smtClean="0"/>
              <a:t>Metryka wskaźnika</a:t>
            </a:r>
            <a:endParaRPr lang="pl-PL" sz="2800" b="1" dirty="0"/>
          </a:p>
        </p:txBody>
      </p:sp>
      <p:sp>
        <p:nvSpPr>
          <p:cNvPr id="7" name="Prostokąt 6"/>
          <p:cNvSpPr/>
          <p:nvPr/>
        </p:nvSpPr>
        <p:spPr>
          <a:xfrm>
            <a:off x="251520" y="908720"/>
            <a:ext cx="8712968" cy="5493812"/>
          </a:xfrm>
          <a:prstGeom prst="rect">
            <a:avLst/>
          </a:prstGeom>
        </p:spPr>
        <p:txBody>
          <a:bodyPr wrap="square">
            <a:spAutoFit/>
          </a:bodyPr>
          <a:lstStyle/>
          <a:p>
            <a:pPr marL="266700" indent="-266700">
              <a:lnSpc>
                <a:spcPct val="150000"/>
              </a:lnSpc>
              <a:buFont typeface="Arial" pitchFamily="34" charset="0"/>
              <a:buChar char="•"/>
            </a:pPr>
            <a:r>
              <a:rPr lang="pl-PL" b="1" dirty="0" smtClean="0">
                <a:solidFill>
                  <a:srgbClr val="C00000"/>
                </a:solidFill>
              </a:rPr>
              <a:t>Typ wskaźnika</a:t>
            </a:r>
            <a:r>
              <a:rPr lang="pl-PL" dirty="0" smtClean="0"/>
              <a:t>, czyli roli jaką pełni w systemie wskaźników, np. wskaźnik produktu, kluczowy;</a:t>
            </a:r>
          </a:p>
          <a:p>
            <a:pPr marL="266700" indent="-266700">
              <a:lnSpc>
                <a:spcPct val="150000"/>
              </a:lnSpc>
              <a:buFont typeface="Arial" pitchFamily="34" charset="0"/>
              <a:buChar char="•"/>
            </a:pPr>
            <a:r>
              <a:rPr lang="pl-PL" b="1" dirty="0" smtClean="0">
                <a:solidFill>
                  <a:srgbClr val="C00000"/>
                </a:solidFill>
              </a:rPr>
              <a:t>Precyzyjna nazwa wskaźnika </a:t>
            </a:r>
            <a:r>
              <a:rPr lang="pl-PL" dirty="0" smtClean="0"/>
              <a:t>– należy tutaj pamiętać o weryfikacji nazwy pod kątem jej spójności z dotychczas stosowaną nomenklaturą,</a:t>
            </a:r>
          </a:p>
          <a:p>
            <a:pPr marL="266700" indent="-266700">
              <a:lnSpc>
                <a:spcPct val="150000"/>
              </a:lnSpc>
              <a:buFont typeface="Arial" pitchFamily="34" charset="0"/>
              <a:buChar char="•"/>
            </a:pPr>
            <a:r>
              <a:rPr lang="pl-PL" b="1" dirty="0" smtClean="0">
                <a:solidFill>
                  <a:srgbClr val="C00000"/>
                </a:solidFill>
              </a:rPr>
              <a:t>Jednostka pomiaru </a:t>
            </a:r>
            <a:r>
              <a:rPr lang="pl-PL" dirty="0" smtClean="0"/>
              <a:t>(np. km, </a:t>
            </a:r>
            <a:r>
              <a:rPr lang="pl-PL" dirty="0" err="1" smtClean="0"/>
              <a:t>kWh</a:t>
            </a:r>
            <a:r>
              <a:rPr lang="pl-PL" dirty="0" smtClean="0"/>
              <a:t>, PPS);</a:t>
            </a:r>
          </a:p>
          <a:p>
            <a:pPr marL="266700" indent="-266700">
              <a:lnSpc>
                <a:spcPct val="150000"/>
              </a:lnSpc>
              <a:buFont typeface="Arial" pitchFamily="34" charset="0"/>
              <a:buChar char="•"/>
            </a:pPr>
            <a:r>
              <a:rPr lang="pl-PL" b="1" dirty="0" smtClean="0">
                <a:solidFill>
                  <a:srgbClr val="C00000"/>
                </a:solidFill>
              </a:rPr>
              <a:t>Źródło danych </a:t>
            </a:r>
            <a:r>
              <a:rPr lang="pl-PL" dirty="0" smtClean="0"/>
              <a:t>(np. GUS, beneficjenci);</a:t>
            </a:r>
          </a:p>
          <a:p>
            <a:pPr marL="266700" indent="-266700">
              <a:lnSpc>
                <a:spcPct val="150000"/>
              </a:lnSpc>
              <a:buFont typeface="Arial" pitchFamily="34" charset="0"/>
              <a:buChar char="•"/>
            </a:pPr>
            <a:r>
              <a:rPr lang="pl-PL" b="1" dirty="0" smtClean="0">
                <a:solidFill>
                  <a:srgbClr val="C00000"/>
                </a:solidFill>
              </a:rPr>
              <a:t>Częstotliwość pomiaru </a:t>
            </a:r>
            <a:r>
              <a:rPr lang="pl-PL" dirty="0" smtClean="0"/>
              <a:t>(np. corocznie);</a:t>
            </a:r>
          </a:p>
          <a:p>
            <a:pPr marL="266700" indent="-266700">
              <a:lnSpc>
                <a:spcPct val="150000"/>
              </a:lnSpc>
              <a:buFont typeface="Arial" pitchFamily="34" charset="0"/>
              <a:buChar char="•"/>
            </a:pPr>
            <a:r>
              <a:rPr lang="pl-PL" b="1" dirty="0" smtClean="0">
                <a:solidFill>
                  <a:srgbClr val="C00000"/>
                </a:solidFill>
              </a:rPr>
              <a:t>Termin pozyskiwania danych </a:t>
            </a:r>
            <a:r>
              <a:rPr lang="pl-PL" dirty="0" smtClean="0"/>
              <a:t>– silnie uwarunkowany cyklem zbierania danych;</a:t>
            </a:r>
          </a:p>
          <a:p>
            <a:pPr marL="266700" indent="-266700">
              <a:lnSpc>
                <a:spcPct val="150000"/>
              </a:lnSpc>
              <a:buFont typeface="Arial" pitchFamily="34" charset="0"/>
              <a:buChar char="•"/>
            </a:pPr>
            <a:r>
              <a:rPr lang="pl-PL" b="1" dirty="0" smtClean="0">
                <a:solidFill>
                  <a:srgbClr val="C00000"/>
                </a:solidFill>
              </a:rPr>
              <a:t>Metodologia pomiaru</a:t>
            </a:r>
            <a:r>
              <a:rPr lang="pl-PL" dirty="0" smtClean="0"/>
              <a:t>;</a:t>
            </a:r>
          </a:p>
          <a:p>
            <a:pPr marL="266700" indent="-266700">
              <a:lnSpc>
                <a:spcPct val="150000"/>
              </a:lnSpc>
              <a:buFont typeface="Arial" pitchFamily="34" charset="0"/>
              <a:buChar char="•"/>
            </a:pPr>
            <a:r>
              <a:rPr lang="pl-PL" b="1" dirty="0" smtClean="0">
                <a:solidFill>
                  <a:srgbClr val="C00000"/>
                </a:solidFill>
              </a:rPr>
              <a:t>Sposób </a:t>
            </a:r>
            <a:r>
              <a:rPr lang="pl-PL" b="1" dirty="0" err="1" smtClean="0">
                <a:solidFill>
                  <a:srgbClr val="C00000"/>
                </a:solidFill>
              </a:rPr>
              <a:t>dezagregacji</a:t>
            </a:r>
            <a:r>
              <a:rPr lang="pl-PL" b="1" dirty="0" smtClean="0">
                <a:solidFill>
                  <a:srgbClr val="C00000"/>
                </a:solidFill>
              </a:rPr>
              <a:t> </a:t>
            </a:r>
            <a:r>
              <a:rPr lang="pl-PL" dirty="0" smtClean="0"/>
              <a:t>(np. obszar wiejski – miejski, kobiety – mężczyźni);</a:t>
            </a:r>
          </a:p>
          <a:p>
            <a:pPr marL="266700" indent="-266700">
              <a:lnSpc>
                <a:spcPct val="150000"/>
              </a:lnSpc>
              <a:buFont typeface="Arial" pitchFamily="34" charset="0"/>
              <a:buChar char="•"/>
            </a:pPr>
            <a:r>
              <a:rPr lang="pl-PL" b="1" dirty="0" smtClean="0">
                <a:solidFill>
                  <a:srgbClr val="C00000"/>
                </a:solidFill>
              </a:rPr>
              <a:t>Wartość bazowa</a:t>
            </a:r>
            <a:r>
              <a:rPr lang="pl-PL" dirty="0" smtClean="0"/>
              <a:t>, czyli określony w czasie punkt odniesienia, pierwszy pomiar;</a:t>
            </a:r>
          </a:p>
          <a:p>
            <a:pPr marL="266700" indent="-266700">
              <a:lnSpc>
                <a:spcPct val="150000"/>
              </a:lnSpc>
              <a:buFont typeface="Arial" pitchFamily="34" charset="0"/>
              <a:buChar char="•"/>
            </a:pPr>
            <a:r>
              <a:rPr lang="pl-PL" b="1" dirty="0" smtClean="0">
                <a:solidFill>
                  <a:srgbClr val="C00000"/>
                </a:solidFill>
              </a:rPr>
              <a:t>Wartość docelowa</a:t>
            </a:r>
            <a:r>
              <a:rPr lang="pl-PL" dirty="0" smtClean="0"/>
              <a:t>, czyli określony w czasie skwantyfikowany cel, do którego dążymy.</a:t>
            </a:r>
          </a:p>
        </p:txBody>
      </p:sp>
      <p:sp>
        <p:nvSpPr>
          <p:cNvPr id="6" name="pole tekstowe 5"/>
          <p:cNvSpPr txBox="1"/>
          <p:nvPr/>
        </p:nvSpPr>
        <p:spPr>
          <a:xfrm>
            <a:off x="6948264" y="6351711"/>
            <a:ext cx="2176267" cy="461665"/>
          </a:xfrm>
          <a:prstGeom prst="rect">
            <a:avLst/>
          </a:prstGeom>
          <a:noFill/>
          <a:ln>
            <a:solidFill>
              <a:schemeClr val="tx1"/>
            </a:solidFill>
            <a:prstDash val="lgDashDotDot"/>
          </a:ln>
        </p:spPr>
        <p:txBody>
          <a:bodyPr wrap="square" rtlCol="0">
            <a:spAutoFit/>
          </a:bodyPr>
          <a:lstStyle/>
          <a:p>
            <a:r>
              <a:rPr lang="pl-PL" sz="1200" b="1" dirty="0" err="1" smtClean="0"/>
              <a:t>wg</a:t>
            </a:r>
            <a:r>
              <a:rPr lang="pl-PL" sz="1200" b="1" dirty="0" smtClean="0"/>
              <a:t>. </a:t>
            </a:r>
            <a:r>
              <a:rPr lang="pl-PL" sz="1200" i="1" dirty="0" smtClean="0"/>
              <a:t>Wskaźniki w zarządzaniu strategicznym</a:t>
            </a:r>
            <a:endParaRPr lang="pl-PL" sz="1200" dirty="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Metropolis">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otyw pakietu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Motyw pakietu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9282</TotalTime>
  <Words>8733</Words>
  <Application>Microsoft Office PowerPoint</Application>
  <PresentationFormat>Pokaz na ekranie (4:3)</PresentationFormat>
  <Paragraphs>1667</Paragraphs>
  <Slides>129</Slides>
  <Notes>129</Notes>
  <HiddenSlides>0</HiddenSlides>
  <MMClips>0</MMClips>
  <ScaleCrop>false</ScaleCrop>
  <HeadingPairs>
    <vt:vector size="6" baseType="variant">
      <vt:variant>
        <vt:lpstr>Motyw</vt:lpstr>
      </vt:variant>
      <vt:variant>
        <vt:i4>1</vt:i4>
      </vt:variant>
      <vt:variant>
        <vt:lpstr>Osadzone serwery OLE</vt:lpstr>
      </vt:variant>
      <vt:variant>
        <vt:i4>1</vt:i4>
      </vt:variant>
      <vt:variant>
        <vt:lpstr>Tytuły slajdów</vt:lpstr>
      </vt:variant>
      <vt:variant>
        <vt:i4>129</vt:i4>
      </vt:variant>
    </vt:vector>
  </HeadingPairs>
  <TitlesOfParts>
    <vt:vector size="131" baseType="lpstr">
      <vt:lpstr>Metropolis</vt:lpstr>
      <vt:lpstr>Dokument</vt:lpstr>
      <vt:lpstr>Opracowanie Lokalnych Strategii Rozwoju  na lata 2014-2020</vt:lpstr>
      <vt:lpstr>Program</vt:lpstr>
      <vt:lpstr>Źródła wiedzy</vt:lpstr>
      <vt:lpstr>Prezentacja programu PowerPoint</vt:lpstr>
      <vt:lpstr>Podstawowe zasady realizacji RLKS</vt:lpstr>
      <vt:lpstr>Wybór LSR</vt:lpstr>
      <vt:lpstr>Rodzaje projektów realizowanych w ramach LSR</vt:lpstr>
      <vt:lpstr>Projekty grantowe (parasolowe)</vt:lpstr>
      <vt:lpstr>Projekty grantowe (parasolowe)</vt:lpstr>
      <vt:lpstr>LSR – wymogi formalne</vt:lpstr>
      <vt:lpstr>Rozdział I: Charakterystyka LGD</vt:lpstr>
      <vt:lpstr>Rozdział I:  charakterystyka LGD - potencjał LGD- </vt:lpstr>
      <vt:lpstr>Rozdział I: charakterystyka LGD - opis struktury LGD - </vt:lpstr>
      <vt:lpstr>Rozdział I: charakterystyka LGD - funkcjonowanie LGD - </vt:lpstr>
      <vt:lpstr>Rozdział I: charakterystyka LGD - funkcjonowanie LGD - </vt:lpstr>
      <vt:lpstr>Procedury LGD wg PROW</vt:lpstr>
      <vt:lpstr>LSR: krok po kroku</vt:lpstr>
      <vt:lpstr>Prezentacja programu PowerPoint</vt:lpstr>
      <vt:lpstr>Rozdział II: partycypacyjny charakter LSR </vt:lpstr>
      <vt:lpstr>Rozdział II: partycypacyjny charakter LSR </vt:lpstr>
      <vt:lpstr>Prezentacja programu PowerPoint</vt:lpstr>
      <vt:lpstr>Analiza udziałowców (interesariuszy)</vt:lpstr>
      <vt:lpstr>Prezentacja programu PowerPoint</vt:lpstr>
      <vt:lpstr>Prezentacja programu PowerPoint</vt:lpstr>
      <vt:lpstr>Prezentacja programu PowerPoint</vt:lpstr>
      <vt:lpstr>Prezentacja programu PowerPoint</vt:lpstr>
      <vt:lpstr>Jak przygotować kwestionariusz?</vt:lpstr>
      <vt:lpstr>Prezentacja programu PowerPoint</vt:lpstr>
      <vt:lpstr>Prezentacja programu PowerPoint</vt:lpstr>
      <vt:lpstr>Rozdział III: diagnoza - opis obszaru i ludności</vt:lpstr>
      <vt:lpstr>Rozdział III: diagnoza - opis obszaru i ludności</vt:lpstr>
      <vt:lpstr>Rozdział IV: SWOT</vt:lpstr>
      <vt:lpstr>Rozdział IV: SWOT</vt:lpstr>
      <vt:lpstr>Rozdział IV: SWOT</vt:lpstr>
      <vt:lpstr>Rozdział V: Cele i wskaźniki</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Kryteria oceny LSR</vt:lpstr>
      <vt:lpstr>Regulamin konkursu</vt:lpstr>
      <vt:lpstr>Prezentacja programu PowerPoint</vt:lpstr>
      <vt:lpstr>Określanie celów</vt:lpstr>
      <vt:lpstr>Określanie celów</vt:lpstr>
      <vt:lpstr>Określanie celów</vt:lpstr>
      <vt:lpstr>Cele w LSR</vt:lpstr>
      <vt:lpstr>Określanie celów</vt:lpstr>
      <vt:lpstr>Określanie celów</vt:lpstr>
      <vt:lpstr>Określanie celów</vt:lpstr>
      <vt:lpstr>Określanie celów</vt:lpstr>
      <vt:lpstr>Sprawdzenie celu</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Rozdział VI: Cele i wskaźniki Projekty współpracy – kryteria oceny</vt:lpstr>
      <vt:lpstr>Rozdział VI: Cele i wskaźniki</vt:lpstr>
      <vt:lpstr>Prezentacja programu PowerPoint</vt:lpstr>
      <vt:lpstr>Czy trzeba mówić o wskaźnikach?</vt:lpstr>
      <vt:lpstr>Funkcje wskaźników</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Określanie wskaźników – dobre praktyki</vt:lpstr>
      <vt:lpstr>Określanie wskaźników – dobre praktyki</vt:lpstr>
      <vt:lpstr>Określanie wskaźników – dobre praktyki</vt:lpstr>
      <vt:lpstr>Prezentacja programu PowerPoint</vt:lpstr>
      <vt:lpstr>Prezentacja programu PowerPoint</vt:lpstr>
      <vt:lpstr>Prezentacja programu PowerPoint</vt:lpstr>
      <vt:lpstr>Prezentacja programu PowerPoint</vt:lpstr>
      <vt:lpstr>Prezentacja programu PowerPoint</vt:lpstr>
      <vt:lpstr>Wskaźniki: najczęstsze błędy.</vt:lpstr>
      <vt:lpstr>Wskaźniki: najczęstsze błędy.</vt:lpstr>
      <vt:lpstr>Wskaźniki: najczęstsze błędy.</vt:lpstr>
      <vt:lpstr>Wskaźniki: najczęstsze błędy.</vt:lpstr>
      <vt:lpstr>Wskaźniki: dodatkowe wskazówki.</vt:lpstr>
      <vt:lpstr>Wskaźniki: błędy w stosowaniu</vt:lpstr>
      <vt:lpstr>Wskaźniki: błędy w stosowaniu</vt:lpstr>
      <vt:lpstr>Wskaźniki: błędy w stosowaniu</vt:lpstr>
      <vt:lpstr>Wskaźniki: błędy w stosowaniu</vt:lpstr>
      <vt:lpstr>Metryka wskaźnika</vt:lpstr>
      <vt:lpstr>Ocena jakości wskaźnika</vt:lpstr>
      <vt:lpstr>Ocena jakości wskaźnika</vt:lpstr>
      <vt:lpstr>Ocena jakości wskaźnika</vt:lpstr>
      <vt:lpstr>Ocena jakości wskaźnika</vt:lpstr>
      <vt:lpstr>Projekt umowy: wskaźniki</vt:lpstr>
      <vt:lpstr>Projekt umowy: wskaźniki</vt:lpstr>
      <vt:lpstr>Projekt umowy: wskaźniki</vt:lpstr>
      <vt:lpstr>Rozdział VI: Sposób wyboru i oceny operacji oraz sposób ustanawiania kryteriów wyboru</vt:lpstr>
      <vt:lpstr>Rozdział VI: Sposób wyboru i oceny operacji oraz sposób ustanawiania kryteriów wyboru</vt:lpstr>
      <vt:lpstr>Rozdział VI: kryteria i sposób wyboru operacji - co w procedurach? -</vt:lpstr>
      <vt:lpstr>Rozdział VI: kryteria i sposób wyboru operacji - procedury PG -</vt:lpstr>
      <vt:lpstr>Błędy LGR: stosowanie kryteriów</vt:lpstr>
      <vt:lpstr>Błędy LGR: stosowanie kryteriów</vt:lpstr>
      <vt:lpstr>Rozdział VII: Plan działania</vt:lpstr>
      <vt:lpstr>Prezentacja programu PowerPoint</vt:lpstr>
      <vt:lpstr>Rozdział VIII: budżet</vt:lpstr>
      <vt:lpstr>Rozdział VIII: budżet</vt:lpstr>
      <vt:lpstr>Rozdział IX: plan komunikacji</vt:lpstr>
      <vt:lpstr>Rozdział IX: plan komunikacji</vt:lpstr>
      <vt:lpstr>Rozdział X: integracja</vt:lpstr>
      <vt:lpstr>Rozdział X: integracja</vt:lpstr>
      <vt:lpstr>Rozdział XI: monitoring i ewaluacja</vt:lpstr>
      <vt:lpstr>Rozdział XI: monitoring i ewaluacja</vt:lpstr>
      <vt:lpstr>Typy ewaluacji</vt:lpstr>
      <vt:lpstr>Kryteria oceny</vt:lpstr>
      <vt:lpstr>Kryteria ewaluacji</vt:lpstr>
      <vt:lpstr>Rozdział XII: Strategiczna ocena oddziaływania na środowisko </vt:lpstr>
      <vt:lpstr>Strategiczna ocena oddziaływania na środowisko</vt:lpstr>
      <vt:lpstr>Ustawa o udostępnianiu informacji o środowisku i jego ochronie, udziale społeczeństwa w ochronie środowiska oraz o ocenach oddziaływania na środowisko.</vt:lpstr>
      <vt:lpstr>Dziękuję za uwagę! Piotr Jaworski www.jaworskipiotr.pl </vt:lpstr>
    </vt:vector>
  </TitlesOfParts>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 Presentation</dc:title>
  <dc:creator>Twoja nazwa użytkownika</dc:creator>
  <cp:lastModifiedBy> Województwa Zachodniopomorskiego</cp:lastModifiedBy>
  <cp:revision>606</cp:revision>
  <cp:lastPrinted>2015-10-01T12:26:25Z</cp:lastPrinted>
  <dcterms:created xsi:type="dcterms:W3CDTF">2008-07-23T09:03:07Z</dcterms:created>
  <dcterms:modified xsi:type="dcterms:W3CDTF">2015-10-01T12:29:11Z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TC062561681033</vt:lpwstr>
  </property>
</Properties>
</file>