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7" r:id="rId1"/>
  </p:sldMasterIdLst>
  <p:notesMasterIdLst>
    <p:notesMasterId r:id="rId20"/>
  </p:notesMasterIdLst>
  <p:handoutMasterIdLst>
    <p:handoutMasterId r:id="rId21"/>
  </p:handoutMasterIdLst>
  <p:sldIdLst>
    <p:sldId id="305" r:id="rId2"/>
    <p:sldId id="346" r:id="rId3"/>
    <p:sldId id="357" r:id="rId4"/>
    <p:sldId id="371" r:id="rId5"/>
    <p:sldId id="375" r:id="rId6"/>
    <p:sldId id="373" r:id="rId7"/>
    <p:sldId id="374" r:id="rId8"/>
    <p:sldId id="370" r:id="rId9"/>
    <p:sldId id="368" r:id="rId10"/>
    <p:sldId id="369" r:id="rId11"/>
    <p:sldId id="378" r:id="rId12"/>
    <p:sldId id="377" r:id="rId13"/>
    <p:sldId id="359" r:id="rId14"/>
    <p:sldId id="376" r:id="rId15"/>
    <p:sldId id="360" r:id="rId16"/>
    <p:sldId id="367" r:id="rId17"/>
    <p:sldId id="372" r:id="rId18"/>
    <p:sldId id="264" r:id="rId19"/>
  </p:sldIdLst>
  <p:sldSz cx="9144000" cy="6858000" type="screen4x3"/>
  <p:notesSz cx="6797675" cy="9926638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8585B"/>
    <a:srgbClr val="969696"/>
    <a:srgbClr val="FFFF66"/>
    <a:srgbClr val="FF0000"/>
    <a:srgbClr val="707173"/>
    <a:srgbClr val="44C6EB"/>
    <a:srgbClr val="79B5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0047" autoAdjust="0"/>
    <p:restoredTop sz="94165" autoAdjust="0"/>
  </p:normalViewPr>
  <p:slideViewPr>
    <p:cSldViewPr snapToGrid="0">
      <p:cViewPr>
        <p:scale>
          <a:sx n="100" d="100"/>
          <a:sy n="100" d="100"/>
        </p:scale>
        <p:origin x="-1224" y="-15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-2862" y="-84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5DCB5D9-22D1-4550-8585-12D7E5CE217B}" type="datetimeFigureOut">
              <a:rPr lang="pl-PL"/>
              <a:pPr>
                <a:defRPr/>
              </a:pPr>
              <a:t>2015-10-06</a:t>
            </a:fld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86C8A83-A0C6-4102-8977-A198C6E7E88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9501464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62ECFA6-D3FB-4027-B02F-A2E0327011FE}" type="datetimeFigureOut">
              <a:rPr lang="pl-PL"/>
              <a:pPr>
                <a:defRPr/>
              </a:pPr>
              <a:t>2015-10-06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 smtClean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620AFAC-A34F-4B41-BB6A-A2879AFF647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1446336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smtClean="0"/>
          </a:p>
        </p:txBody>
      </p:sp>
      <p:sp>
        <p:nvSpPr>
          <p:cNvPr id="16388" name="Symbol zastępczy numeru slajdu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3D65B80-C516-43F0-B454-056A5C0FE23D}" type="slidenum">
              <a:rPr lang="pl-PL" altLang="pl-PL" sz="1200"/>
              <a:pPr algn="r"/>
              <a:t>2</a:t>
            </a:fld>
            <a:endParaRPr lang="pl-PL" altLang="pl-PL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6504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8329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362852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92185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68653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98538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35833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01999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9477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25807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3617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4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10/6/2015</a:t>
            </a:fld>
            <a:endParaRPr lang="en-US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Obraz 3"/>
          <p:cNvPicPr>
            <a:picLocks noChangeAspect="1"/>
          </p:cNvPicPr>
          <p:nvPr userDrawn="1"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679450" y="241300"/>
            <a:ext cx="156686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rostokąt 7"/>
          <p:cNvSpPr/>
          <p:nvPr userDrawn="1"/>
        </p:nvSpPr>
        <p:spPr>
          <a:xfrm>
            <a:off x="974725" y="6756400"/>
            <a:ext cx="1052513" cy="1000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9" name="pole tekstowe 8"/>
          <p:cNvSpPr txBox="1">
            <a:spLocks noChangeArrowheads="1"/>
          </p:cNvSpPr>
          <p:nvPr userDrawn="1"/>
        </p:nvSpPr>
        <p:spPr bwMode="auto">
          <a:xfrm>
            <a:off x="7419975" y="6372225"/>
            <a:ext cx="1362075" cy="3698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pl-PL" sz="1600" b="1" dirty="0" smtClean="0">
                <a:solidFill>
                  <a:srgbClr val="7F7F7F"/>
                </a:solidFill>
                <a:latin typeface="Myriad Pro" pitchFamily="34" charset="0"/>
                <a:cs typeface="Arial" pitchFamily="34" charset="0"/>
              </a:rPr>
              <a:t>www.wzp.p</a:t>
            </a:r>
            <a:r>
              <a:rPr lang="pl-PL" b="1" dirty="0" smtClean="0">
                <a:solidFill>
                  <a:srgbClr val="7F7F7F"/>
                </a:solidFill>
                <a:latin typeface="Myriad Pro" pitchFamily="34" charset="0"/>
                <a:cs typeface="Arial" pitchFamily="34" charset="0"/>
              </a:rPr>
              <a:t>l</a:t>
            </a:r>
          </a:p>
        </p:txBody>
      </p:sp>
      <p:sp>
        <p:nvSpPr>
          <p:cNvPr id="10" name="Prostokąt 9"/>
          <p:cNvSpPr/>
          <p:nvPr userDrawn="1"/>
        </p:nvSpPr>
        <p:spPr>
          <a:xfrm>
            <a:off x="1949570" y="6507222"/>
            <a:ext cx="64779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800" dirty="0" smtClean="0">
                <a:latin typeface="Arial" charset="0"/>
              </a:rPr>
              <a:t>Europejski </a:t>
            </a:r>
            <a:r>
              <a:rPr lang="pl-PL" sz="800" baseline="0" dirty="0" smtClean="0">
                <a:latin typeface="Arial" charset="0"/>
              </a:rPr>
              <a:t>Fundusz Rolny na rzecz Rozwoju Obszarów Wiejskich</a:t>
            </a:r>
            <a:r>
              <a:rPr lang="pl-PL" sz="800" dirty="0" smtClean="0">
                <a:latin typeface="Arial" charset="0"/>
              </a:rPr>
              <a:t>: Europa inwestująca w obszary wiejskie”</a:t>
            </a:r>
            <a:endParaRPr lang="pl-PL" dirty="0"/>
          </a:p>
        </p:txBody>
      </p:sp>
      <p:pic>
        <p:nvPicPr>
          <p:cNvPr id="11" name="Obraz 8" descr="UE_LOGO_Europejski_Fundusz_Rolny_JPG"/>
          <p:cNvPicPr>
            <a:picLocks noChangeAspect="1" noChangeArrowheads="1"/>
          </p:cNvPicPr>
          <p:nvPr userDrawn="1"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3228975" y="5972318"/>
            <a:ext cx="657225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Obraz 9"/>
          <p:cNvPicPr>
            <a:picLocks noChangeAspect="1" noChangeArrowheads="1"/>
          </p:cNvPicPr>
          <p:nvPr userDrawn="1"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5153995" y="5908117"/>
            <a:ext cx="9144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Obraz 13" descr="KSOW_LOGO_JPG"/>
          <p:cNvPicPr/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0041" y="5969104"/>
            <a:ext cx="1160780" cy="4756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208435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  <p:sldLayoutId id="2147483909" r:id="rId12"/>
    <p:sldLayoutId id="2147483910" r:id="rId13"/>
    <p:sldLayoutId id="2147483911" r:id="rId14"/>
    <p:sldLayoutId id="2147483912" r:id="rId15"/>
    <p:sldLayoutId id="2147483913" r:id="rId16"/>
    <p:sldLayoutId id="2147483914" r:id="rId17"/>
    <p:sldLayoutId id="2147483915" r:id="rId18"/>
    <p:sldLayoutId id="2147483916" r:id="rId19"/>
    <p:sldLayoutId id="2147483917" r:id="rId20"/>
    <p:sldLayoutId id="2147483918" r:id="rId21"/>
    <p:sldLayoutId id="2147483919" r:id="rId22"/>
    <p:sldLayoutId id="2147483920" r:id="rId23"/>
    <p:sldLayoutId id="2147483921" r:id="rId24"/>
    <p:sldLayoutId id="2147483922" r:id="rId25"/>
    <p:sldLayoutId id="2147483923" r:id="rId26"/>
    <p:sldLayoutId id="2147483924" r:id="rId27"/>
    <p:sldLayoutId id="2147483925" r:id="rId28"/>
    <p:sldLayoutId id="2147483745" r:id="rId29"/>
    <p:sldLayoutId id="2147483746" r:id="rId30"/>
    <p:sldLayoutId id="2147483747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2.jpe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ailto:mlyszyk@wzp.pl" TargetMode="Externa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 descr="C:\Users\mkrawczyk\Desktop\Zdjęcia\Konkurs\F_8_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9700"/>
            <a:ext cx="9144000" cy="671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Obraz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8900" y="0"/>
            <a:ext cx="92281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Obraz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7800" y="0"/>
            <a:ext cx="2782888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Prostokąt 10"/>
          <p:cNvSpPr/>
          <p:nvPr/>
        </p:nvSpPr>
        <p:spPr>
          <a:xfrm>
            <a:off x="0" y="3886200"/>
            <a:ext cx="5287963" cy="1951038"/>
          </a:xfrm>
          <a:prstGeom prst="rect">
            <a:avLst/>
          </a:prstGeom>
          <a:solidFill>
            <a:srgbClr val="707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3078" name="Obraz 8" descr="UE_LOGO_Europejski_Fundusz_Rolny_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3813" y="5858006"/>
            <a:ext cx="657225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Text Box 11"/>
          <p:cNvSpPr txBox="1">
            <a:spLocks noChangeArrowheads="1"/>
          </p:cNvSpPr>
          <p:nvPr/>
        </p:nvSpPr>
        <p:spPr bwMode="auto">
          <a:xfrm>
            <a:off x="0" y="3895725"/>
            <a:ext cx="526891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 b="1" dirty="0">
                <a:solidFill>
                  <a:schemeClr val="bg1"/>
                </a:solidFill>
                <a:latin typeface="Arial" charset="0"/>
              </a:rPr>
              <a:t>Program Rozwoju Obszarów Wiejskich na lata 2014-2020</a:t>
            </a:r>
          </a:p>
          <a:p>
            <a:pPr algn="ctr"/>
            <a:endParaRPr lang="pl-PL" altLang="pl-PL" sz="2000" b="1" dirty="0">
              <a:solidFill>
                <a:schemeClr val="bg1"/>
              </a:solidFill>
              <a:latin typeface="Arial" charset="0"/>
            </a:endParaRPr>
          </a:p>
          <a:p>
            <a:pPr algn="ctr"/>
            <a:r>
              <a:rPr lang="pl-PL" altLang="pl-PL" sz="2000" b="1" dirty="0">
                <a:solidFill>
                  <a:schemeClr val="bg1"/>
                </a:solidFill>
                <a:latin typeface="Arial" charset="0"/>
              </a:rPr>
              <a:t>Budowa lub </a:t>
            </a:r>
            <a:r>
              <a:rPr lang="pl-PL" altLang="pl-PL" sz="2000" b="1" dirty="0" smtClean="0">
                <a:solidFill>
                  <a:schemeClr val="bg1"/>
                </a:solidFill>
                <a:latin typeface="Arial" charset="0"/>
              </a:rPr>
              <a:t>modernizacja </a:t>
            </a:r>
          </a:p>
          <a:p>
            <a:pPr algn="ctr"/>
            <a:r>
              <a:rPr lang="pl-PL" altLang="pl-PL" sz="2000" b="1" dirty="0" smtClean="0">
                <a:solidFill>
                  <a:schemeClr val="bg1"/>
                </a:solidFill>
                <a:latin typeface="Arial" charset="0"/>
              </a:rPr>
              <a:t>dróg lokalnych</a:t>
            </a:r>
            <a:endParaRPr lang="pl-PL" altLang="pl-PL" sz="2000" b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3080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20887" y="5879306"/>
            <a:ext cx="8159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az 8" descr="KSOW_LOGO_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066" y="5902429"/>
            <a:ext cx="1160780" cy="4756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pole tekstowe 1"/>
          <p:cNvSpPr txBox="1"/>
          <p:nvPr/>
        </p:nvSpPr>
        <p:spPr>
          <a:xfrm>
            <a:off x="-23813" y="6406456"/>
            <a:ext cx="29606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700" dirty="0"/>
              <a:t>„Europejski Fundusz Rolny na rzecz Rozwoju Obszarów Wiejskich: </a:t>
            </a:r>
            <a:endParaRPr lang="pl-PL" sz="700" dirty="0" smtClean="0"/>
          </a:p>
          <a:p>
            <a:pPr algn="ctr"/>
            <a:r>
              <a:rPr lang="pl-PL" sz="700" dirty="0" smtClean="0"/>
              <a:t>Europa </a:t>
            </a:r>
            <a:r>
              <a:rPr lang="pl-PL" sz="700" dirty="0"/>
              <a:t>inwestująca w obszary wiejskie”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622550" y="214313"/>
            <a:ext cx="652145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pl-PL" sz="2400" b="1" dirty="0" smtClean="0">
                <a:solidFill>
                  <a:srgbClr val="44C6EB"/>
                </a:solidFill>
              </a:rPr>
              <a:t>Warunki przyznawania pomocy – według rozporządzenia</a:t>
            </a:r>
          </a:p>
        </p:txBody>
      </p:sp>
      <p:sp>
        <p:nvSpPr>
          <p:cNvPr id="8195" name="Symbol zastępczy tekstu 2"/>
          <p:cNvSpPr txBox="1">
            <a:spLocks/>
          </p:cNvSpPr>
          <p:nvPr/>
        </p:nvSpPr>
        <p:spPr bwMode="auto">
          <a:xfrm>
            <a:off x="482600" y="1524000"/>
            <a:ext cx="81915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pl-PL" altLang="pl-PL" sz="2000" b="1">
                <a:solidFill>
                  <a:srgbClr val="000000"/>
                </a:solidFill>
                <a:latin typeface="Arial" charset="0"/>
              </a:rPr>
              <a:t>    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endParaRPr lang="pl-PL" altLang="pl-PL" sz="20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130710" y="2913767"/>
            <a:ext cx="73840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>
              <a:tabLst>
                <a:tab pos="725488" algn="l"/>
              </a:tabLst>
            </a:pPr>
            <a:endParaRPr lang="pl-PL" dirty="0">
              <a:latin typeface="Arial" charset="0"/>
            </a:endParaRPr>
          </a:p>
          <a:p>
            <a:pPr algn="just" eaLnBrk="0" hangingPunct="0">
              <a:tabLst>
                <a:tab pos="725488" algn="l"/>
              </a:tabLst>
            </a:pPr>
            <a:endParaRPr lang="pl-PL" dirty="0">
              <a:latin typeface="Arial" charset="0"/>
            </a:endParaRPr>
          </a:p>
          <a:p>
            <a:pPr algn="just" eaLnBrk="0" hangingPunct="0">
              <a:tabLst>
                <a:tab pos="725488" algn="l"/>
              </a:tabLst>
            </a:pPr>
            <a:endParaRPr lang="pl-PL" dirty="0">
              <a:latin typeface="Arial" charset="0"/>
            </a:endParaRPr>
          </a:p>
          <a:p>
            <a:pPr algn="just" eaLnBrk="0" hangingPunct="0">
              <a:tabLst>
                <a:tab pos="725488" algn="l"/>
              </a:tabLst>
            </a:pPr>
            <a:endParaRPr lang="pl-PL" dirty="0"/>
          </a:p>
        </p:txBody>
      </p:sp>
      <p:sp>
        <p:nvSpPr>
          <p:cNvPr id="6" name="Prostokąt 5"/>
          <p:cNvSpPr/>
          <p:nvPr/>
        </p:nvSpPr>
        <p:spPr>
          <a:xfrm>
            <a:off x="973393" y="1811024"/>
            <a:ext cx="76691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>
                <a:latin typeface="Arial" pitchFamily="34" charset="0"/>
                <a:cs typeface="Arial" pitchFamily="34" charset="0"/>
              </a:rPr>
              <a:t>Właściwy organ samorządu województwa albo samorządowa jednostka </a:t>
            </a:r>
            <a:r>
              <a:rPr lang="pl-PL" b="1" dirty="0">
                <a:latin typeface="Arial" pitchFamily="34" charset="0"/>
                <a:cs typeface="Arial" pitchFamily="34" charset="0"/>
              </a:rPr>
              <a:t>podaje do publicznej wiadomości, </a:t>
            </a:r>
            <a:r>
              <a:rPr lang="pl-PL" b="1" dirty="0" smtClean="0">
                <a:latin typeface="Arial" pitchFamily="34" charset="0"/>
                <a:cs typeface="Arial" pitchFamily="34" charset="0"/>
              </a:rPr>
              <a:t>na stronie </a:t>
            </a:r>
            <a:r>
              <a:rPr lang="pl-PL" b="1" dirty="0">
                <a:latin typeface="Arial" pitchFamily="34" charset="0"/>
                <a:cs typeface="Arial" pitchFamily="34" charset="0"/>
              </a:rPr>
              <a:t>internetowej urzędu marszałkowskiego</a:t>
            </a:r>
            <a:r>
              <a:rPr lang="pl-PL" dirty="0">
                <a:latin typeface="Arial" pitchFamily="34" charset="0"/>
                <a:cs typeface="Arial" pitchFamily="34" charset="0"/>
              </a:rPr>
              <a:t> albo samorządowej jednostki oraz w urzędzie marszałkowskim </a:t>
            </a:r>
            <a:r>
              <a:rPr lang="pl-PL" dirty="0" smtClean="0">
                <a:latin typeface="Arial" pitchFamily="34" charset="0"/>
                <a:cs typeface="Arial" pitchFamily="34" charset="0"/>
              </a:rPr>
              <a:t>albo samorządowej jednostce</a:t>
            </a:r>
            <a:r>
              <a:rPr lang="pl-PL" dirty="0">
                <a:latin typeface="Arial" pitchFamily="34" charset="0"/>
                <a:cs typeface="Arial" pitchFamily="34" charset="0"/>
              </a:rPr>
              <a:t>, </a:t>
            </a:r>
            <a:r>
              <a:rPr lang="pl-PL" b="1" dirty="0">
                <a:latin typeface="Arial" pitchFamily="34" charset="0"/>
                <a:cs typeface="Arial" pitchFamily="34" charset="0"/>
              </a:rPr>
              <a:t>ogłoszenie o naborze wniosków o przyznanie pomocy nie później niż 30 dni przed dniem </a:t>
            </a:r>
            <a:r>
              <a:rPr lang="pl-PL" b="1" dirty="0" smtClean="0">
                <a:latin typeface="Arial" pitchFamily="34" charset="0"/>
                <a:cs typeface="Arial" pitchFamily="34" charset="0"/>
              </a:rPr>
              <a:t>planowanego rozpoczęcia </a:t>
            </a:r>
            <a:r>
              <a:rPr lang="pl-PL" b="1" dirty="0">
                <a:latin typeface="Arial" pitchFamily="34" charset="0"/>
                <a:cs typeface="Arial" pitchFamily="34" charset="0"/>
              </a:rPr>
              <a:t>terminu składania tych wniosków</a:t>
            </a:r>
            <a:r>
              <a:rPr lang="pl-PL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endParaRPr lang="pl-PL" b="1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l-PL" dirty="0" smtClean="0">
                <a:latin typeface="Arial" pitchFamily="34" charset="0"/>
                <a:cs typeface="Arial" pitchFamily="34" charset="0"/>
              </a:rPr>
              <a:t>Ogłoszenie </a:t>
            </a:r>
            <a:r>
              <a:rPr lang="pl-PL" dirty="0">
                <a:latin typeface="Arial" pitchFamily="34" charset="0"/>
                <a:cs typeface="Arial" pitchFamily="34" charset="0"/>
              </a:rPr>
              <a:t>zawiera wskazanie dnia rozpoczęcia i dnia zakończenia terminu </a:t>
            </a:r>
            <a:r>
              <a:rPr lang="pl-PL" dirty="0" smtClean="0">
                <a:latin typeface="Arial" pitchFamily="34" charset="0"/>
                <a:cs typeface="Arial" pitchFamily="34" charset="0"/>
              </a:rPr>
              <a:t>składania wniosków </a:t>
            </a:r>
            <a:r>
              <a:rPr lang="pl-PL" dirty="0">
                <a:latin typeface="Arial" pitchFamily="34" charset="0"/>
                <a:cs typeface="Arial" pitchFamily="34" charset="0"/>
              </a:rPr>
              <a:t>o przyznanie pomocy oraz miejsca składania wniosków o przyznanie pomocy.</a:t>
            </a:r>
            <a:endParaRPr lang="pl-PL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pl-PL" b="1" dirty="0">
              <a:latin typeface="Arial" pitchFamily="34" charset="0"/>
              <a:cs typeface="Arial" pitchFamily="34" charset="0"/>
            </a:endParaRPr>
          </a:p>
          <a:p>
            <a:pPr algn="just"/>
            <a:endParaRPr lang="pl-PL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599769" y="1543665"/>
            <a:ext cx="807228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1600" dirty="0" smtClean="0">
                <a:latin typeface="Arial" pitchFamily="34" charset="0"/>
                <a:cs typeface="Arial" pitchFamily="34" charset="0"/>
              </a:rPr>
              <a:t>Wniosek wraz z wymaganymi załącznikami należy złożyć w UM, w terminie określonym w ogłoszeniu o naborze wniosków.</a:t>
            </a:r>
          </a:p>
          <a:p>
            <a:pPr algn="just"/>
            <a:endParaRPr lang="pl-PL" sz="16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l-PL" sz="1600" dirty="0" smtClean="0">
                <a:latin typeface="Arial" pitchFamily="34" charset="0"/>
                <a:cs typeface="Arial" pitchFamily="34" charset="0"/>
              </a:rPr>
              <a:t>Złożenie wniosku o przyznanie pomocy zostanie potwierdzone w formie pisemnej. Potwierdzenie powinno zawierać datę i godzinę wpływu wniosku, zostać opatrzone pieczęcią UM i podpisem osoby przyjmującej ten wniosek. </a:t>
            </a:r>
          </a:p>
          <a:p>
            <a:pPr algn="just"/>
            <a:endParaRPr lang="pl-PL" sz="16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l-PL" sz="1600" dirty="0" smtClean="0">
                <a:latin typeface="Arial" pitchFamily="34" charset="0"/>
                <a:cs typeface="Arial" pitchFamily="34" charset="0"/>
              </a:rPr>
              <a:t>Wnioskodawca winien złożyć wniosek w taki sposób, aby jednoznacznie możliwe było określenie godziny jego wpływu, gdyż będzie to miało wpływ na określanie kolejności przyznania pomocy. W przypadku, kiedy Wnioskodawca złoży wniosek w sposób pozwalający jedynie w sposób bezsporny określić datę wpływu bez możliwości określenia dokładnej godziny wpływu tego wniosku (np. wniosek zostanie nadany przesyłką rejestrowaną w polskiej placówce pocztowej operatora wyznaczonego w rozumieniu przepisów prawa pocztowego) za godzinę wpływu wniosku zostanie przyjęta godzina zakończenia pracy UM. </a:t>
            </a:r>
          </a:p>
        </p:txBody>
      </p:sp>
      <p:sp>
        <p:nvSpPr>
          <p:cNvPr id="3" name="Prostokąt 2"/>
          <p:cNvSpPr/>
          <p:nvPr/>
        </p:nvSpPr>
        <p:spPr>
          <a:xfrm>
            <a:off x="2792361" y="519951"/>
            <a:ext cx="57076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sz="2400" b="1" dirty="0" smtClean="0">
                <a:solidFill>
                  <a:srgbClr val="44C6EB"/>
                </a:solidFill>
              </a:rPr>
              <a:t>Warunki przyznawania pomocy – według rozporządzenia</a:t>
            </a:r>
            <a:endParaRPr lang="pl-PL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875071" y="1671485"/>
            <a:ext cx="748234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dirty="0" smtClean="0">
                <a:latin typeface="Arial" pitchFamily="34" charset="0"/>
                <a:cs typeface="Arial" pitchFamily="34" charset="0"/>
              </a:rPr>
              <a:t>Możliwość jednych uzupełnień</a:t>
            </a:r>
          </a:p>
          <a:p>
            <a:endParaRPr lang="pl-PL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l-PL" dirty="0" smtClean="0">
                <a:latin typeface="Arial" pitchFamily="34" charset="0"/>
                <a:cs typeface="Arial" pitchFamily="34" charset="0"/>
              </a:rPr>
              <a:t>Jeżeli wniosek o przyznanie pomocy zawiera braki, właściwy organ samorządu województwa wzywa podmiot ubiegający się o przyznanie pomocy, w formie pisemnej, do usunięcia tych braków, w terminie 14 dni od dnia doręczenia wezwania.</a:t>
            </a:r>
          </a:p>
          <a:p>
            <a:pPr algn="just"/>
            <a:endParaRPr lang="pl-PL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l-PL" dirty="0" smtClean="0">
                <a:latin typeface="Arial" pitchFamily="34" charset="0"/>
                <a:cs typeface="Arial" pitchFamily="34" charset="0"/>
              </a:rPr>
              <a:t>Jeżeli podmiot ubiegający się o przyznanie pomocy, pomimo wezwania, nie usunął w terminie braków, pomocy nie przyznaje się, o czym informuje się podmiot ubiegający się o przyznanie pomocy, w formie pisemnej, podając przyczyny nieprzyznania pomocy.</a:t>
            </a:r>
          </a:p>
        </p:txBody>
      </p:sp>
      <p:sp>
        <p:nvSpPr>
          <p:cNvPr id="3" name="Prostokąt 2"/>
          <p:cNvSpPr/>
          <p:nvPr/>
        </p:nvSpPr>
        <p:spPr>
          <a:xfrm>
            <a:off x="3028335" y="647771"/>
            <a:ext cx="54421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sz="2400" b="1" dirty="0" smtClean="0">
                <a:solidFill>
                  <a:srgbClr val="44C6EB"/>
                </a:solidFill>
              </a:rPr>
              <a:t>Warunki przyznawania pomocy – według rozporządzenia</a:t>
            </a:r>
            <a:endParaRPr lang="pl-PL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80988" y="1609725"/>
            <a:ext cx="8863012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609600" indent="-609600">
              <a:buFont typeface="Arial" charset="0"/>
              <a:buNone/>
            </a:pPr>
            <a:r>
              <a:rPr lang="pl-PL" sz="1800" b="1" dirty="0" smtClean="0">
                <a:latin typeface="Arial" pitchFamily="34" charset="0"/>
                <a:cs typeface="Arial" pitchFamily="34" charset="0"/>
              </a:rPr>
              <a:t>         O przyznaniu pomocy będzie decydować liczba uzyskanych punktów na podstawie kryteriów dotyczących: </a:t>
            </a:r>
          </a:p>
          <a:p>
            <a:pPr marL="609600" indent="-609600">
              <a:buFont typeface="Arial" charset="0"/>
              <a:buNone/>
            </a:pPr>
            <a:endParaRPr lang="pl-PL" sz="18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l-PL" sz="1800" b="1" dirty="0" smtClean="0">
                <a:latin typeface="Arial" pitchFamily="34" charset="0"/>
                <a:cs typeface="Arial" pitchFamily="34" charset="0"/>
              </a:rPr>
              <a:t>podstawowy dochód podatkowy gminy, </a:t>
            </a:r>
            <a:r>
              <a:rPr lang="pl-PL" sz="1800" dirty="0" smtClean="0">
                <a:latin typeface="Arial" pitchFamily="34" charset="0"/>
                <a:cs typeface="Arial" pitchFamily="34" charset="0"/>
              </a:rPr>
              <a:t>w której jest planowana realizacja operacji, w przeliczeniu na 1 mieszkańca, obliczany zgodnie z przepisami o dochodach jednostek samorządu terytorialnego, opublikowany przez urząd obsługujący ministra właściwego do spraw finansów publicznych do stosowania w roku, w którym nastąpiło ogłoszenie o naborze, kształtuje się na poziomie:</a:t>
            </a:r>
          </a:p>
          <a:p>
            <a:pPr algn="just">
              <a:buNone/>
            </a:pPr>
            <a:r>
              <a:rPr lang="pl-PL" sz="1800" dirty="0" smtClean="0">
                <a:latin typeface="Arial" pitchFamily="34" charset="0"/>
                <a:cs typeface="Arial" pitchFamily="34" charset="0"/>
              </a:rPr>
              <a:t>a) nie więcej niż 50% średniej krajowej – 5 punktów,</a:t>
            </a:r>
          </a:p>
          <a:p>
            <a:pPr algn="just">
              <a:buNone/>
            </a:pPr>
            <a:r>
              <a:rPr lang="pl-PL" sz="1800" dirty="0" smtClean="0">
                <a:latin typeface="Arial" pitchFamily="34" charset="0"/>
                <a:cs typeface="Arial" pitchFamily="34" charset="0"/>
              </a:rPr>
              <a:t>b) powyżej 50% średniej krajowej i nie więcej niż 75% średniej krajowej – 3 punkty,</a:t>
            </a:r>
          </a:p>
          <a:p>
            <a:pPr algn="just">
              <a:buNone/>
            </a:pPr>
            <a:r>
              <a:rPr lang="pl-PL" sz="1800" dirty="0" smtClean="0">
                <a:latin typeface="Arial" pitchFamily="34" charset="0"/>
                <a:cs typeface="Arial" pitchFamily="34" charset="0"/>
              </a:rPr>
              <a:t>c) powyżej 75% średniej krajowej i nie więcej niż 100% średniej krajowej – 1 punkt;</a:t>
            </a:r>
          </a:p>
          <a:p>
            <a:pPr marL="609600" indent="-609600">
              <a:buFont typeface="Arial" charset="0"/>
              <a:buNone/>
            </a:pPr>
            <a:endParaRPr lang="pl-PL" sz="2000" dirty="0" smtClean="0">
              <a:latin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406650" y="214313"/>
            <a:ext cx="652145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smtClean="0">
                <a:ln>
                  <a:noFill/>
                </a:ln>
                <a:solidFill>
                  <a:srgbClr val="44C6EB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Warunki przyznawania pomocy – według rozporządzenia</a:t>
            </a:r>
            <a:endParaRPr kumimoji="0" lang="pl-PL" sz="2400" b="1" i="0" u="none" strike="noStrike" kern="1200" cap="none" spc="0" normalizeH="0" baseline="0" noProof="0" dirty="0" smtClean="0">
              <a:ln>
                <a:noFill/>
              </a:ln>
              <a:solidFill>
                <a:srgbClr val="44C6EB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2831690" y="569112"/>
            <a:ext cx="57174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sz="2400" b="1" dirty="0" smtClean="0">
                <a:solidFill>
                  <a:srgbClr val="44C6EB"/>
                </a:solidFill>
              </a:rPr>
              <a:t>Warunki przyznawania pomocy – według rozporządzenia</a:t>
            </a:r>
            <a:endParaRPr lang="pl-PL" sz="2400" dirty="0"/>
          </a:p>
        </p:txBody>
      </p:sp>
      <p:sp>
        <p:nvSpPr>
          <p:cNvPr id="4" name="Prostokąt 3"/>
          <p:cNvSpPr/>
          <p:nvPr/>
        </p:nvSpPr>
        <p:spPr>
          <a:xfrm>
            <a:off x="894735" y="1799303"/>
            <a:ext cx="68530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pl-PL" b="1" dirty="0" smtClean="0">
                <a:latin typeface="Arial" pitchFamily="34" charset="0"/>
                <a:cs typeface="Arial" pitchFamily="34" charset="0"/>
              </a:rPr>
              <a:t>  bezrobocie w powiecie</a:t>
            </a:r>
            <a:r>
              <a:rPr lang="pl-PL" dirty="0" smtClean="0">
                <a:latin typeface="Arial" pitchFamily="34" charset="0"/>
                <a:cs typeface="Arial" pitchFamily="34" charset="0"/>
              </a:rPr>
              <a:t>, na obszarze którego jest położona gmina, w której jest planowana realizacja operacji, w okresie ostatnich 12 miesięcy przed dniem złożenia wniosku o przyznanie pomocy było wyższe lub równe średniej krajowej – 2 punkty;</a:t>
            </a:r>
          </a:p>
          <a:p>
            <a:pPr algn="just"/>
            <a:endParaRPr lang="pl-PL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pl-PL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l-PL" dirty="0" smtClean="0">
                <a:latin typeface="Arial" pitchFamily="34" charset="0"/>
                <a:cs typeface="Arial" pitchFamily="34" charset="0"/>
              </a:rPr>
              <a:t>  operacja jest powiązana z inwestycjami dotyczącymi tworzenia pasywnej infrastruktury szerokopasmowej lub na obszarze realizacji operacji  – 1 punkty;</a:t>
            </a:r>
          </a:p>
          <a:p>
            <a:endParaRPr lang="pl-PL" dirty="0" smtClean="0"/>
          </a:p>
          <a:p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622550" y="214313"/>
            <a:ext cx="652145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pl-PL" sz="2400" b="1" dirty="0" smtClean="0">
                <a:solidFill>
                  <a:srgbClr val="44C6EB"/>
                </a:solidFill>
              </a:rPr>
              <a:t>Warunki przyznawania pomocy – według rozporządzenia</a:t>
            </a:r>
          </a:p>
        </p:txBody>
      </p:sp>
      <p:sp>
        <p:nvSpPr>
          <p:cNvPr id="11267" name="Symbol zastępczy tekstu 2"/>
          <p:cNvSpPr txBox="1">
            <a:spLocks/>
          </p:cNvSpPr>
          <p:nvPr/>
        </p:nvSpPr>
        <p:spPr bwMode="auto">
          <a:xfrm>
            <a:off x="482600" y="1524000"/>
            <a:ext cx="81915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pl-PL" altLang="pl-PL" sz="2000" b="1">
                <a:solidFill>
                  <a:srgbClr val="000000"/>
                </a:solidFill>
                <a:latin typeface="Arial" charset="0"/>
              </a:rPr>
              <a:t>    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endParaRPr lang="pl-PL" altLang="pl-PL" sz="20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62603" y="1537244"/>
            <a:ext cx="8537575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 eaLnBrk="0" hangingPunct="0">
              <a:buFont typeface="Wingdings" pitchFamily="2" charset="2"/>
              <a:buNone/>
              <a:tabLst>
                <a:tab pos="685800" algn="l"/>
              </a:tabLst>
            </a:pPr>
            <a:endParaRPr lang="pl-PL" dirty="0">
              <a:latin typeface="Arial" charset="0"/>
            </a:endParaRPr>
          </a:p>
          <a:p>
            <a:pPr marL="342900" indent="-342900" algn="just" eaLnBrk="0" hangingPunct="0">
              <a:tabLst>
                <a:tab pos="685800" algn="l"/>
              </a:tabLst>
            </a:pPr>
            <a:endParaRPr lang="pl-PL" dirty="0">
              <a:latin typeface="Arial" charset="0"/>
            </a:endParaRPr>
          </a:p>
          <a:p>
            <a:pPr marL="342900" indent="-342900" algn="just" eaLnBrk="0" hangingPunct="0">
              <a:buFont typeface="Wingdings" pitchFamily="2" charset="2"/>
              <a:buChar char=""/>
              <a:tabLst>
                <a:tab pos="685800" algn="l"/>
              </a:tabLst>
            </a:pPr>
            <a:r>
              <a:rPr lang="pl-PL" dirty="0">
                <a:latin typeface="Arial" charset="0"/>
              </a:rPr>
              <a:t>droga objęta operacja prowadzi do budynku użyteczności publicznej </a:t>
            </a:r>
            <a:br>
              <a:rPr lang="pl-PL" dirty="0">
                <a:latin typeface="Arial" charset="0"/>
              </a:rPr>
            </a:br>
            <a:r>
              <a:rPr lang="pl-PL" dirty="0">
                <a:latin typeface="Arial" charset="0"/>
              </a:rPr>
              <a:t>– 2 punkty;</a:t>
            </a:r>
          </a:p>
          <a:p>
            <a:pPr marL="342900" indent="-342900" algn="just" eaLnBrk="0" hangingPunct="0">
              <a:buFont typeface="Wingdings" pitchFamily="2" charset="2"/>
              <a:buChar char=""/>
              <a:tabLst>
                <a:tab pos="685800" algn="l"/>
              </a:tabLst>
            </a:pPr>
            <a:endParaRPr lang="pl-PL" dirty="0">
              <a:latin typeface="Arial" charset="0"/>
            </a:endParaRPr>
          </a:p>
          <a:p>
            <a:pPr marL="342900" indent="-342900" algn="just" eaLnBrk="0" hangingPunct="0">
              <a:buFont typeface="Wingdings" pitchFamily="2" charset="2"/>
              <a:buChar char=""/>
              <a:tabLst>
                <a:tab pos="685800" algn="l"/>
              </a:tabLst>
            </a:pPr>
            <a:r>
              <a:rPr lang="pl-PL" dirty="0">
                <a:latin typeface="Arial" charset="0"/>
              </a:rPr>
              <a:t>operacja dotyczy drogi łączącej się z drogą o wyższej kategorii – 3 punkty;</a:t>
            </a:r>
          </a:p>
          <a:p>
            <a:pPr marL="342900" indent="-342900" algn="just" eaLnBrk="0" hangingPunct="0">
              <a:buFont typeface="Wingdings" pitchFamily="2" charset="2"/>
              <a:buChar char=""/>
              <a:tabLst>
                <a:tab pos="685800" algn="l"/>
              </a:tabLst>
            </a:pPr>
            <a:endParaRPr lang="pl-PL" dirty="0">
              <a:latin typeface="Arial" charset="0"/>
            </a:endParaRPr>
          </a:p>
          <a:p>
            <a:pPr marL="342900" indent="-342900" algn="just" eaLnBrk="0" hangingPunct="0">
              <a:buFont typeface="Wingdings" pitchFamily="2" charset="2"/>
              <a:buChar char=""/>
              <a:tabLst>
                <a:tab pos="685800" algn="l"/>
              </a:tabLst>
            </a:pPr>
            <a:r>
              <a:rPr lang="pl-PL" b="1" dirty="0">
                <a:latin typeface="Arial" charset="0"/>
              </a:rPr>
              <a:t>kryterium </a:t>
            </a:r>
            <a:r>
              <a:rPr lang="pl-PL" b="1" dirty="0" smtClean="0">
                <a:latin typeface="Arial" charset="0"/>
              </a:rPr>
              <a:t>regionalne woj. Zachodniopomorskiego: </a:t>
            </a:r>
          </a:p>
          <a:p>
            <a:pPr marL="342900" indent="-342900" algn="just" eaLnBrk="0" hangingPunct="0">
              <a:tabLst>
                <a:tab pos="685800" algn="l"/>
              </a:tabLst>
            </a:pPr>
            <a:r>
              <a:rPr lang="pl-PL" dirty="0">
                <a:latin typeface="Arial" charset="0"/>
              </a:rPr>
              <a:t> </a:t>
            </a:r>
            <a:r>
              <a:rPr lang="pl-PL" dirty="0" smtClean="0">
                <a:latin typeface="Arial" charset="0"/>
              </a:rPr>
              <a:t>     jeśli </a:t>
            </a:r>
            <a:r>
              <a:rPr lang="pl-PL" dirty="0">
                <a:latin typeface="Arial" charset="0"/>
              </a:rPr>
              <a:t>na obszarze gminy, w której będzie realizowana inwestycja, będzie położony park narodowy, obszar natura 2000, park krajobrazowy rezerwat przyrody lub obszar chronionego krajobrazu – </a:t>
            </a:r>
            <a:r>
              <a:rPr lang="pl-PL" b="1" dirty="0">
                <a:latin typeface="Arial" charset="0"/>
              </a:rPr>
              <a:t>4 punkty</a:t>
            </a:r>
          </a:p>
          <a:p>
            <a:pPr marL="342900" indent="-342900" algn="ctr">
              <a:tabLst>
                <a:tab pos="685800" algn="l"/>
              </a:tabLst>
            </a:pPr>
            <a:r>
              <a:rPr lang="pl-PL" dirty="0"/>
              <a:t> </a:t>
            </a:r>
            <a:endParaRPr lang="pl-PL" dirty="0">
              <a:latin typeface="Arial" charset="0"/>
            </a:endParaRPr>
          </a:p>
          <a:p>
            <a:pPr marL="342900" indent="-342900" algn="ctr">
              <a:tabLst>
                <a:tab pos="685800" algn="l"/>
              </a:tabLst>
            </a:pPr>
            <a:r>
              <a:rPr lang="pl-PL" dirty="0">
                <a:latin typeface="Arial" charset="0"/>
              </a:rPr>
              <a:t>         Pomoc będzie przyznana na operacje, które uzyskały co najmniej</a:t>
            </a:r>
          </a:p>
          <a:p>
            <a:pPr marL="342900" indent="-342900" algn="ctr">
              <a:tabLst>
                <a:tab pos="685800" algn="l"/>
              </a:tabLst>
            </a:pPr>
            <a:r>
              <a:rPr lang="pl-PL" dirty="0">
                <a:latin typeface="Arial" charset="0"/>
              </a:rPr>
              <a:t>         </a:t>
            </a:r>
            <a:r>
              <a:rPr lang="pl-PL" b="1" dirty="0">
                <a:latin typeface="Arial" charset="0"/>
              </a:rPr>
              <a:t>9 </a:t>
            </a:r>
            <a:r>
              <a:rPr lang="pl-PL" b="1" dirty="0" smtClean="0">
                <a:latin typeface="Arial" charset="0"/>
              </a:rPr>
              <a:t>punktów</a:t>
            </a:r>
            <a:endParaRPr lang="pl-PL" dirty="0"/>
          </a:p>
          <a:p>
            <a:pPr marL="342900" indent="-342900" algn="just" eaLnBrk="0" hangingPunct="0">
              <a:buFont typeface="Wingdings" pitchFamily="2" charset="2"/>
              <a:buNone/>
              <a:tabLst>
                <a:tab pos="685800" algn="l"/>
              </a:tabLst>
            </a:pP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622550" y="214313"/>
            <a:ext cx="652145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pl-PL" sz="2400" b="1" dirty="0" smtClean="0">
                <a:solidFill>
                  <a:srgbClr val="44C6EB"/>
                </a:solidFill>
              </a:rPr>
              <a:t>Warunki przyznawania pomocy – według rozporządzenia</a:t>
            </a:r>
          </a:p>
        </p:txBody>
      </p:sp>
      <p:sp>
        <p:nvSpPr>
          <p:cNvPr id="12291" name="Symbol zastępczy tekstu 2"/>
          <p:cNvSpPr txBox="1">
            <a:spLocks/>
          </p:cNvSpPr>
          <p:nvPr/>
        </p:nvSpPr>
        <p:spPr bwMode="auto">
          <a:xfrm>
            <a:off x="482600" y="1524000"/>
            <a:ext cx="81915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pl-PL" altLang="pl-PL" sz="2000" b="1">
                <a:solidFill>
                  <a:srgbClr val="000000"/>
                </a:solidFill>
                <a:latin typeface="Arial" charset="0"/>
              </a:rPr>
              <a:t>    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endParaRPr lang="pl-PL" altLang="pl-PL" sz="20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292100" y="1411726"/>
            <a:ext cx="8537575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 eaLnBrk="0" hangingPunct="0">
              <a:buFont typeface="Wingdings" pitchFamily="2" charset="2"/>
              <a:buNone/>
              <a:tabLst>
                <a:tab pos="685800" algn="l"/>
              </a:tabLst>
            </a:pPr>
            <a:r>
              <a:rPr lang="pl-PL" dirty="0"/>
              <a:t>      </a:t>
            </a:r>
            <a:r>
              <a:rPr lang="pl-PL" dirty="0">
                <a:latin typeface="Arial" charset="0"/>
              </a:rPr>
              <a:t>W przypadku gdy operacja będzie realizowana na obszarze więcej niż jedna gmina/powiat, kryteria wyboru ustala się na podstawie średniej ze wszystkich gmin/powiatów, na obszarze których będzie realizowana operacja</a:t>
            </a:r>
          </a:p>
          <a:p>
            <a:pPr marL="342900" indent="-342900" algn="just" eaLnBrk="0" hangingPunct="0">
              <a:buFont typeface="Wingdings" pitchFamily="2" charset="2"/>
              <a:buNone/>
              <a:tabLst>
                <a:tab pos="685800" algn="l"/>
              </a:tabLst>
            </a:pPr>
            <a:endParaRPr lang="pl-PL" dirty="0" smtClean="0">
              <a:latin typeface="Arial" charset="0"/>
            </a:endParaRPr>
          </a:p>
          <a:p>
            <a:pPr marL="342900" indent="-342900" algn="just" eaLnBrk="0" hangingPunct="0">
              <a:buFont typeface="Wingdings" pitchFamily="2" charset="2"/>
              <a:buNone/>
              <a:tabLst>
                <a:tab pos="685800" algn="l"/>
              </a:tabLst>
            </a:pPr>
            <a:r>
              <a:rPr lang="pl-PL" dirty="0" smtClean="0">
                <a:latin typeface="Arial" charset="0"/>
              </a:rPr>
              <a:t>     W przypadku gdy operacja będzie dotyczyła więcej niż jednej drogi, punkty przyznaje się, jeżeli kryteria wyboru są spełnione w odniesieniu do wszystkich dróg objętych operacją</a:t>
            </a:r>
          </a:p>
          <a:p>
            <a:pPr marL="342900" indent="-342900" algn="just" eaLnBrk="0" hangingPunct="0">
              <a:buFont typeface="Wingdings" pitchFamily="2" charset="2"/>
              <a:buNone/>
              <a:tabLst>
                <a:tab pos="685800" algn="l"/>
              </a:tabLst>
            </a:pPr>
            <a:endParaRPr lang="pl-PL" dirty="0">
              <a:latin typeface="Arial" charset="0"/>
            </a:endParaRPr>
          </a:p>
          <a:p>
            <a:pPr marL="342900" indent="-342900" algn="just" eaLnBrk="0" hangingPunct="0">
              <a:buFont typeface="Wingdings" pitchFamily="2" charset="2"/>
              <a:buNone/>
              <a:tabLst>
                <a:tab pos="685800" algn="l"/>
              </a:tabLst>
            </a:pPr>
            <a:r>
              <a:rPr lang="pl-PL" dirty="0">
                <a:latin typeface="Arial" charset="0"/>
              </a:rPr>
              <a:t>     W przypadku operacji, które uzyskały taką samą liczbę punktów o kolejności przyznania pomocy decyduje zapewnienie dostępu do sieci drogowej większej liczbie mieszkańców.</a:t>
            </a:r>
          </a:p>
          <a:p>
            <a:pPr marL="342900" indent="-342900" algn="just" eaLnBrk="0" hangingPunct="0">
              <a:buFont typeface="Wingdings" pitchFamily="2" charset="2"/>
              <a:buNone/>
              <a:tabLst>
                <a:tab pos="685800" algn="l"/>
              </a:tabLst>
            </a:pPr>
            <a:endParaRPr lang="pl-PL" dirty="0">
              <a:latin typeface="Arial" charset="0"/>
            </a:endParaRPr>
          </a:p>
          <a:p>
            <a:pPr marL="342900" indent="-342900" algn="just" eaLnBrk="0" hangingPunct="0">
              <a:buFont typeface="Wingdings" pitchFamily="2" charset="2"/>
              <a:buNone/>
              <a:tabLst>
                <a:tab pos="685800" algn="l"/>
              </a:tabLst>
            </a:pPr>
            <a:r>
              <a:rPr lang="pl-PL" dirty="0">
                <a:latin typeface="Arial" charset="0"/>
              </a:rPr>
              <a:t>      W przypadku operacji o takiej samej liczbie punktów i niemożności ustalenia kolejności zgodnie z powyższym warunkiem, o kolejności przyznania pomocy decyduje data i godzina wpływu wniosku o przyznanie pomocy.</a:t>
            </a:r>
          </a:p>
          <a:p>
            <a:pPr marL="342900" indent="-342900" algn="just" eaLnBrk="0" hangingPunct="0">
              <a:buFont typeface="Wingdings" pitchFamily="2" charset="2"/>
              <a:buChar char=""/>
              <a:tabLst>
                <a:tab pos="685800" algn="l"/>
              </a:tabLst>
            </a:pPr>
            <a:endParaRPr lang="pl-PL" dirty="0">
              <a:latin typeface="Arial" charset="0"/>
            </a:endParaRPr>
          </a:p>
          <a:p>
            <a:pPr marL="342900" indent="-342900" algn="just" eaLnBrk="0" hangingPunct="0">
              <a:buFont typeface="Wingdings" pitchFamily="2" charset="2"/>
              <a:buNone/>
              <a:tabLst>
                <a:tab pos="685800" algn="l"/>
              </a:tabLst>
            </a:pP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pl-PL" sz="2400" smtClean="0">
                <a:solidFill>
                  <a:srgbClr val="44C6EB"/>
                </a:solidFill>
                <a:latin typeface="Arial" charset="0"/>
              </a:rPr>
              <a:t>Wartość alokacji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160020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pl-PL" dirty="0" smtClean="0"/>
              <a:t>    W ramach działania 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pl-PL" b="1" i="1" dirty="0" smtClean="0"/>
              <a:t>Podstawowe usługi i odnowa wsi na obszarach wiejskich  (z wyłączeniem targowisk)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pl-PL" dirty="0" smtClean="0"/>
              <a:t>wartość alokacji wynosi 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pl-PL" b="1" dirty="0" smtClean="0"/>
              <a:t>35 759 110 euro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pl-PL" b="1" dirty="0" smtClean="0"/>
              <a:t>Na inwestycje drogowe planowana alokacja wynosi: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pl-PL" b="1" dirty="0" smtClean="0"/>
              <a:t>20 919 079 euro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1050925" y="1954213"/>
            <a:ext cx="6889750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dirty="0">
                <a:latin typeface="Arial" charset="0"/>
              </a:rPr>
              <a:t>  Dziękuję za uwagę</a:t>
            </a:r>
          </a:p>
          <a:p>
            <a:pPr algn="ctr"/>
            <a:endParaRPr lang="pl-PL" altLang="pl-PL" dirty="0">
              <a:latin typeface="Arial" charset="0"/>
            </a:endParaRPr>
          </a:p>
          <a:p>
            <a:pPr algn="ctr"/>
            <a:r>
              <a:rPr lang="pl-PL" altLang="pl-PL" dirty="0" smtClean="0">
                <a:latin typeface="Arial" charset="0"/>
              </a:rPr>
              <a:t>Ewa Rossa </a:t>
            </a:r>
          </a:p>
          <a:p>
            <a:pPr algn="ctr"/>
            <a:r>
              <a:rPr lang="pl-PL" altLang="pl-PL" dirty="0" smtClean="0">
                <a:latin typeface="Arial" charset="0"/>
              </a:rPr>
              <a:t>Michał Łyszyk</a:t>
            </a:r>
            <a:endParaRPr lang="pl-PL" altLang="pl-PL" dirty="0">
              <a:latin typeface="Arial" charset="0"/>
            </a:endParaRPr>
          </a:p>
          <a:p>
            <a:pPr algn="ctr"/>
            <a:r>
              <a:rPr lang="pl-PL" altLang="pl-PL" dirty="0">
                <a:latin typeface="Arial" charset="0"/>
              </a:rPr>
              <a:t> Biuro Projektów </a:t>
            </a:r>
          </a:p>
          <a:p>
            <a:pPr algn="ctr"/>
            <a:r>
              <a:rPr lang="pl-PL" altLang="pl-PL" dirty="0">
                <a:latin typeface="Arial" charset="0"/>
              </a:rPr>
              <a:t>Wydziału Programów Rozwoju Obszarów Wiejskich</a:t>
            </a:r>
          </a:p>
          <a:p>
            <a:endParaRPr lang="pl-PL" altLang="pl-PL" dirty="0"/>
          </a:p>
          <a:p>
            <a:endParaRPr lang="pl-PL" altLang="pl-PL" dirty="0"/>
          </a:p>
          <a:p>
            <a:endParaRPr lang="pl-PL" altLang="pl-PL" dirty="0"/>
          </a:p>
          <a:p>
            <a:r>
              <a:rPr lang="pl-PL" altLang="pl-PL" sz="1600" dirty="0">
                <a:latin typeface="Arial" charset="0"/>
              </a:rPr>
              <a:t>Urząd Marszałkowski </a:t>
            </a:r>
          </a:p>
          <a:p>
            <a:r>
              <a:rPr lang="pl-PL" altLang="pl-PL" sz="1600" dirty="0">
                <a:latin typeface="Arial" charset="0"/>
              </a:rPr>
              <a:t>Województwa Zachodniopomorskiego</a:t>
            </a:r>
            <a:endParaRPr lang="en-US" altLang="pl-PL" sz="1600" dirty="0">
              <a:latin typeface="Arial" charset="0"/>
            </a:endParaRPr>
          </a:p>
          <a:p>
            <a:r>
              <a:rPr lang="en-US" altLang="pl-PL" sz="1600" dirty="0">
                <a:latin typeface="Arial" charset="0"/>
              </a:rPr>
              <a:t>tel. 091 31 29 </a:t>
            </a:r>
            <a:r>
              <a:rPr lang="en-US" altLang="pl-PL" sz="1600" dirty="0" smtClean="0">
                <a:latin typeface="Arial" charset="0"/>
              </a:rPr>
              <a:t>355</a:t>
            </a:r>
            <a:endParaRPr lang="pl-PL" altLang="pl-PL" sz="1600" dirty="0" smtClean="0">
              <a:latin typeface="Arial" charset="0"/>
            </a:endParaRPr>
          </a:p>
          <a:p>
            <a:r>
              <a:rPr lang="pl-PL" altLang="pl-PL" sz="1600" dirty="0" smtClean="0">
                <a:latin typeface="Arial" charset="0"/>
              </a:rPr>
              <a:t>      091 31 29 300</a:t>
            </a:r>
            <a:endParaRPr lang="en-US" altLang="pl-PL" sz="1600" dirty="0">
              <a:latin typeface="Arial" charset="0"/>
            </a:endParaRPr>
          </a:p>
          <a:p>
            <a:r>
              <a:rPr lang="en-US" altLang="pl-PL" sz="1600" dirty="0">
                <a:latin typeface="Arial" charset="0"/>
              </a:rPr>
              <a:t>fax. 091 31 29 325</a:t>
            </a:r>
          </a:p>
          <a:p>
            <a:r>
              <a:rPr lang="en-US" altLang="pl-PL" sz="1600" dirty="0">
                <a:latin typeface="Arial" charset="0"/>
              </a:rPr>
              <a:t>email: </a:t>
            </a:r>
            <a:r>
              <a:rPr lang="en-US" altLang="pl-PL" sz="1600" dirty="0" smtClean="0">
                <a:latin typeface="Arial" charset="0"/>
                <a:hlinkClick r:id="rId2" tooltip="blocked::mailto:mlyszyk@wzp.pl"/>
              </a:rPr>
              <a:t>mlyszyk@wzp.pl</a:t>
            </a:r>
            <a:r>
              <a:rPr lang="pl-PL" altLang="pl-PL" sz="1600" dirty="0" smtClean="0">
                <a:latin typeface="Arial" charset="0"/>
              </a:rPr>
              <a:t>, </a:t>
            </a:r>
            <a:r>
              <a:rPr lang="pl-PL" altLang="pl-PL" sz="1600" dirty="0" err="1" smtClean="0">
                <a:latin typeface="Arial" charset="0"/>
              </a:rPr>
              <a:t>sek_wprow@wzp.pl</a:t>
            </a:r>
            <a:endParaRPr lang="pl-PL" altLang="pl-PL" sz="16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tekstu 2"/>
          <p:cNvSpPr txBox="1">
            <a:spLocks/>
          </p:cNvSpPr>
          <p:nvPr/>
        </p:nvSpPr>
        <p:spPr bwMode="auto">
          <a:xfrm>
            <a:off x="503238" y="1514168"/>
            <a:ext cx="8191500" cy="4580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pl-PL" altLang="pl-PL" sz="2000" b="1" dirty="0">
                <a:solidFill>
                  <a:srgbClr val="000000"/>
                </a:solidFill>
                <a:latin typeface="Arial" charset="0"/>
              </a:rPr>
              <a:t>    Budowa lub </a:t>
            </a:r>
            <a:r>
              <a:rPr lang="pl-PL" altLang="pl-PL" sz="2000" b="1" dirty="0" smtClean="0">
                <a:solidFill>
                  <a:srgbClr val="000000"/>
                </a:solidFill>
                <a:latin typeface="Arial" charset="0"/>
              </a:rPr>
              <a:t>modernizacja </a:t>
            </a:r>
            <a:r>
              <a:rPr lang="pl-PL" altLang="pl-PL" sz="2000" b="1" dirty="0">
                <a:solidFill>
                  <a:srgbClr val="000000"/>
                </a:solidFill>
                <a:latin typeface="Arial" charset="0"/>
              </a:rPr>
              <a:t>dróg lokalnych </a:t>
            </a:r>
            <a:r>
              <a:rPr lang="pl-PL" altLang="pl-PL" sz="2000" dirty="0">
                <a:solidFill>
                  <a:srgbClr val="000000"/>
                </a:solidFill>
                <a:latin typeface="Arial" charset="0"/>
              </a:rPr>
              <a:t/>
            </a:r>
            <a:br>
              <a:rPr lang="pl-PL" altLang="pl-PL" sz="2000" dirty="0">
                <a:solidFill>
                  <a:srgbClr val="000000"/>
                </a:solidFill>
                <a:latin typeface="Arial" charset="0"/>
              </a:rPr>
            </a:br>
            <a:r>
              <a:rPr lang="pl-PL" altLang="pl-PL" sz="2000" dirty="0">
                <a:solidFill>
                  <a:srgbClr val="000000"/>
                </a:solidFill>
                <a:latin typeface="Arial" charset="0"/>
              </a:rPr>
              <a:t>będzie możliwa w ramach działania </a:t>
            </a:r>
            <a:br>
              <a:rPr lang="pl-PL" altLang="pl-PL" sz="2000" dirty="0">
                <a:solidFill>
                  <a:srgbClr val="000000"/>
                </a:solidFill>
                <a:latin typeface="Arial" charset="0"/>
              </a:rPr>
            </a:br>
            <a:r>
              <a:rPr lang="pl-PL" altLang="pl-PL" sz="2000" b="1" dirty="0">
                <a:solidFill>
                  <a:srgbClr val="000000"/>
                </a:solidFill>
                <a:latin typeface="Arial" charset="0"/>
              </a:rPr>
              <a:t>„Podstawowe usługi i odnowa wsi na obszarach wiejskich”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endParaRPr lang="pl-PL" altLang="pl-PL" sz="2000" b="1" dirty="0">
              <a:solidFill>
                <a:srgbClr val="000000"/>
              </a:solidFill>
              <a:latin typeface="Arial" charset="0"/>
            </a:endParaRPr>
          </a:p>
          <a:p>
            <a:pPr algn="ctr"/>
            <a:r>
              <a:rPr lang="pl-PL" altLang="pl-PL" sz="1600" dirty="0" smtClean="0">
                <a:solidFill>
                  <a:srgbClr val="000000"/>
                </a:solidFill>
                <a:latin typeface="Arial" charset="0"/>
              </a:rPr>
              <a:t>W dniu 18 września 2015 r. ukazało się Rozporządzenie Ministra Rolnictwa i Rozwoju Wsi z dnia 4 września 2015 r. w sprawie szczegółowych warunków i trybu przyznawania pomocy finansowej na operacje typu „Budowa lub modernizacja dróg lokalnych” </a:t>
            </a:r>
            <a:r>
              <a:rPr lang="pl-PL" sz="1600" b="1" dirty="0"/>
              <a:t>w ramach </a:t>
            </a:r>
            <a:r>
              <a:rPr lang="pl-PL" sz="1600" b="1" dirty="0" err="1"/>
              <a:t>poddziałania</a:t>
            </a:r>
            <a:r>
              <a:rPr lang="pl-PL" sz="1600" b="1" dirty="0"/>
              <a:t> „Wsparcie inwestycji </a:t>
            </a:r>
            <a:r>
              <a:rPr lang="pl-PL" sz="1600" b="1" dirty="0" smtClean="0"/>
              <a:t>związanych z </a:t>
            </a:r>
            <a:r>
              <a:rPr lang="pl-PL" sz="1600" b="1" dirty="0"/>
              <a:t>tworzeniem, ulepszaniem lub rozbudową wszystkich rodzajów małej infrastruktury, w tym inwestycji w </a:t>
            </a:r>
            <a:r>
              <a:rPr lang="pl-PL" sz="1600" b="1" dirty="0" smtClean="0"/>
              <a:t>energię odnawialną </a:t>
            </a:r>
            <a:r>
              <a:rPr lang="pl-PL" sz="1600" b="1" dirty="0"/>
              <a:t>i w oszczędzanie energii” objętego Programem Rozwoju Obszarów Wiejskich na lata 2014–2020</a:t>
            </a:r>
            <a:endParaRPr lang="pl-PL" altLang="pl-PL" sz="1600" dirty="0">
              <a:solidFill>
                <a:srgbClr val="000000"/>
              </a:solidFill>
              <a:latin typeface="Arial" charset="0"/>
            </a:endParaRP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endParaRPr lang="pl-PL" altLang="pl-PL" sz="2000" dirty="0">
              <a:solidFill>
                <a:srgbClr val="000000"/>
              </a:solidFill>
              <a:latin typeface="Arial" charset="0"/>
            </a:endParaRP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pl-PL" altLang="pl-PL" sz="2000" dirty="0" smtClean="0">
                <a:solidFill>
                  <a:srgbClr val="000000"/>
                </a:solidFill>
                <a:latin typeface="Arial" charset="0"/>
              </a:rPr>
              <a:t>Przewidywany termin </a:t>
            </a:r>
            <a:r>
              <a:rPr lang="pl-PL" altLang="pl-PL" sz="2000" dirty="0">
                <a:solidFill>
                  <a:srgbClr val="000000"/>
                </a:solidFill>
                <a:latin typeface="Arial" charset="0"/>
              </a:rPr>
              <a:t>naborów wniosków o przyznanie pomocy jest planowany na </a:t>
            </a:r>
            <a:r>
              <a:rPr lang="pl-PL" altLang="pl-PL" sz="2000" dirty="0" smtClean="0">
                <a:solidFill>
                  <a:srgbClr val="000000"/>
                </a:solidFill>
                <a:latin typeface="Arial" charset="0"/>
              </a:rPr>
              <a:t>listopad/grudzień </a:t>
            </a:r>
            <a:r>
              <a:rPr lang="pl-PL" altLang="pl-PL" sz="2000" dirty="0">
                <a:solidFill>
                  <a:srgbClr val="000000"/>
                </a:solidFill>
                <a:latin typeface="Arial" charset="0"/>
              </a:rPr>
              <a:t>2015 r.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endParaRPr lang="pl-PL" altLang="pl-PL" sz="2000" dirty="0">
              <a:solidFill>
                <a:srgbClr val="000000"/>
              </a:solidFill>
              <a:latin typeface="Arial" charset="0"/>
            </a:endParaRP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endParaRPr lang="pl-PL" altLang="pl-PL" sz="2000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622550" y="214313"/>
            <a:ext cx="652145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pl-PL" sz="2400" b="1" dirty="0" smtClean="0">
                <a:solidFill>
                  <a:srgbClr val="44C6EB"/>
                </a:solidFill>
              </a:rPr>
              <a:t>Warunki przyznawania pomocy – według rozporządzenia</a:t>
            </a:r>
          </a:p>
        </p:txBody>
      </p:sp>
      <p:sp>
        <p:nvSpPr>
          <p:cNvPr id="5123" name="Symbol zastępczy tekstu 2"/>
          <p:cNvSpPr txBox="1">
            <a:spLocks/>
          </p:cNvSpPr>
          <p:nvPr/>
        </p:nvSpPr>
        <p:spPr bwMode="auto">
          <a:xfrm>
            <a:off x="482600" y="1524000"/>
            <a:ext cx="81915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pl-PL" altLang="pl-PL" sz="2000" b="1">
                <a:solidFill>
                  <a:srgbClr val="000000"/>
                </a:solidFill>
                <a:latin typeface="Arial" charset="0"/>
              </a:rPr>
              <a:t>    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endParaRPr lang="pl-PL" altLang="pl-PL" sz="20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24" name="Symbol zastępczy tekstu 2"/>
          <p:cNvSpPr txBox="1">
            <a:spLocks/>
          </p:cNvSpPr>
          <p:nvPr/>
        </p:nvSpPr>
        <p:spPr bwMode="auto">
          <a:xfrm>
            <a:off x="698500" y="1739900"/>
            <a:ext cx="81915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pl-PL" altLang="pl-PL" dirty="0">
                <a:latin typeface="Arial" charset="0"/>
              </a:rPr>
              <a:t>     </a:t>
            </a:r>
            <a:r>
              <a:rPr lang="pl-PL" altLang="pl-PL" b="1" dirty="0">
                <a:latin typeface="Arial" charset="0"/>
              </a:rPr>
              <a:t>Działania związane z budową i </a:t>
            </a:r>
            <a:r>
              <a:rPr lang="pl-PL" altLang="pl-PL" b="1" dirty="0" smtClean="0">
                <a:latin typeface="Arial" charset="0"/>
              </a:rPr>
              <a:t>modernizacją </a:t>
            </a:r>
            <a:r>
              <a:rPr lang="pl-PL" altLang="pl-PL" b="1" dirty="0">
                <a:latin typeface="Arial" charset="0"/>
              </a:rPr>
              <a:t>dróg mają za zadanie wspierać rozwój lokalny na obszarach wiejskich a w wyniku ich realizacji jednostki osadnicze połączą się z istniejącą siecią drogową (drogą publiczną).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endParaRPr lang="pl-PL" altLang="pl-PL" dirty="0">
              <a:solidFill>
                <a:srgbClr val="000000"/>
              </a:solidFill>
              <a:latin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pl-PL" altLang="pl-PL" b="1" dirty="0">
                <a:solidFill>
                  <a:srgbClr val="000000"/>
                </a:solidFill>
                <a:latin typeface="Arial" charset="0"/>
              </a:rPr>
              <a:t>Cele </a:t>
            </a:r>
            <a:r>
              <a:rPr lang="pl-PL" altLang="pl-PL" b="1" dirty="0" err="1">
                <a:solidFill>
                  <a:srgbClr val="000000"/>
                </a:solidFill>
                <a:latin typeface="Arial" charset="0"/>
              </a:rPr>
              <a:t>poddziałania</a:t>
            </a:r>
            <a:r>
              <a:rPr lang="pl-PL" altLang="pl-PL" b="1" dirty="0">
                <a:solidFill>
                  <a:srgbClr val="000000"/>
                </a:solidFill>
                <a:latin typeface="Arial" charset="0"/>
              </a:rPr>
              <a:t>: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endParaRPr lang="pl-PL" altLang="pl-PL" b="1" dirty="0">
              <a:solidFill>
                <a:srgbClr val="000000"/>
              </a:solidFill>
              <a:latin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pl-PL" altLang="pl-PL" dirty="0">
                <a:solidFill>
                  <a:srgbClr val="000000"/>
                </a:solidFill>
                <a:latin typeface="Arial" charset="0"/>
              </a:rPr>
              <a:t>Niwelowanie utrudnień komunikacyjnych na obszarach wiejskich;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pl-PL" altLang="pl-PL" dirty="0">
                <a:solidFill>
                  <a:srgbClr val="000000"/>
                </a:solidFill>
                <a:latin typeface="Arial" charset="0"/>
              </a:rPr>
              <a:t>Umożliwienie mieszkańcom obszarów wiejskich podejmowania zatrudnienia poza miejscem zamieszkania;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pl-PL" altLang="pl-PL" dirty="0">
                <a:solidFill>
                  <a:srgbClr val="000000"/>
                </a:solidFill>
                <a:latin typeface="Arial" charset="0"/>
              </a:rPr>
              <a:t>Umożliwienie mieszkańcom obszarów wiejskich</a:t>
            </a:r>
            <a:r>
              <a:rPr lang="pl-PL" altLang="pl-PL" dirty="0">
                <a:latin typeface="Arial" charset="0"/>
              </a:rPr>
              <a:t> korzystania z usług publicznych.</a:t>
            </a:r>
            <a:endParaRPr lang="pl-PL" altLang="pl-PL" dirty="0">
              <a:solidFill>
                <a:srgbClr val="000000"/>
              </a:solidFill>
              <a:latin typeface="Arial" charset="0"/>
            </a:endParaRP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endParaRPr lang="pl-PL" altLang="pl-PL" dirty="0">
              <a:solidFill>
                <a:srgbClr val="000000"/>
              </a:solidFill>
              <a:latin typeface="Arial" charset="0"/>
            </a:endParaRP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endParaRPr lang="pl-PL" altLang="pl-PL" b="1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870200" y="214313"/>
            <a:ext cx="62738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pl-PL" sz="2400" b="1" dirty="0" smtClean="0">
                <a:solidFill>
                  <a:srgbClr val="44C6EB"/>
                </a:solidFill>
              </a:rPr>
              <a:t>Warunki przyznawania pomocy – według rozporządzenia</a:t>
            </a:r>
          </a:p>
        </p:txBody>
      </p:sp>
      <p:sp>
        <p:nvSpPr>
          <p:cNvPr id="6147" name="Symbol zastępczy tekstu 2"/>
          <p:cNvSpPr txBox="1">
            <a:spLocks/>
          </p:cNvSpPr>
          <p:nvPr/>
        </p:nvSpPr>
        <p:spPr bwMode="auto">
          <a:xfrm>
            <a:off x="482600" y="1524000"/>
            <a:ext cx="81915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pl-PL" altLang="pl-PL" sz="2000" b="1">
                <a:solidFill>
                  <a:srgbClr val="000000"/>
                </a:solidFill>
                <a:latin typeface="Arial" charset="0"/>
              </a:rPr>
              <a:t>    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endParaRPr lang="pl-PL" altLang="pl-PL" sz="20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808038" y="1502603"/>
            <a:ext cx="72644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 eaLnBrk="0" hangingPunct="0">
              <a:tabLst>
                <a:tab pos="725488" algn="l"/>
              </a:tabLst>
            </a:pPr>
            <a:r>
              <a:rPr lang="pl-PL" sz="2000" b="1" dirty="0">
                <a:latin typeface="Arial" charset="0"/>
              </a:rPr>
              <a:t>Warunki i tryb przyznawania pomocy finansowej:</a:t>
            </a: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sz="2000" b="1" dirty="0" smtClean="0">
              <a:latin typeface="Arial" charset="0"/>
            </a:endParaRPr>
          </a:p>
          <a:p>
            <a:pPr marL="342900" indent="-342900" algn="ctr" eaLnBrk="0" hangingPunct="0">
              <a:tabLst>
                <a:tab pos="725488" algn="l"/>
              </a:tabLst>
            </a:pPr>
            <a:r>
              <a:rPr lang="pl-PL" sz="1600" b="1" dirty="0" smtClean="0">
                <a:latin typeface="Arial" charset="0"/>
              </a:rPr>
              <a:t>      Pomoc jest przyznawana na operacje w zakresie budowy, przebudowy lub zmiany nawierzchni dróg gminnych, powiatowych lub wewnętrznych</a:t>
            </a: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sz="2000" b="1" dirty="0">
              <a:latin typeface="Arial" charset="0"/>
            </a:endParaRPr>
          </a:p>
          <a:p>
            <a:pPr marL="342900" indent="-342900" algn="just" eaLnBrk="0" hangingPunct="0">
              <a:buAutoNum type="arabicPeriod"/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Inwestycja </a:t>
            </a:r>
            <a:r>
              <a:rPr lang="pl-PL" dirty="0">
                <a:latin typeface="Arial" charset="0"/>
              </a:rPr>
              <a:t>będzie </a:t>
            </a:r>
            <a:r>
              <a:rPr lang="pl-PL" dirty="0" smtClean="0">
                <a:latin typeface="Arial" charset="0"/>
              </a:rPr>
              <a:t>realizowana na obszarze należącym do:</a:t>
            </a: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dirty="0" smtClean="0">
              <a:latin typeface="Arial" charset="0"/>
            </a:endParaRPr>
          </a:p>
          <a:p>
            <a:pPr marL="342900" indent="-342900" algn="just" eaLnBrk="0" hangingPunct="0">
              <a:buAutoNum type="alphaLcParenR"/>
              <a:tabLst>
                <a:tab pos="725488" algn="l"/>
              </a:tabLst>
            </a:pPr>
            <a:r>
              <a:rPr lang="pl-PL" b="1" dirty="0" smtClean="0">
                <a:latin typeface="Arial" charset="0"/>
              </a:rPr>
              <a:t>Gminy wiejskiej </a:t>
            </a:r>
            <a:r>
              <a:rPr lang="pl-PL" dirty="0" smtClean="0">
                <a:latin typeface="Arial" charset="0"/>
              </a:rPr>
              <a:t>lub</a:t>
            </a:r>
          </a:p>
          <a:p>
            <a:pPr marL="342900" indent="-342900" algn="just" eaLnBrk="0" hangingPunct="0">
              <a:buAutoNum type="alphaLcParenR"/>
              <a:tabLst>
                <a:tab pos="725488" algn="l"/>
              </a:tabLst>
            </a:pPr>
            <a:r>
              <a:rPr lang="pl-PL" b="1" dirty="0" smtClean="0">
                <a:latin typeface="Arial" charset="0"/>
              </a:rPr>
              <a:t>Gminy miejsko-wiejskiej, </a:t>
            </a:r>
            <a:r>
              <a:rPr lang="pl-PL" dirty="0" smtClean="0">
                <a:latin typeface="Arial" charset="0"/>
              </a:rPr>
              <a:t>z wyłączeniem miast liczących powyżej 5000 mieszkańców lub</a:t>
            </a:r>
          </a:p>
          <a:p>
            <a:pPr marL="342900" indent="-342900" algn="just" eaLnBrk="0" hangingPunct="0">
              <a:tabLst>
                <a:tab pos="725488" algn="l"/>
              </a:tabLst>
            </a:pPr>
            <a:r>
              <a:rPr lang="pl-PL" b="1" dirty="0" smtClean="0">
                <a:latin typeface="Arial" charset="0"/>
              </a:rPr>
              <a:t>c) Gminy miejskiej, </a:t>
            </a:r>
            <a:r>
              <a:rPr lang="pl-PL" dirty="0" smtClean="0">
                <a:latin typeface="Arial" charset="0"/>
              </a:rPr>
              <a:t>z wyłączeniem miast liczących powyżej 5000 mieszkańców </a:t>
            </a: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b="1" dirty="0">
              <a:latin typeface="Arial" charset="0"/>
            </a:endParaRP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b="1" dirty="0">
              <a:latin typeface="Arial" charset="0"/>
            </a:endParaRP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189702" y="1750141"/>
            <a:ext cx="695140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0" hangingPunct="0"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2. Wnioskodawcą może być </a:t>
            </a:r>
            <a:r>
              <a:rPr lang="pl-PL" b="1" dirty="0" smtClean="0">
                <a:latin typeface="Arial" charset="0"/>
              </a:rPr>
              <a:t>gmina, powiat, związek międzygminny lub związek powiatów. </a:t>
            </a:r>
            <a:endParaRPr lang="pl-PL" dirty="0" smtClean="0">
              <a:latin typeface="Arial" charset="0"/>
            </a:endParaRP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dirty="0" smtClean="0">
              <a:latin typeface="Arial" charset="0"/>
            </a:endParaRPr>
          </a:p>
          <a:p>
            <a:pPr marL="342900" indent="-342900" algn="just" eaLnBrk="0" hangingPunct="0"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3.  Koszty </a:t>
            </a:r>
            <a:r>
              <a:rPr lang="pl-PL" dirty="0" err="1" smtClean="0">
                <a:latin typeface="Arial" charset="0"/>
              </a:rPr>
              <a:t>kwalifikowalne</a:t>
            </a:r>
            <a:r>
              <a:rPr lang="pl-PL" dirty="0" smtClean="0">
                <a:latin typeface="Arial" charset="0"/>
              </a:rPr>
              <a:t> operacji </a:t>
            </a:r>
            <a:r>
              <a:rPr lang="pl-PL" b="1" dirty="0" smtClean="0">
                <a:latin typeface="Arial" charset="0"/>
              </a:rPr>
              <a:t>nie będą współfinansowane</a:t>
            </a:r>
            <a:r>
              <a:rPr lang="pl-PL" dirty="0" smtClean="0">
                <a:latin typeface="Arial" charset="0"/>
              </a:rPr>
              <a:t> w drodze wkładu z funduszy strukturalnych, Funduszu Spójności lub jakiegokolwiek innego unijnego instrumentu finansowego oraz innych programów przeznaczonych na inwestycje drogowe</a:t>
            </a: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dirty="0" smtClean="0">
              <a:latin typeface="Arial" charset="0"/>
            </a:endParaRPr>
          </a:p>
          <a:p>
            <a:pPr marL="342900" indent="-342900" algn="just" eaLnBrk="0" hangingPunct="0"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4. </a:t>
            </a:r>
            <a:r>
              <a:rPr lang="pl-PL" b="1" dirty="0" smtClean="0">
                <a:latin typeface="Arial" charset="0"/>
              </a:rPr>
              <a:t>Zakończenie inwestycji i złożenie wniosku o płatność</a:t>
            </a:r>
            <a:r>
              <a:rPr lang="pl-PL" dirty="0" smtClean="0">
                <a:latin typeface="Arial" charset="0"/>
              </a:rPr>
              <a:t> nastąpi </a:t>
            </a:r>
            <a:r>
              <a:rPr lang="pl-PL" b="1" dirty="0" smtClean="0">
                <a:latin typeface="Arial" charset="0"/>
              </a:rPr>
              <a:t>24 miesiące</a:t>
            </a:r>
            <a:r>
              <a:rPr lang="pl-PL" dirty="0" smtClean="0">
                <a:latin typeface="Arial" charset="0"/>
              </a:rPr>
              <a:t> po zawarciu umowy w przypadku inwestycji jednoetapowych, </a:t>
            </a:r>
            <a:r>
              <a:rPr lang="pl-PL" b="1" dirty="0" smtClean="0">
                <a:latin typeface="Arial" charset="0"/>
              </a:rPr>
              <a:t>36 miesięcy</a:t>
            </a:r>
            <a:r>
              <a:rPr lang="pl-PL" dirty="0" smtClean="0">
                <a:latin typeface="Arial" charset="0"/>
              </a:rPr>
              <a:t> po zawarciu umowy w przypadku inwestycji dwuetapowych</a:t>
            </a:r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2880852" y="431461"/>
            <a:ext cx="58747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sz="2400" b="1" dirty="0" smtClean="0">
                <a:solidFill>
                  <a:srgbClr val="44C6EB"/>
                </a:solidFill>
              </a:rPr>
              <a:t>Warunki przyznawania pomocy – według rozporządzenia</a:t>
            </a:r>
            <a:endParaRPr lang="pl-PL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106128" y="1698974"/>
            <a:ext cx="734961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0" hangingPunct="0"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5. Inwestycja będzie realizowana na nieruchomości będącej własnością podmiotu ubiegającego się o przyznanie pomocy lub na nieruchomości, do której podmiot ten posiada udokumentowane prawo do dysponowania nią przez okres realizacji operacji</a:t>
            </a:r>
            <a:r>
              <a:rPr lang="pl-PL" b="1" dirty="0" smtClean="0">
                <a:latin typeface="Arial" charset="0"/>
              </a:rPr>
              <a:t>.</a:t>
            </a: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b="1" dirty="0" smtClean="0">
              <a:latin typeface="Arial" charset="0"/>
            </a:endParaRPr>
          </a:p>
          <a:p>
            <a:pPr marL="342900" indent="-342900" algn="just" eaLnBrk="0" hangingPunct="0"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6. Inwestycja będzie uwzględniona w dokumencie planistycznym </a:t>
            </a:r>
            <a:r>
              <a:rPr lang="pl-PL" sz="1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pl-PL" sz="1400" dirty="0">
                <a:latin typeface="Arial" pitchFamily="34" charset="0"/>
                <a:cs typeface="Arial" pitchFamily="34" charset="0"/>
              </a:rPr>
              <a:t>Studium uwarunkowań i kierunków zagospodarowania przestrzennego gminy lub miejscowy plan zagospodarowania przestrzennego lub decyzja o lokalizacji inwestycji celu publicznego powinna potwierdzać, że droga planowana do realizacji w ramach operacji jest zlokalizowana na obszarze, który w dokumencie planistycznym gminy został wyznaczony pod taką inwestycję – na potwierdzenie uwzględnienia (spójności) planowanej operacji z dokumentami planistycznymi. Jest to wymóg, którego niespełnienie będzie skutkować odmową przyznania pomocy</a:t>
            </a:r>
            <a:r>
              <a:rPr lang="pl-PL" sz="1400" dirty="0" smtClean="0">
                <a:latin typeface="Arial" pitchFamily="34" charset="0"/>
                <a:cs typeface="Arial" pitchFamily="34" charset="0"/>
              </a:rPr>
              <a:t>.)</a:t>
            </a:r>
            <a:endParaRPr lang="pl-PL" sz="1400" b="1" dirty="0">
              <a:latin typeface="Arial" pitchFamily="34" charset="0"/>
              <a:cs typeface="Arial" pitchFamily="34" charset="0"/>
            </a:endParaRP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b="1" dirty="0" smtClean="0">
              <a:latin typeface="Arial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06650" y="214313"/>
            <a:ext cx="652145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smtClean="0">
                <a:ln>
                  <a:noFill/>
                </a:ln>
                <a:solidFill>
                  <a:srgbClr val="44C6EB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Warunki przyznawania pomocy – według rozporządzenia</a:t>
            </a:r>
            <a:endParaRPr kumimoji="0" lang="pl-PL" sz="2400" b="1" i="0" u="none" strike="noStrike" kern="1200" cap="none" spc="0" normalizeH="0" baseline="0" noProof="0" dirty="0" smtClean="0">
              <a:ln>
                <a:noFill/>
              </a:ln>
              <a:solidFill>
                <a:srgbClr val="44C6EB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174955" y="1699822"/>
            <a:ext cx="723162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0" hangingPunct="0"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7.  Inwestycja będzie spójna z dokumentem strategicznym</a:t>
            </a:r>
            <a:endParaRPr lang="pl-PL" dirty="0">
              <a:latin typeface="Arial" charset="0"/>
            </a:endParaRPr>
          </a:p>
          <a:p>
            <a:pPr marL="342900" indent="-342900" algn="just" eaLnBrk="0" hangingPunct="0">
              <a:tabLst>
                <a:tab pos="725488" algn="l"/>
              </a:tabLst>
            </a:pPr>
            <a:r>
              <a:rPr lang="pl-PL" b="1" dirty="0">
                <a:latin typeface="Arial" charset="0"/>
              </a:rPr>
              <a:t> </a:t>
            </a:r>
            <a:r>
              <a:rPr lang="pl-PL" b="1" dirty="0" smtClean="0">
                <a:latin typeface="Arial" charset="0"/>
              </a:rPr>
              <a:t>    </a:t>
            </a:r>
            <a:r>
              <a:rPr lang="pl-PL" sz="1400" dirty="0" smtClean="0">
                <a:latin typeface="Arial" pitchFamily="34" charset="0"/>
                <a:cs typeface="Arial" pitchFamily="34" charset="0"/>
              </a:rPr>
              <a:t>(Strategia </a:t>
            </a:r>
            <a:r>
              <a:rPr lang="pl-PL" sz="1400" dirty="0">
                <a:latin typeface="Arial" pitchFamily="34" charset="0"/>
                <a:cs typeface="Arial" pitchFamily="34" charset="0"/>
              </a:rPr>
              <a:t>rozwoju gminy/powiatu/związku lub plan rozwoju miejscowości, powinny potwierdzać, że operacja jest spójna </a:t>
            </a:r>
            <a:r>
              <a:rPr lang="pl-PL" sz="1400" dirty="0" smtClean="0">
                <a:latin typeface="Arial" pitchFamily="34" charset="0"/>
                <a:cs typeface="Arial" pitchFamily="34" charset="0"/>
              </a:rPr>
              <a:t>z </a:t>
            </a:r>
            <a:r>
              <a:rPr lang="pl-PL" sz="1400" dirty="0">
                <a:latin typeface="Arial" pitchFamily="34" charset="0"/>
                <a:cs typeface="Arial" pitchFamily="34" charset="0"/>
              </a:rPr>
              <a:t>dokumentem strategicznym </a:t>
            </a:r>
            <a:r>
              <a:rPr lang="pl-PL" sz="1400" dirty="0" smtClean="0">
                <a:latin typeface="Arial" pitchFamily="34" charset="0"/>
                <a:cs typeface="Arial" pitchFamily="34" charset="0"/>
              </a:rPr>
              <a:t>Wnioskodawcy. </a:t>
            </a:r>
          </a:p>
          <a:p>
            <a:pPr marL="342900" indent="-342900" algn="just" eaLnBrk="0" hangingPunct="0">
              <a:tabLst>
                <a:tab pos="725488" algn="l"/>
              </a:tabLst>
            </a:pPr>
            <a:r>
              <a:rPr lang="pl-PL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pl-PL" sz="1400" dirty="0" smtClean="0">
                <a:latin typeface="Arial" pitchFamily="34" charset="0"/>
                <a:cs typeface="Arial" pitchFamily="34" charset="0"/>
              </a:rPr>
              <a:t>      Z </a:t>
            </a:r>
            <a:r>
              <a:rPr lang="pl-PL" sz="1400" dirty="0">
                <a:latin typeface="Arial" pitchFamily="34" charset="0"/>
                <a:cs typeface="Arial" pitchFamily="34" charset="0"/>
              </a:rPr>
              <a:t>przedłożonej dokumentacji strategicznej musi wynikać, że operacja wpisuje się w szerszy kontekst związany z rozwojem danego obszaru gminy/powiatu/związku – że Wnioskodawca wśród zadań do realizacji priorytetowo traktuje inwestycje związane z budową lub modernizacją dróg lokalnych i nie jest to inwestycja ad hoc. Jest to wymóg, którego niespełnienie będzie skutkować odmową przyznania </a:t>
            </a:r>
            <a:r>
              <a:rPr lang="pl-PL" sz="1400" dirty="0" smtClean="0">
                <a:latin typeface="Arial" pitchFamily="34" charset="0"/>
                <a:cs typeface="Arial" pitchFamily="34" charset="0"/>
              </a:rPr>
              <a:t>pomocy)</a:t>
            </a: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dirty="0" smtClean="0">
              <a:latin typeface="Arial" pitchFamily="34" charset="0"/>
              <a:cs typeface="Arial" pitchFamily="34" charset="0"/>
            </a:endParaRPr>
          </a:p>
          <a:p>
            <a:pPr marL="342900" indent="-342900" algn="just" eaLnBrk="0" hangingPunct="0">
              <a:buAutoNum type="arabicPeriod" startAt="8"/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Inwestycja będzie </a:t>
            </a:r>
            <a:r>
              <a:rPr lang="pl-PL" b="1" dirty="0" smtClean="0">
                <a:latin typeface="Arial" charset="0"/>
              </a:rPr>
              <a:t>uwzględniona w planie finansowym</a:t>
            </a:r>
            <a:r>
              <a:rPr lang="pl-PL" dirty="0" smtClean="0">
                <a:latin typeface="Arial" charset="0"/>
              </a:rPr>
              <a:t> podmiotu ubiegającego się o przyznanie pomocy nie później niż w dniu zawarcia umowy o przyznanie pomocy</a:t>
            </a:r>
          </a:p>
          <a:p>
            <a:pPr marL="342900" indent="-342900" algn="just" eaLnBrk="0" hangingPunct="0">
              <a:buAutoNum type="arabicPeriod" startAt="8"/>
              <a:tabLst>
                <a:tab pos="725488" algn="l"/>
              </a:tabLst>
            </a:pPr>
            <a:endParaRPr lang="pl-PL" dirty="0">
              <a:latin typeface="Arial" charset="0"/>
            </a:endParaRPr>
          </a:p>
          <a:p>
            <a:pPr marL="342900" indent="-342900" algn="just" eaLnBrk="0" hangingPunct="0">
              <a:buAutoNum type="arabicPeriod" startAt="8"/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W ramach operacji </a:t>
            </a:r>
            <a:r>
              <a:rPr lang="pl-PL" b="1" dirty="0" smtClean="0">
                <a:latin typeface="Arial" charset="0"/>
              </a:rPr>
              <a:t>wartość całkowitego </a:t>
            </a:r>
            <a:r>
              <a:rPr lang="pl-PL" b="1" dirty="0" err="1" smtClean="0">
                <a:latin typeface="Arial" charset="0"/>
              </a:rPr>
              <a:t>kwalifikowalnego</a:t>
            </a:r>
            <a:r>
              <a:rPr lang="pl-PL" dirty="0" smtClean="0">
                <a:latin typeface="Arial" charset="0"/>
              </a:rPr>
              <a:t> kosztu nie może przekroczyć </a:t>
            </a:r>
            <a:r>
              <a:rPr lang="pl-PL" b="1" dirty="0" smtClean="0">
                <a:latin typeface="Arial" charset="0"/>
              </a:rPr>
              <a:t>1 mln euro </a:t>
            </a:r>
            <a:r>
              <a:rPr lang="pl-PL" sz="1200" dirty="0" smtClean="0">
                <a:latin typeface="Arial" charset="0"/>
              </a:rPr>
              <a:t>w przeliczeniu na złote według średniego kursu walut obcych Narodowego Banku Polskiego obowiązującego w dniu rozpoczęcia naboru wniosków o przyznanie pomocy</a:t>
            </a: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sz="1400" dirty="0" smtClean="0">
              <a:latin typeface="Arial" pitchFamily="34" charset="0"/>
              <a:cs typeface="Arial" pitchFamily="34" charset="0"/>
            </a:endParaRP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sz="1400" dirty="0" smtClean="0"/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sz="1400" b="1" dirty="0" smtClean="0">
              <a:latin typeface="Arial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406650" y="214313"/>
            <a:ext cx="652145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smtClean="0">
                <a:ln>
                  <a:noFill/>
                </a:ln>
                <a:solidFill>
                  <a:srgbClr val="44C6EB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Warunki przyznawania pomocy – według rozporządzenia</a:t>
            </a:r>
            <a:endParaRPr kumimoji="0" lang="pl-PL" sz="2400" b="1" i="0" u="none" strike="noStrike" kern="1200" cap="none" spc="0" normalizeH="0" baseline="0" noProof="0" dirty="0" smtClean="0">
              <a:ln>
                <a:noFill/>
              </a:ln>
              <a:solidFill>
                <a:srgbClr val="44C6EB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622550" y="214313"/>
            <a:ext cx="652145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pl-PL" sz="2400" b="1" dirty="0" smtClean="0">
                <a:solidFill>
                  <a:srgbClr val="44C6EB"/>
                </a:solidFill>
              </a:rPr>
              <a:t>Warunki przyznawania pomocy – według rozporządzenia</a:t>
            </a:r>
          </a:p>
        </p:txBody>
      </p:sp>
      <p:sp>
        <p:nvSpPr>
          <p:cNvPr id="7171" name="Symbol zastępczy tekstu 2"/>
          <p:cNvSpPr txBox="1">
            <a:spLocks/>
          </p:cNvSpPr>
          <p:nvPr/>
        </p:nvSpPr>
        <p:spPr bwMode="auto">
          <a:xfrm>
            <a:off x="482600" y="1524000"/>
            <a:ext cx="81915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pl-PL" altLang="pl-PL" sz="2000" b="1">
                <a:solidFill>
                  <a:srgbClr val="000000"/>
                </a:solidFill>
                <a:latin typeface="Arial" charset="0"/>
              </a:rPr>
              <a:t>    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endParaRPr lang="pl-PL" altLang="pl-PL" sz="20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1150375" y="1548628"/>
            <a:ext cx="752818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 algn="just" eaLnBrk="0" hangingPunct="0">
              <a:tabLst>
                <a:tab pos="725488" algn="l"/>
              </a:tabLst>
            </a:pPr>
            <a:endParaRPr lang="pl-PL" dirty="0" smtClean="0">
              <a:latin typeface="Arial" charset="0"/>
            </a:endParaRPr>
          </a:p>
          <a:p>
            <a:pPr marL="342900" indent="-342900" eaLnBrk="0" hangingPunct="0"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10. Projekt </a:t>
            </a:r>
            <a:r>
              <a:rPr lang="pl-PL" b="1" dirty="0" smtClean="0">
                <a:latin typeface="Arial" charset="0"/>
              </a:rPr>
              <a:t>będzie łączyć jednostki osadnicze </a:t>
            </a:r>
            <a:r>
              <a:rPr lang="pl-PL" dirty="0" smtClean="0">
                <a:latin typeface="Arial" charset="0"/>
              </a:rPr>
              <a:t>określone w ustawie </a:t>
            </a:r>
            <a:br>
              <a:rPr lang="pl-PL" dirty="0" smtClean="0">
                <a:latin typeface="Arial" charset="0"/>
              </a:rPr>
            </a:br>
            <a:r>
              <a:rPr lang="pl-PL" dirty="0" smtClean="0">
                <a:latin typeface="Arial" charset="0"/>
              </a:rPr>
              <a:t> z dnia 29 sierpnia 2003 r. o urzędowych nazwach miejscowości i      obiektów fizjograficznych </a:t>
            </a:r>
            <a:r>
              <a:rPr lang="pl-PL" b="1" dirty="0" smtClean="0">
                <a:latin typeface="Arial" charset="0"/>
              </a:rPr>
              <a:t>z istniejącą drogą publiczną.</a:t>
            </a:r>
            <a:endParaRPr lang="pl-PL" b="1" dirty="0">
              <a:latin typeface="Arial" charset="0"/>
            </a:endParaRP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dirty="0" smtClean="0">
              <a:latin typeface="Arial" charset="0"/>
            </a:endParaRPr>
          </a:p>
          <a:p>
            <a:pPr marL="342900" indent="-342900" eaLnBrk="0" hangingPunct="0"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11. Pomoc </a:t>
            </a:r>
            <a:r>
              <a:rPr lang="pl-PL" dirty="0">
                <a:latin typeface="Arial" charset="0"/>
              </a:rPr>
              <a:t>ma formę </a:t>
            </a:r>
            <a:r>
              <a:rPr lang="pl-PL" b="1" dirty="0">
                <a:latin typeface="Arial" charset="0"/>
              </a:rPr>
              <a:t>refundacji </a:t>
            </a:r>
            <a:r>
              <a:rPr lang="pl-PL" dirty="0">
                <a:latin typeface="Arial" charset="0"/>
              </a:rPr>
              <a:t>części kosztów </a:t>
            </a:r>
            <a:r>
              <a:rPr lang="pl-PL" dirty="0" err="1">
                <a:latin typeface="Arial" charset="0"/>
              </a:rPr>
              <a:t>kwalifikowalnych</a:t>
            </a:r>
            <a:r>
              <a:rPr lang="pl-PL" dirty="0">
                <a:latin typeface="Arial" charset="0"/>
              </a:rPr>
              <a:t> </a:t>
            </a:r>
            <a:r>
              <a:rPr lang="pl-PL" b="1" dirty="0">
                <a:latin typeface="Arial" charset="0"/>
              </a:rPr>
              <a:t>operacji </a:t>
            </a:r>
            <a:r>
              <a:rPr lang="pl-PL" b="1" dirty="0" smtClean="0">
                <a:latin typeface="Arial" charset="0"/>
              </a:rPr>
              <a:t>do </a:t>
            </a:r>
            <a:r>
              <a:rPr lang="pl-PL" b="1" dirty="0">
                <a:latin typeface="Arial" charset="0"/>
              </a:rPr>
              <a:t>63,63 </a:t>
            </a:r>
            <a:r>
              <a:rPr lang="pl-PL" b="1" dirty="0" smtClean="0">
                <a:latin typeface="Arial" charset="0"/>
              </a:rPr>
              <a:t>%.</a:t>
            </a:r>
            <a:endParaRPr lang="pl-PL" b="1" dirty="0">
              <a:latin typeface="Arial" charset="0"/>
            </a:endParaRP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b="1" dirty="0">
              <a:latin typeface="Arial" charset="0"/>
            </a:endParaRPr>
          </a:p>
          <a:p>
            <a:pPr marL="342900" indent="-342900" algn="just" eaLnBrk="0" hangingPunct="0"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12. </a:t>
            </a:r>
            <a:r>
              <a:rPr lang="pl-PL" dirty="0">
                <a:latin typeface="Arial" charset="0"/>
              </a:rPr>
              <a:t>Maksymalna </a:t>
            </a:r>
            <a:r>
              <a:rPr lang="pl-PL" b="1" dirty="0">
                <a:latin typeface="Arial" charset="0"/>
              </a:rPr>
              <a:t>wartość dofinansowania wynosi do 3 mln zł </a:t>
            </a:r>
            <a:br>
              <a:rPr lang="pl-PL" b="1" dirty="0">
                <a:latin typeface="Arial" charset="0"/>
              </a:rPr>
            </a:br>
            <a:r>
              <a:rPr lang="pl-PL" b="1" dirty="0">
                <a:latin typeface="Arial" charset="0"/>
              </a:rPr>
              <a:t>na beneficjenta</a:t>
            </a:r>
            <a:r>
              <a:rPr lang="pl-PL" dirty="0">
                <a:latin typeface="Arial" charset="0"/>
              </a:rPr>
              <a:t> w okresie realizacji Programu</a:t>
            </a:r>
            <a:r>
              <a:rPr lang="pl-PL" dirty="0" smtClean="0">
                <a:latin typeface="Arial" charset="0"/>
              </a:rPr>
              <a:t>.</a:t>
            </a: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dirty="0">
              <a:latin typeface="Arial" charset="0"/>
            </a:endParaRPr>
          </a:p>
          <a:p>
            <a:pPr eaLnBrk="0" hangingPunct="0"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13.  W przypadku inwestycji dotyczącej drogi wewnętrznej – droga ta w</a:t>
            </a:r>
          </a:p>
          <a:p>
            <a:pPr eaLnBrk="0" hangingPunct="0"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       wyniku realizacji operacji stanie się drogą publiczną </a:t>
            </a:r>
          </a:p>
          <a:p>
            <a:pPr eaLnBrk="0" hangingPunct="0">
              <a:tabLst>
                <a:tab pos="725488" algn="l"/>
              </a:tabLst>
            </a:pPr>
            <a:endParaRPr lang="pl-PL" dirty="0" smtClean="0">
              <a:latin typeface="Arial" charset="0"/>
            </a:endParaRPr>
          </a:p>
          <a:p>
            <a:pPr eaLnBrk="0" hangingPunct="0"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14.  Operacja nie jest możliwa bez udziału środków publicznych</a:t>
            </a: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622550" y="214313"/>
            <a:ext cx="652145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pl-PL" sz="2400" b="1" dirty="0" smtClean="0">
                <a:solidFill>
                  <a:srgbClr val="44C6EB"/>
                </a:solidFill>
              </a:rPr>
              <a:t>Warunki przyznawania pomocy – według rozporządzenia</a:t>
            </a:r>
          </a:p>
        </p:txBody>
      </p:sp>
      <p:sp>
        <p:nvSpPr>
          <p:cNvPr id="9219" name="Symbol zastępczy tekstu 2"/>
          <p:cNvSpPr txBox="1">
            <a:spLocks/>
          </p:cNvSpPr>
          <p:nvPr/>
        </p:nvSpPr>
        <p:spPr bwMode="auto">
          <a:xfrm>
            <a:off x="482600" y="1524000"/>
            <a:ext cx="81915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pl-PL" altLang="pl-PL" sz="2000" b="1">
                <a:solidFill>
                  <a:srgbClr val="000000"/>
                </a:solidFill>
                <a:latin typeface="Arial" charset="0"/>
              </a:rPr>
              <a:t>    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endParaRPr lang="pl-PL" altLang="pl-PL" sz="20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536575" y="1564086"/>
            <a:ext cx="843438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 eaLnBrk="0" hangingPunct="0">
              <a:tabLst>
                <a:tab pos="725488" algn="l"/>
              </a:tabLst>
            </a:pPr>
            <a:r>
              <a:rPr lang="pl-PL" b="1" dirty="0">
                <a:latin typeface="Arial" charset="0"/>
              </a:rPr>
              <a:t>Koszty </a:t>
            </a:r>
            <a:r>
              <a:rPr lang="pl-PL" b="1" dirty="0" err="1">
                <a:latin typeface="Arial" charset="0"/>
              </a:rPr>
              <a:t>kwalifikowalne</a:t>
            </a:r>
            <a:r>
              <a:rPr lang="pl-PL" b="1" dirty="0">
                <a:latin typeface="Arial" charset="0"/>
              </a:rPr>
              <a:t> - wszelkie koszty związane z:</a:t>
            </a: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b="1" dirty="0">
              <a:latin typeface="Arial" charset="0"/>
            </a:endParaRPr>
          </a:p>
          <a:p>
            <a:pPr marL="342900" indent="-342900" algn="just" eaLnBrk="0" hangingPunct="0">
              <a:buFontTx/>
              <a:buChar char="•"/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budową, </a:t>
            </a:r>
            <a:r>
              <a:rPr lang="pl-PL" dirty="0">
                <a:latin typeface="Arial" charset="0"/>
              </a:rPr>
              <a:t>przebudową </a:t>
            </a:r>
            <a:r>
              <a:rPr lang="pl-PL" dirty="0" smtClean="0">
                <a:latin typeface="Arial" charset="0"/>
              </a:rPr>
              <a:t>lub zmianą nawierzchni drogi; </a:t>
            </a:r>
            <a:endParaRPr lang="pl-PL" dirty="0">
              <a:latin typeface="Arial" charset="0"/>
            </a:endParaRPr>
          </a:p>
          <a:p>
            <a:pPr marL="342900" indent="-342900" algn="just" eaLnBrk="0" hangingPunct="0">
              <a:buFontTx/>
              <a:buChar char="•"/>
              <a:tabLst>
                <a:tab pos="725488" algn="l"/>
              </a:tabLst>
            </a:pPr>
            <a:r>
              <a:rPr lang="pl-PL" dirty="0">
                <a:latin typeface="Arial" charset="0"/>
              </a:rPr>
              <a:t>budową </a:t>
            </a:r>
            <a:r>
              <a:rPr lang="pl-PL" dirty="0" smtClean="0">
                <a:latin typeface="Arial" charset="0"/>
              </a:rPr>
              <a:t>kanałów technologicznych w ciągu drogi związanych z potrzebami </a:t>
            </a:r>
            <a:r>
              <a:rPr lang="pl-PL" dirty="0">
                <a:latin typeface="Arial" charset="0"/>
              </a:rPr>
              <a:t>zarządzania drogami lub potrzebami ruchu drogowego;</a:t>
            </a:r>
          </a:p>
          <a:p>
            <a:pPr marL="342900" indent="-342900" algn="just" eaLnBrk="0" hangingPunct="0">
              <a:buFontTx/>
              <a:buChar char="•"/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zakup </a:t>
            </a:r>
            <a:r>
              <a:rPr lang="pl-PL" dirty="0">
                <a:latin typeface="Arial" charset="0"/>
              </a:rPr>
              <a:t>sprzętów, materiału i usług służących realizacji operacji;</a:t>
            </a:r>
          </a:p>
          <a:p>
            <a:pPr marL="342900" indent="-342900" algn="just" eaLnBrk="0" hangingPunct="0">
              <a:buFontTx/>
              <a:buChar char="•"/>
              <a:tabLst>
                <a:tab pos="725488" algn="l"/>
              </a:tabLst>
            </a:pPr>
            <a:r>
              <a:rPr lang="pl-PL" dirty="0">
                <a:latin typeface="Arial" charset="0"/>
              </a:rPr>
              <a:t>podatek VAT;</a:t>
            </a:r>
          </a:p>
          <a:p>
            <a:pPr marL="342900" indent="-342900" algn="just" eaLnBrk="0" hangingPunct="0">
              <a:buFontTx/>
              <a:buChar char="•"/>
              <a:tabLst>
                <a:tab pos="725488" algn="l"/>
              </a:tabLst>
            </a:pPr>
            <a:r>
              <a:rPr lang="pl-PL" dirty="0">
                <a:latin typeface="Arial" charset="0"/>
              </a:rPr>
              <a:t>koszty ogólne (w wysokości </a:t>
            </a:r>
            <a:r>
              <a:rPr lang="pl-PL" dirty="0" err="1">
                <a:latin typeface="Arial" charset="0"/>
              </a:rPr>
              <a:t>nieprzekraczajacej</a:t>
            </a:r>
            <a:r>
              <a:rPr lang="pl-PL" dirty="0">
                <a:latin typeface="Arial" charset="0"/>
              </a:rPr>
              <a:t> 10 % pozostałych kosztów </a:t>
            </a:r>
            <a:r>
              <a:rPr lang="pl-PL" dirty="0" err="1" smtClean="0">
                <a:latin typeface="Arial" charset="0"/>
              </a:rPr>
              <a:t>kwalifikowalnych</a:t>
            </a:r>
            <a:r>
              <a:rPr lang="pl-PL" dirty="0" smtClean="0">
                <a:latin typeface="Arial" charset="0"/>
              </a:rPr>
              <a:t>, poniesione po 01 stycznia 2014 r.)</a:t>
            </a:r>
          </a:p>
          <a:p>
            <a:pPr marL="342900" indent="-342900" algn="just" eaLnBrk="0" hangingPunct="0">
              <a:buFontTx/>
              <a:buChar char="•"/>
              <a:tabLst>
                <a:tab pos="725488" algn="l"/>
              </a:tabLst>
            </a:pPr>
            <a:endParaRPr lang="pl-PL" dirty="0" smtClean="0">
              <a:latin typeface="Arial" charset="0"/>
            </a:endParaRPr>
          </a:p>
          <a:p>
            <a:pPr marL="342900" indent="-342900" algn="ctr" eaLnBrk="0" hangingPunct="0">
              <a:tabLst>
                <a:tab pos="725488" algn="l"/>
              </a:tabLst>
            </a:pPr>
            <a:r>
              <a:rPr lang="pl-PL" dirty="0" smtClean="0">
                <a:latin typeface="Arial" charset="0"/>
              </a:rPr>
              <a:t>      </a:t>
            </a:r>
            <a:r>
              <a:rPr lang="pl-PL" b="1" dirty="0" smtClean="0">
                <a:latin typeface="Arial" charset="0"/>
              </a:rPr>
              <a:t>Wszystkie koszty muszą być właściwie uzasadnione, racjonale i niezbędne do osiągnięcia celu operacji.</a:t>
            </a:r>
            <a:endParaRPr lang="pl-PL" b="1" dirty="0">
              <a:latin typeface="Arial" charset="0"/>
            </a:endParaRPr>
          </a:p>
          <a:p>
            <a:pPr marL="342900" indent="-342900" algn="just" eaLnBrk="0" hangingPunct="0">
              <a:tabLst>
                <a:tab pos="725488" algn="l"/>
              </a:tabLst>
            </a:pPr>
            <a:endParaRPr lang="pl-PL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5621</TotalTime>
  <Words>1191</Words>
  <Application>Microsoft Office PowerPoint</Application>
  <PresentationFormat>Pokaz na ekranie (4:3)</PresentationFormat>
  <Paragraphs>152</Paragraphs>
  <Slides>18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19" baseType="lpstr">
      <vt:lpstr>Motyw pakietu Office</vt:lpstr>
      <vt:lpstr>Slajd 1</vt:lpstr>
      <vt:lpstr>Slajd 2</vt:lpstr>
      <vt:lpstr>Warunki przyznawania pomocy – według rozporządzenia</vt:lpstr>
      <vt:lpstr>Warunki przyznawania pomocy – według rozporządzenia</vt:lpstr>
      <vt:lpstr>Slajd 5</vt:lpstr>
      <vt:lpstr>Slajd 6</vt:lpstr>
      <vt:lpstr>Slajd 7</vt:lpstr>
      <vt:lpstr>Warunki przyznawania pomocy – według rozporządzenia</vt:lpstr>
      <vt:lpstr>Warunki przyznawania pomocy – według rozporządzenia</vt:lpstr>
      <vt:lpstr>Warunki przyznawania pomocy – według rozporządzenia</vt:lpstr>
      <vt:lpstr>Slajd 11</vt:lpstr>
      <vt:lpstr>Slajd 12</vt:lpstr>
      <vt:lpstr>Slajd 13</vt:lpstr>
      <vt:lpstr>Slajd 14</vt:lpstr>
      <vt:lpstr>Warunki przyznawania pomocy – według rozporządzenia</vt:lpstr>
      <vt:lpstr>Warunki przyznawania pomocy – według rozporządzenia</vt:lpstr>
      <vt:lpstr>Wartość alokacji</vt:lpstr>
      <vt:lpstr>Slajd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Użytkownik systemu Windows</dc:creator>
  <cp:lastModifiedBy> Województwa Zachodniopomorskiego</cp:lastModifiedBy>
  <cp:revision>214</cp:revision>
  <dcterms:created xsi:type="dcterms:W3CDTF">2013-06-11T05:39:37Z</dcterms:created>
  <dcterms:modified xsi:type="dcterms:W3CDTF">2015-10-06T10:00:10Z</dcterms:modified>
</cp:coreProperties>
</file>