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notesMasterIdLst>
    <p:notesMasterId r:id="rId20"/>
  </p:notesMasterIdLst>
  <p:handoutMasterIdLst>
    <p:handoutMasterId r:id="rId21"/>
  </p:handoutMasterIdLst>
  <p:sldIdLst>
    <p:sldId id="1051" r:id="rId3"/>
    <p:sldId id="1052" r:id="rId4"/>
    <p:sldId id="1029" r:id="rId5"/>
    <p:sldId id="1030" r:id="rId6"/>
    <p:sldId id="1033" r:id="rId7"/>
    <p:sldId id="1053" r:id="rId8"/>
    <p:sldId id="1054" r:id="rId9"/>
    <p:sldId id="1055" r:id="rId10"/>
    <p:sldId id="1056" r:id="rId11"/>
    <p:sldId id="1063" r:id="rId12"/>
    <p:sldId id="1064" r:id="rId13"/>
    <p:sldId id="1057" r:id="rId14"/>
    <p:sldId id="1065" r:id="rId15"/>
    <p:sldId id="1058" r:id="rId16"/>
    <p:sldId id="1048" r:id="rId17"/>
    <p:sldId id="1062" r:id="rId18"/>
    <p:sldId id="905" r:id="rId19"/>
  </p:sldIdLst>
  <p:sldSz cx="9144000" cy="6858000" type="screen4x3"/>
  <p:notesSz cx="6797675" cy="987425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130">
          <p15:clr>
            <a:srgbClr val="A4A3A4"/>
          </p15:clr>
        </p15:guide>
        <p15:guide id="2" pos="31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ostaszewska" initials="WZS" lastIdx="2" clrIdx="0"/>
  <p:cmAuthor id="1" name="IZ PRO WZ" initials="WZS" lastIdx="1" clrIdx="1"/>
  <p:cmAuthor id="2" name="WZS" initials="MBo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9B3D"/>
    <a:srgbClr val="204F88"/>
    <a:srgbClr val="D0D8E8"/>
    <a:srgbClr val="106840"/>
    <a:srgbClr val="548DD4"/>
    <a:srgbClr val="376092"/>
    <a:srgbClr val="0873BB"/>
    <a:srgbClr val="7F7F7F"/>
    <a:srgbClr val="79B82C"/>
    <a:srgbClr val="FDCE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454" autoAdjust="0"/>
    <p:restoredTop sz="98501" autoAdjust="0"/>
  </p:normalViewPr>
  <p:slideViewPr>
    <p:cSldViewPr snapToGrid="0" showGuides="1">
      <p:cViewPr>
        <p:scale>
          <a:sx n="81" d="100"/>
          <a:sy n="81" d="100"/>
        </p:scale>
        <p:origin x="-1764" y="-768"/>
      </p:cViewPr>
      <p:guideLst>
        <p:guide orient="horz" pos="1130"/>
        <p:guide pos="3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milczarek\Desktop\EAFRD%20z%20inflacj&#261;_P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milczarek\Desktop\Opole%20WRF\EAFRD%20z%20inflacj&#261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r>
              <a:rPr lang="pl-PL" sz="1600" b="1" dirty="0">
                <a:solidFill>
                  <a:schemeClr val="tx1"/>
                </a:solidFill>
                <a:latin typeface="+mj-lt"/>
              </a:rPr>
              <a:t>Skala zmian </a:t>
            </a:r>
            <a:r>
              <a:rPr lang="pl-PL" sz="1600" b="1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pl-PL" sz="1600" b="1" dirty="0" smtClean="0">
                <a:solidFill>
                  <a:schemeClr val="tx1"/>
                </a:solidFill>
                <a:latin typeface="+mj-lt"/>
              </a:rPr>
            </a:br>
            <a:r>
              <a:rPr lang="pl-PL" sz="1600" b="1" dirty="0" smtClean="0">
                <a:solidFill>
                  <a:schemeClr val="tx1"/>
                </a:solidFill>
                <a:latin typeface="+mj-lt"/>
              </a:rPr>
              <a:t>(</a:t>
            </a:r>
            <a:r>
              <a:rPr lang="pl-PL" sz="1600" b="1" dirty="0">
                <a:solidFill>
                  <a:schemeClr val="tx1"/>
                </a:solidFill>
                <a:latin typeface="+mj-lt"/>
              </a:rPr>
              <a:t>mld EUR)</a:t>
            </a:r>
          </a:p>
        </c:rich>
      </c:tx>
      <c:layout>
        <c:manualLayout>
          <c:xMode val="edge"/>
          <c:yMode val="edge"/>
          <c:x val="0.37137823026990702"/>
          <c:y val="3.043400134566940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4158866934086081E-2"/>
          <c:y val="0.20895603506331947"/>
          <c:w val="0.93506433872938854"/>
          <c:h val="0.6940071784343850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A3D-4F50-97AC-013757E30D9C}"/>
              </c:ext>
            </c:extLst>
          </c:dPt>
          <c:cat>
            <c:strRef>
              <c:f>'Ps 14-20'!$AR$2:$AR$28</c:f>
              <c:strCache>
                <c:ptCount val="27"/>
                <c:pt idx="0">
                  <c:v>PL</c:v>
                </c:pt>
                <c:pt idx="1">
                  <c:v>CZ</c:v>
                </c:pt>
                <c:pt idx="2">
                  <c:v>HU</c:v>
                </c:pt>
                <c:pt idx="3">
                  <c:v>DE</c:v>
                </c:pt>
                <c:pt idx="4">
                  <c:v>SK</c:v>
                </c:pt>
                <c:pt idx="5">
                  <c:v>LT</c:v>
                </c:pt>
                <c:pt idx="6">
                  <c:v>PT</c:v>
                </c:pt>
                <c:pt idx="7">
                  <c:v>EE</c:v>
                </c:pt>
                <c:pt idx="8">
                  <c:v>LV</c:v>
                </c:pt>
                <c:pt idx="9">
                  <c:v>FR</c:v>
                </c:pt>
                <c:pt idx="10">
                  <c:v>HR</c:v>
                </c:pt>
                <c:pt idx="11">
                  <c:v>SI</c:v>
                </c:pt>
                <c:pt idx="12">
                  <c:v>MT</c:v>
                </c:pt>
                <c:pt idx="13">
                  <c:v>IE</c:v>
                </c:pt>
                <c:pt idx="14">
                  <c:v>SE</c:v>
                </c:pt>
                <c:pt idx="15">
                  <c:v>NL</c:v>
                </c:pt>
                <c:pt idx="16">
                  <c:v>BE</c:v>
                </c:pt>
                <c:pt idx="17">
                  <c:v>LU</c:v>
                </c:pt>
                <c:pt idx="18">
                  <c:v>AT</c:v>
                </c:pt>
                <c:pt idx="19">
                  <c:v>DK</c:v>
                </c:pt>
                <c:pt idx="20">
                  <c:v>CY</c:v>
                </c:pt>
                <c:pt idx="21">
                  <c:v>FI</c:v>
                </c:pt>
                <c:pt idx="22">
                  <c:v>BG</c:v>
                </c:pt>
                <c:pt idx="23">
                  <c:v>RO</c:v>
                </c:pt>
                <c:pt idx="24">
                  <c:v>EL</c:v>
                </c:pt>
                <c:pt idx="25">
                  <c:v>ES</c:v>
                </c:pt>
                <c:pt idx="26">
                  <c:v>IT</c:v>
                </c:pt>
              </c:strCache>
            </c:strRef>
          </c:cat>
          <c:val>
            <c:numRef>
              <c:f>'Ps 14-20'!$AS$2:$AS$28</c:f>
              <c:numCache>
                <c:formatCode>General</c:formatCode>
                <c:ptCount val="27"/>
                <c:pt idx="0">
                  <c:v>-18.467972384074642</c:v>
                </c:pt>
                <c:pt idx="1">
                  <c:v>-5.5432262645172941</c:v>
                </c:pt>
                <c:pt idx="2">
                  <c:v>-5.3876541506937485</c:v>
                </c:pt>
                <c:pt idx="3">
                  <c:v>-3.7922239785280247</c:v>
                </c:pt>
                <c:pt idx="4">
                  <c:v>-3.1168561020113525</c:v>
                </c:pt>
                <c:pt idx="5">
                  <c:v>-1.7294869200683654</c:v>
                </c:pt>
                <c:pt idx="6">
                  <c:v>-1.1695040092192954</c:v>
                </c:pt>
                <c:pt idx="7">
                  <c:v>-0.92153718145370556</c:v>
                </c:pt>
                <c:pt idx="8">
                  <c:v>-0.53483202734008117</c:v>
                </c:pt>
                <c:pt idx="9">
                  <c:v>-0.51027353148241861</c:v>
                </c:pt>
                <c:pt idx="10">
                  <c:v>-0.37882090421187808</c:v>
                </c:pt>
                <c:pt idx="11">
                  <c:v>-0.18619194210817991</c:v>
                </c:pt>
                <c:pt idx="12">
                  <c:v>-0.17506207167064658</c:v>
                </c:pt>
                <c:pt idx="13">
                  <c:v>-0.12348033841567596</c:v>
                </c:pt>
                <c:pt idx="14">
                  <c:v>-3.2460220504682905E-2</c:v>
                </c:pt>
                <c:pt idx="15">
                  <c:v>-1.8744420378676411E-2</c:v>
                </c:pt>
                <c:pt idx="16">
                  <c:v>2.0299371338891706E-2</c:v>
                </c:pt>
                <c:pt idx="17">
                  <c:v>3.5852121236801482E-2</c:v>
                </c:pt>
                <c:pt idx="18">
                  <c:v>3.6222724607443586E-2</c:v>
                </c:pt>
                <c:pt idx="19">
                  <c:v>3.9101567513680782E-2</c:v>
                </c:pt>
                <c:pt idx="20">
                  <c:v>9.7343449012659025E-2</c:v>
                </c:pt>
                <c:pt idx="21">
                  <c:v>9.8526543608025624E-2</c:v>
                </c:pt>
                <c:pt idx="22">
                  <c:v>0.72968843974788922</c:v>
                </c:pt>
                <c:pt idx="23">
                  <c:v>2.3255720937008912</c:v>
                </c:pt>
                <c:pt idx="24">
                  <c:v>2.6559980648094448</c:v>
                </c:pt>
                <c:pt idx="25">
                  <c:v>4.575497222018722</c:v>
                </c:pt>
                <c:pt idx="26">
                  <c:v>4.7761234407853559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A3D-4F50-97AC-013757E30D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6934016"/>
        <c:axId val="49879232"/>
      </c:barChart>
      <c:catAx>
        <c:axId val="126934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pl-PL"/>
          </a:p>
        </c:txPr>
        <c:crossAx val="49879232"/>
        <c:crosses val="autoZero"/>
        <c:auto val="1"/>
        <c:lblAlgn val="ctr"/>
        <c:lblOffset val="100"/>
        <c:noMultiLvlLbl val="0"/>
      </c:catAx>
      <c:valAx>
        <c:axId val="49879232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pl-PL"/>
          </a:p>
        </c:txPr>
        <c:crossAx val="126934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Garamond" panose="02020404030301010803" pitchFamily="18" charset="0"/>
        </a:defRPr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r>
              <a:rPr lang="pl-PL" sz="1600" b="1" dirty="0">
                <a:solidFill>
                  <a:schemeClr val="tx1"/>
                </a:solidFill>
                <a:latin typeface="+mj-lt"/>
              </a:rPr>
              <a:t>Skala zmian </a:t>
            </a:r>
            <a:br>
              <a:rPr lang="pl-PL" sz="1600" b="1" dirty="0">
                <a:solidFill>
                  <a:schemeClr val="tx1"/>
                </a:solidFill>
                <a:latin typeface="+mj-lt"/>
              </a:rPr>
            </a:br>
            <a:r>
              <a:rPr lang="pl-PL" sz="1600" b="1" dirty="0">
                <a:solidFill>
                  <a:schemeClr val="tx1"/>
                </a:solidFill>
                <a:latin typeface="+mj-lt"/>
              </a:rPr>
              <a:t>(%)</a:t>
            </a:r>
          </a:p>
        </c:rich>
      </c:tx>
      <c:layout>
        <c:manualLayout>
          <c:xMode val="edge"/>
          <c:yMode val="edge"/>
          <c:x val="0.34613936338585344"/>
          <c:y val="6.8336516989964775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306778299678908"/>
          <c:y val="0.17425811832441016"/>
          <c:w val="0.87091438838307589"/>
          <c:h val="0.7482938290869631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4CD-4DD9-A2D7-2FB4B94F7831}"/>
              </c:ext>
            </c:extLst>
          </c:dPt>
          <c:cat>
            <c:strRef>
              <c:f>'Ps 14-20'!$BP$3:$BP$29</c:f>
              <c:strCache>
                <c:ptCount val="27"/>
                <c:pt idx="0">
                  <c:v>EE</c:v>
                </c:pt>
                <c:pt idx="1">
                  <c:v>MT</c:v>
                </c:pt>
                <c:pt idx="2">
                  <c:v>CZ</c:v>
                </c:pt>
                <c:pt idx="3">
                  <c:v>LT</c:v>
                </c:pt>
                <c:pt idx="4">
                  <c:v>HU</c:v>
                </c:pt>
                <c:pt idx="5">
                  <c:v>PL</c:v>
                </c:pt>
                <c:pt idx="6">
                  <c:v>SK</c:v>
                </c:pt>
                <c:pt idx="7">
                  <c:v>DE</c:v>
                </c:pt>
                <c:pt idx="8">
                  <c:v>LV</c:v>
                </c:pt>
                <c:pt idx="9">
                  <c:v>IE</c:v>
                </c:pt>
                <c:pt idx="10">
                  <c:v>PT</c:v>
                </c:pt>
                <c:pt idx="11">
                  <c:v>SI</c:v>
                </c:pt>
                <c:pt idx="12">
                  <c:v>HR</c:v>
                </c:pt>
                <c:pt idx="13">
                  <c:v>SE</c:v>
                </c:pt>
                <c:pt idx="14">
                  <c:v>FR</c:v>
                </c:pt>
                <c:pt idx="15">
                  <c:v>BE</c:v>
                </c:pt>
                <c:pt idx="16">
                  <c:v>AT</c:v>
                </c:pt>
                <c:pt idx="17">
                  <c:v>LU</c:v>
                </c:pt>
                <c:pt idx="18">
                  <c:v>DK</c:v>
                </c:pt>
                <c:pt idx="19">
                  <c:v>NL</c:v>
                </c:pt>
                <c:pt idx="20">
                  <c:v>FI</c:v>
                </c:pt>
                <c:pt idx="21">
                  <c:v>BG</c:v>
                </c:pt>
                <c:pt idx="22">
                  <c:v>RO</c:v>
                </c:pt>
                <c:pt idx="23">
                  <c:v>CY</c:v>
                </c:pt>
                <c:pt idx="24">
                  <c:v>IT</c:v>
                </c:pt>
                <c:pt idx="25">
                  <c:v>ES</c:v>
                </c:pt>
                <c:pt idx="26">
                  <c:v>EL</c:v>
                </c:pt>
              </c:strCache>
            </c:strRef>
          </c:cat>
          <c:val>
            <c:numRef>
              <c:f>'Ps 14-20'!$BQ$3:$BQ$29</c:f>
              <c:numCache>
                <c:formatCode>0%</c:formatCode>
                <c:ptCount val="27"/>
                <c:pt idx="0">
                  <c:v>-0.25641025641025644</c:v>
                </c:pt>
                <c:pt idx="1">
                  <c:v>-0.25000000000000006</c:v>
                </c:pt>
                <c:pt idx="2">
                  <c:v>-0.24894514767932494</c:v>
                </c:pt>
                <c:pt idx="3">
                  <c:v>-0.24324324324324337</c:v>
                </c:pt>
                <c:pt idx="4">
                  <c:v>-0.24152542372881369</c:v>
                </c:pt>
                <c:pt idx="5">
                  <c:v>-0.23515439429928736</c:v>
                </c:pt>
                <c:pt idx="6">
                  <c:v>-0.22368421052631571</c:v>
                </c:pt>
                <c:pt idx="7">
                  <c:v>-0.20707070707070713</c:v>
                </c:pt>
                <c:pt idx="8">
                  <c:v>-0.12244897959183683</c:v>
                </c:pt>
                <c:pt idx="9">
                  <c:v>-8.3333333333333245E-2</c:v>
                </c:pt>
                <c:pt idx="10">
                  <c:v>-6.6079295154185022E-2</c:v>
                </c:pt>
                <c:pt idx="11">
                  <c:v>-6.0606060606060524E-2</c:v>
                </c:pt>
                <c:pt idx="12">
                  <c:v>-5.3763440860215068E-2</c:v>
                </c:pt>
                <c:pt idx="13">
                  <c:v>-4.5454545454545491E-2</c:v>
                </c:pt>
                <c:pt idx="14">
                  <c:v>-4.1916167664670614E-2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6.6666666666666721E-2</c:v>
                </c:pt>
                <c:pt idx="21">
                  <c:v>7.2289156626505965E-2</c:v>
                </c:pt>
                <c:pt idx="22">
                  <c:v>7.5098814229248967E-2</c:v>
                </c:pt>
                <c:pt idx="23">
                  <c:v>0.12499999999999997</c:v>
                </c:pt>
                <c:pt idx="24">
                  <c:v>0.12536443148688062</c:v>
                </c:pt>
                <c:pt idx="25">
                  <c:v>0.14093959731543623</c:v>
                </c:pt>
                <c:pt idx="26">
                  <c:v>0.14285714285714282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4CD-4DD9-A2D7-2FB4B94F78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6934528"/>
        <c:axId val="133603328"/>
      </c:barChart>
      <c:catAx>
        <c:axId val="126934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pl-PL"/>
          </a:p>
        </c:txPr>
        <c:crossAx val="133603328"/>
        <c:crosses val="autoZero"/>
        <c:auto val="1"/>
        <c:lblAlgn val="ctr"/>
        <c:lblOffset val="100"/>
        <c:noMultiLvlLbl val="0"/>
      </c:catAx>
      <c:valAx>
        <c:axId val="133603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pl-PL"/>
          </a:p>
        </c:txPr>
        <c:crossAx val="126934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Garamond" panose="02020404030301010803" pitchFamily="18" charset="0"/>
        </a:defRPr>
      </a:pPr>
      <a:endParaRPr lang="pl-PL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58DBA-053D-4801-BA01-0577DF92C802}" type="datetimeFigureOut">
              <a:rPr lang="pl-PL" smtClean="0"/>
              <a:pPr/>
              <a:t>06.02.2020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379985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9" y="9379985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C2A06-EB00-4F97-B7BE-D9CA5F3B76F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44007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1901F5-BA24-49F6-AC4A-9EE08AFBE1A3}" type="datetimeFigureOut">
              <a:rPr lang="pl-PL" smtClean="0"/>
              <a:pPr/>
              <a:t>06.02.2020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690271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2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6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E36EA7-84E3-4DDB-B09A-62DF7F468610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41733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50875" y="266700"/>
            <a:ext cx="5519738" cy="41386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en-GB" altLang="en-US" smtClean="0"/>
          </a:p>
        </p:txBody>
      </p:sp>
      <p:sp>
        <p:nvSpPr>
          <p:cNvPr id="9318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4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98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70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263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098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670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42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14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53C0F75-76FC-472D-8C31-B9538A2F495F}" type="slidenum">
              <a:rPr lang="en-GB" altLang="en-US" smtClean="0"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GB" alt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50875" y="266700"/>
            <a:ext cx="5519738" cy="41386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en-GB" altLang="en-US" smtClean="0"/>
          </a:p>
        </p:txBody>
      </p:sp>
      <p:sp>
        <p:nvSpPr>
          <p:cNvPr id="9318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4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98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70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263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098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670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42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14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53C0F75-76FC-472D-8C31-B9538A2F495F}" type="slidenum">
              <a:rPr lang="en-GB" altLang="en-US" smtClean="0"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GB" alt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50875" y="266700"/>
            <a:ext cx="5519738" cy="41386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en-GB" altLang="en-US" smtClean="0"/>
          </a:p>
        </p:txBody>
      </p:sp>
      <p:sp>
        <p:nvSpPr>
          <p:cNvPr id="9318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4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98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70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263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098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670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42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14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53C0F75-76FC-472D-8C31-B9538A2F495F}" type="slidenum">
              <a:rPr lang="en-GB" altLang="en-US" smtClean="0"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GB" alt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50875" y="266700"/>
            <a:ext cx="5519738" cy="41386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en-GB" altLang="en-US" smtClean="0"/>
          </a:p>
        </p:txBody>
      </p:sp>
      <p:sp>
        <p:nvSpPr>
          <p:cNvPr id="9318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4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98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70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263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098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670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42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14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53C0F75-76FC-472D-8C31-B9538A2F495F}" type="slidenum">
              <a:rPr lang="en-GB" altLang="en-US" smtClean="0"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GB" alt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50875" y="266700"/>
            <a:ext cx="5519738" cy="41386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en-GB" altLang="en-US" smtClean="0"/>
          </a:p>
        </p:txBody>
      </p:sp>
      <p:sp>
        <p:nvSpPr>
          <p:cNvPr id="9318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4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98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70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263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098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670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42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14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53C0F75-76FC-472D-8C31-B9538A2F495F}" type="slidenum">
              <a:rPr lang="en-GB" altLang="en-US" smtClean="0"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GB" alt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50875" y="266700"/>
            <a:ext cx="5519738" cy="41386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en-GB" altLang="en-US" smtClean="0"/>
          </a:p>
        </p:txBody>
      </p:sp>
      <p:sp>
        <p:nvSpPr>
          <p:cNvPr id="9318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4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98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70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263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098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670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42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14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53C0F75-76FC-472D-8C31-B9538A2F495F}" type="slidenum">
              <a:rPr lang="en-GB" altLang="en-US" smtClean="0"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n-GB" alt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50875" y="266700"/>
            <a:ext cx="5519738" cy="41386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en-GB" altLang="en-US" smtClean="0"/>
          </a:p>
        </p:txBody>
      </p:sp>
      <p:sp>
        <p:nvSpPr>
          <p:cNvPr id="9318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4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98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70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263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098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670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42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14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53C0F75-76FC-472D-8C31-B9538A2F495F}" type="slidenum">
              <a:rPr lang="en-GB" altLang="en-US" smtClean="0"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n-GB" alt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50875" y="266700"/>
            <a:ext cx="5519738" cy="41386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en-GB" altLang="en-US" smtClean="0"/>
          </a:p>
        </p:txBody>
      </p:sp>
      <p:sp>
        <p:nvSpPr>
          <p:cNvPr id="9318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4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98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70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263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098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670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42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14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53C0F75-76FC-472D-8C31-B9538A2F495F}" type="slidenum">
              <a:rPr lang="en-GB" altLang="en-US" smtClean="0"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GB" alt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50875" y="266700"/>
            <a:ext cx="5519738" cy="41386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en-GB" altLang="en-US" smtClean="0"/>
          </a:p>
        </p:txBody>
      </p:sp>
      <p:sp>
        <p:nvSpPr>
          <p:cNvPr id="9318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4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98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70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263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098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670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42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14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53C0F75-76FC-472D-8C31-B9538A2F495F}" type="slidenum">
              <a:rPr lang="en-GB" altLang="en-US" smtClean="0"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GB" alt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50875" y="266700"/>
            <a:ext cx="5519738" cy="41386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en-GB" altLang="en-US" smtClean="0"/>
          </a:p>
        </p:txBody>
      </p:sp>
      <p:sp>
        <p:nvSpPr>
          <p:cNvPr id="9318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4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98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70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263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098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670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42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14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53C0F75-76FC-472D-8C31-B9538A2F495F}" type="slidenum">
              <a:rPr lang="en-GB" altLang="en-US" smtClean="0"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GB" alt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50875" y="266700"/>
            <a:ext cx="5519738" cy="41386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en-GB" altLang="en-US" smtClean="0"/>
          </a:p>
        </p:txBody>
      </p:sp>
      <p:sp>
        <p:nvSpPr>
          <p:cNvPr id="9318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4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98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70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263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098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670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42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14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53C0F75-76FC-472D-8C31-B9538A2F495F}" type="slidenum">
              <a:rPr lang="en-GB" altLang="en-US" smtClean="0"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GB" alt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50875" y="266700"/>
            <a:ext cx="5519738" cy="41386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en-GB" altLang="en-US" smtClean="0"/>
          </a:p>
        </p:txBody>
      </p:sp>
      <p:sp>
        <p:nvSpPr>
          <p:cNvPr id="9318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4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98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70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263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098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670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42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14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53C0F75-76FC-472D-8C31-B9538A2F495F}" type="slidenum">
              <a:rPr lang="en-GB" altLang="en-US" smtClean="0"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GB" alt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50875" y="266700"/>
            <a:ext cx="5519738" cy="41386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en-GB" altLang="en-US" smtClean="0"/>
          </a:p>
        </p:txBody>
      </p:sp>
      <p:sp>
        <p:nvSpPr>
          <p:cNvPr id="9318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4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98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70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263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098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670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42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14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53C0F75-76FC-472D-8C31-B9538A2F495F}" type="slidenum">
              <a:rPr lang="en-GB" altLang="en-US" smtClean="0"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GB" alt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50875" y="266700"/>
            <a:ext cx="5519738" cy="41386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en-GB" altLang="en-US" smtClean="0"/>
          </a:p>
        </p:txBody>
      </p:sp>
      <p:sp>
        <p:nvSpPr>
          <p:cNvPr id="9318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4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98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70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263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098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670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42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14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53C0F75-76FC-472D-8C31-B9538A2F495F}" type="slidenum">
              <a:rPr lang="en-GB" altLang="en-US" smtClean="0"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GB" alt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50875" y="266700"/>
            <a:ext cx="5519738" cy="41386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en-GB" altLang="en-US" smtClean="0"/>
          </a:p>
        </p:txBody>
      </p:sp>
      <p:sp>
        <p:nvSpPr>
          <p:cNvPr id="9318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4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98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70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263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098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670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42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14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53C0F75-76FC-472D-8C31-B9538A2F495F}" type="slidenum">
              <a:rPr lang="en-GB" altLang="en-US" smtClean="0"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en-GB" alt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C4EB-7F62-49F4-9399-6FF36722FFCD}" type="datetimeFigureOut">
              <a:rPr lang="pl-PL" smtClean="0"/>
              <a:pPr/>
              <a:t>06.02.2020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4A5AB-89E5-4A9E-8709-D3F973064AA9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80572039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C4EB-7F62-49F4-9399-6FF36722FFCD}" type="datetimeFigureOut">
              <a:rPr lang="pl-PL" smtClean="0"/>
              <a:pPr/>
              <a:t>06.02.2020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4A5AB-89E5-4A9E-8709-D3F973064AA9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97548777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C4EB-7F62-49F4-9399-6FF36722FFCD}" type="datetimeFigureOut">
              <a:rPr lang="pl-PL" smtClean="0"/>
              <a:pPr/>
              <a:t>06.02.2020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4A5AB-89E5-4A9E-8709-D3F973064AA9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44906986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pl-PL" dirty="0" smtClean="0">
                <a:solidFill>
                  <a:prstClr val="white"/>
                </a:solidFill>
              </a:rPr>
              <a:t>Strategia komunikacji </a:t>
            </a:r>
            <a:br>
              <a:rPr lang="pl-PL" dirty="0" smtClean="0">
                <a:solidFill>
                  <a:prstClr val="white"/>
                </a:solidFill>
              </a:rPr>
            </a:br>
            <a:r>
              <a:rPr lang="pl-PL" dirty="0" smtClean="0">
                <a:solidFill>
                  <a:prstClr val="white"/>
                </a:solidFill>
              </a:rPr>
              <a:t>polityki spójności na lata 2014-2020</a:t>
            </a: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4" name="Picture 2" descr="C:\Users\Aleksandra_Sztetyllo\Downloads\UnijneFE-MIR-UE-EFSI (3)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6688"/>
            <a:ext cx="47799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pl-PL" dirty="0" smtClean="0">
                <a:solidFill>
                  <a:prstClr val="white"/>
                </a:solidFill>
              </a:rPr>
              <a:t>Kliknij, aby dodać tytuł prezentacji</a:t>
            </a: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4" name="Picture 2" descr="C:\Users\Aleksandra_Sztetyllo\Downloads\UnijneFE-MIR-UE-EFSI (3)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125" y="238125"/>
            <a:ext cx="454025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eksandra_Sztetyllo\Downloads\UnijneFE-MIR-UE-EFSI (3)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7125" y="238125"/>
            <a:ext cx="4024313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262B0-F653-496F-A5C9-CF22679ABB0F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eksandra_Sztetyllo\Downloads\UnijneFE-MIR-UE-EFSI (3)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88" y="193675"/>
            <a:ext cx="40640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5FBDB-F8D4-45BF-BA7C-70DCC8B43D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39713"/>
            <a:ext cx="40084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D1E53-437E-416C-96E5-582FC8C9DF5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39713"/>
            <a:ext cx="40084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F4847-9CF3-4AD5-A833-F26FF7BE1578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39713"/>
            <a:ext cx="40084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91B4B-7AF6-47F8-A11D-7BF6FD1A29B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39713"/>
            <a:ext cx="40084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5D074-306A-4773-BACC-51B3EDA5DD00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C4EB-7F62-49F4-9399-6FF36722FFCD}" type="datetimeFigureOut">
              <a:rPr lang="pl-PL" smtClean="0"/>
              <a:pPr/>
              <a:t>06.02.2020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4A5AB-89E5-4A9E-8709-D3F973064AA9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89373563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39713"/>
            <a:ext cx="40084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30766-CC11-435C-8D8C-9A3F6C5B2459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39713"/>
            <a:ext cx="40084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4CA7E-658B-421E-B977-B016830F6CC3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39713"/>
            <a:ext cx="40084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3FC87-E627-4B6F-974C-A43EC3592491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C4EB-7F62-49F4-9399-6FF36722FFCD}" type="datetimeFigureOut">
              <a:rPr lang="pl-PL" smtClean="0"/>
              <a:pPr/>
              <a:t>06.02.2020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4A5AB-89E5-4A9E-8709-D3F973064AA9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5538881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C4EB-7F62-49F4-9399-6FF36722FFCD}" type="datetimeFigureOut">
              <a:rPr lang="pl-PL" smtClean="0"/>
              <a:pPr/>
              <a:t>06.02.2020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4A5AB-89E5-4A9E-8709-D3F973064AA9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6647022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C4EB-7F62-49F4-9399-6FF36722FFCD}" type="datetimeFigureOut">
              <a:rPr lang="pl-PL" smtClean="0"/>
              <a:pPr/>
              <a:t>06.02.2020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4A5AB-89E5-4A9E-8709-D3F973064AA9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7703975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C4EB-7F62-49F4-9399-6FF36722FFCD}" type="datetimeFigureOut">
              <a:rPr lang="pl-PL" smtClean="0"/>
              <a:pPr/>
              <a:t>06.02.2020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4A5AB-89E5-4A9E-8709-D3F973064AA9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13050857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C4EB-7F62-49F4-9399-6FF36722FFCD}" type="datetimeFigureOut">
              <a:rPr lang="pl-PL" smtClean="0"/>
              <a:pPr/>
              <a:t>06.02.2020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4A5AB-89E5-4A9E-8709-D3F973064AA9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4539528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C4EB-7F62-49F4-9399-6FF36722FFCD}" type="datetimeFigureOut">
              <a:rPr lang="pl-PL" smtClean="0"/>
              <a:pPr/>
              <a:t>06.02.2020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4A5AB-89E5-4A9E-8709-D3F973064AA9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8529457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C4EB-7F62-49F4-9399-6FF36722FFCD}" type="datetimeFigureOut">
              <a:rPr lang="pl-PL" smtClean="0"/>
              <a:pPr/>
              <a:t>06.02.2020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4A5AB-89E5-4A9E-8709-D3F973064AA9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89483804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C4EB-7F62-49F4-9399-6FF36722FFCD}" type="datetimeFigureOut">
              <a:rPr lang="pl-PL" smtClean="0"/>
              <a:pPr/>
              <a:t>06.02.2020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4A5AB-89E5-4A9E-8709-D3F973064AA9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38784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DC0B69-6735-4EEB-8FBE-F8CC83472DF4}" type="slidenum">
              <a:rPr lang="pl-PL" altLang="pl-P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emf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Obraz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Obraz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"/>
          <a:stretch>
            <a:fillRect/>
          </a:stretch>
        </p:blipFill>
        <p:spPr bwMode="auto">
          <a:xfrm>
            <a:off x="180975" y="0"/>
            <a:ext cx="8963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478414" y="1522487"/>
            <a:ext cx="816978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3200" b="1" dirty="0" smtClean="0">
              <a:solidFill>
                <a:schemeClr val="bg1"/>
              </a:solidFill>
              <a:latin typeface="TitilliumText25L" pitchFamily="50" charset="-18"/>
            </a:endParaRPr>
          </a:p>
          <a:p>
            <a:pPr algn="ctr"/>
            <a:r>
              <a:rPr lang="pl-PL" sz="2800" b="1" dirty="0" smtClean="0">
                <a:solidFill>
                  <a:schemeClr val="bg1"/>
                </a:solidFill>
                <a:latin typeface="TitilliumText25L" pitchFamily="50" charset="-18"/>
              </a:rPr>
              <a:t>Perspektywa finansowa 2021-2027</a:t>
            </a:r>
          </a:p>
          <a:p>
            <a:pPr algn="ctr"/>
            <a:r>
              <a:rPr lang="pl-PL" sz="2800" b="1" dirty="0" smtClean="0">
                <a:solidFill>
                  <a:schemeClr val="bg1"/>
                </a:solidFill>
                <a:latin typeface="TitilliumText25L" pitchFamily="50" charset="-18"/>
              </a:rPr>
              <a:t>Założenia RPO WZ 2021 - 2027</a:t>
            </a:r>
            <a:r>
              <a:rPr lang="en-GB" sz="3200" b="1" dirty="0" smtClean="0">
                <a:solidFill>
                  <a:schemeClr val="bg1"/>
                </a:solidFill>
                <a:latin typeface="TitilliumText25L" pitchFamily="50" charset="-18"/>
              </a:rPr>
              <a:t/>
            </a:r>
            <a:br>
              <a:rPr lang="en-GB" sz="3200" b="1" dirty="0" smtClean="0">
                <a:solidFill>
                  <a:schemeClr val="bg1"/>
                </a:solidFill>
                <a:latin typeface="TitilliumText25L" pitchFamily="50" charset="-18"/>
              </a:rPr>
            </a:br>
            <a:r>
              <a:rPr lang="en-GB" dirty="0" smtClean="0">
                <a:solidFill>
                  <a:schemeClr val="bg1"/>
                </a:solidFill>
                <a:latin typeface="TitilliumText25L" pitchFamily="50" charset="-18"/>
              </a:rPr>
              <a:t/>
            </a:r>
            <a:br>
              <a:rPr lang="en-GB" dirty="0" smtClean="0">
                <a:solidFill>
                  <a:schemeClr val="bg1"/>
                </a:solidFill>
                <a:latin typeface="TitilliumText25L" pitchFamily="50" charset="-18"/>
              </a:rPr>
            </a:br>
            <a:endParaRPr lang="en-GB" dirty="0" smtClean="0">
              <a:solidFill>
                <a:schemeClr val="bg1"/>
              </a:solidFill>
              <a:latin typeface="TitilliumText25L" pitchFamily="50" charset="-18"/>
            </a:endParaRPr>
          </a:p>
          <a:p>
            <a:pPr algn="r"/>
            <a:endParaRPr lang="pl-PL" sz="1400" dirty="0">
              <a:solidFill>
                <a:schemeClr val="bg1">
                  <a:lumMod val="75000"/>
                </a:schemeClr>
              </a:solidFill>
              <a:latin typeface="TitilliumText25L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480908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6" y="0"/>
            <a:ext cx="9144000" cy="685800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0975" cy="6858000"/>
          </a:xfrm>
          <a:prstGeom prst="rect">
            <a:avLst/>
          </a:prstGeom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294859"/>
              </p:ext>
            </p:extLst>
          </p:nvPr>
        </p:nvGraphicFramePr>
        <p:xfrm>
          <a:off x="467544" y="664690"/>
          <a:ext cx="8623499" cy="5732946"/>
        </p:xfrm>
        <a:graphic>
          <a:graphicData uri="http://schemas.openxmlformats.org/drawingml/2006/table">
            <a:tbl>
              <a:tblPr firstRow="1" firstCol="1" bandRow="1"/>
              <a:tblGrid>
                <a:gridCol w="59783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451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2473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2000" b="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08212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4"/>
                      </a:pPr>
                      <a:r>
                        <a:rPr lang="pl-PL" altLang="pl-PL" sz="1800" dirty="0" smtClean="0"/>
                        <a:t>promowanie dostosowania pracowników, przedsiębiorstw i przedsiębiorców do zmian oraz aktywnego i zdrowego starzenia się oraz zdrowego i dobrze przystosowanego środowiska pracy, w którym przeciwdziała się czynnikom ryzyka dla zdrowia</a:t>
                      </a:r>
                    </a:p>
                    <a:p>
                      <a:pPr marL="342900" indent="-342900">
                        <a:buFont typeface="+mj-lt"/>
                        <a:buAutoNum type="arabicPeriod" startAt="4"/>
                      </a:pPr>
                      <a:r>
                        <a:rPr lang="pl-PL" altLang="pl-PL" sz="1800" dirty="0" smtClean="0"/>
                        <a:t>poprawa jakości, efektywności i przydatności na rynku pracy systemów kształcenia i szkolenia w celu wspierania nabywania kompetencji kluczowych, w tym umiejętności cyfrowych</a:t>
                      </a:r>
                    </a:p>
                    <a:p>
                      <a:pPr marL="342900" indent="-342900">
                        <a:buFont typeface="+mj-lt"/>
                        <a:buAutoNum type="arabicPeriod" startAt="4"/>
                      </a:pPr>
                      <a:r>
                        <a:rPr lang="pl-PL" altLang="pl-PL" sz="1800" dirty="0" smtClean="0"/>
                        <a:t>wspieranie dostępności i możliwości ukończenia dobrej jakości kształcenia i szkolenia, sprzyjających włączeniu społecznemu, na równych zasadach dla wszystkich, zwłaszcza grup </a:t>
                      </a:r>
                      <a:r>
                        <a:rPr lang="pl-PL" altLang="pl-PL" sz="1800" dirty="0" err="1" smtClean="0"/>
                        <a:t>defaworyzowanych</a:t>
                      </a:r>
                      <a:r>
                        <a:rPr lang="pl-PL" altLang="pl-PL" sz="1800" dirty="0" smtClean="0"/>
                        <a:t>, od wczesnej edukacji i opieki nad dzieckiem przez ogólne i zawodowe kształcenie i szkolenie, po szkolnictwo wyższe, a także kształcenie i uczenie się dorosłych, w tym ułatwianie mobilności edukacyjnej dla wszystkich</a:t>
                      </a:r>
                      <a:endParaRPr lang="pl-PL" altLang="pl-PL" sz="1800" dirty="0"/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2571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2000" b="1" kern="1200" dirty="0" smtClean="0">
                          <a:solidFill>
                            <a:srgbClr val="42C0F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EFS</a:t>
                      </a:r>
                    </a:p>
                    <a:p>
                      <a:pPr marL="342900" lvl="0" indent="-2571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2000" b="1" kern="1200" dirty="0" smtClean="0">
                          <a:solidFill>
                            <a:srgbClr val="42C0F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Ring - </a:t>
                      </a:r>
                      <a:r>
                        <a:rPr lang="pl-PL" sz="2000" b="1" kern="1200" dirty="0" err="1" smtClean="0">
                          <a:solidFill>
                            <a:srgbClr val="42C0F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fencing</a:t>
                      </a:r>
                      <a:r>
                        <a:rPr lang="pl-PL" sz="2000" b="1" kern="1200" dirty="0" smtClean="0">
                          <a:solidFill>
                            <a:srgbClr val="42C0F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 25% na</a:t>
                      </a:r>
                      <a:r>
                        <a:rPr lang="pl-PL" sz="2000" b="1" kern="1200" baseline="0" dirty="0" smtClean="0">
                          <a:solidFill>
                            <a:srgbClr val="42C0F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włączenie społeczne</a:t>
                      </a:r>
                    </a:p>
                    <a:p>
                      <a:pPr marL="342900" lvl="0" indent="-2571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2000" b="1" kern="1200" baseline="0" dirty="0" smtClean="0">
                          <a:solidFill>
                            <a:srgbClr val="42C0F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Ekonomia społeczna w obrębie rynku pracy</a:t>
                      </a:r>
                      <a:endParaRPr lang="pl-PL" sz="2000" b="1" kern="1200" dirty="0">
                        <a:solidFill>
                          <a:srgbClr val="42C0F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9" name="pole tekstowe 8"/>
          <p:cNvSpPr txBox="1"/>
          <p:nvPr/>
        </p:nvSpPr>
        <p:spPr>
          <a:xfrm>
            <a:off x="2366211" y="209352"/>
            <a:ext cx="652626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pl-PL" sz="1400" dirty="0" smtClean="0">
                <a:solidFill>
                  <a:prstClr val="black"/>
                </a:solidFill>
                <a:latin typeface="TitilliumText25L"/>
              </a:rPr>
              <a:t>Nowa perspektywa finansowa 2021-2027</a:t>
            </a:r>
            <a:endParaRPr lang="pl-PL" sz="1400" dirty="0">
              <a:solidFill>
                <a:prstClr val="black"/>
              </a:solidFill>
              <a:latin typeface="TitilliumText25L"/>
            </a:endParaRPr>
          </a:p>
          <a:p>
            <a:pPr lvl="0" algn="r"/>
            <a:r>
              <a:rPr lang="pl-PL" sz="2000" b="1" dirty="0" smtClean="0">
                <a:solidFill>
                  <a:srgbClr val="42C0F0"/>
                </a:solidFill>
                <a:ea typeface="Calibri"/>
                <a:cs typeface="Times New Roman"/>
              </a:rPr>
              <a:t>CP4 - Europa </a:t>
            </a:r>
            <a:r>
              <a:rPr lang="pl-PL" sz="2000" b="1" dirty="0">
                <a:solidFill>
                  <a:srgbClr val="42C0F0"/>
                </a:solidFill>
                <a:ea typeface="Calibri"/>
                <a:cs typeface="Times New Roman"/>
              </a:rPr>
              <a:t>o silniejszym wymiarze społecznym </a:t>
            </a:r>
            <a:endParaRPr lang="pl-PL" altLang="pl-PL" sz="2000" b="1" i="1" dirty="0" smtClean="0">
              <a:solidFill>
                <a:srgbClr val="42C0F0"/>
              </a:solidFill>
              <a:latin typeface="TitilliumText25L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3672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6" y="0"/>
            <a:ext cx="9144000" cy="685800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0975" cy="6858000"/>
          </a:xfrm>
          <a:prstGeom prst="rect">
            <a:avLst/>
          </a:prstGeom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269718"/>
              </p:ext>
            </p:extLst>
          </p:nvPr>
        </p:nvGraphicFramePr>
        <p:xfrm>
          <a:off x="450919" y="365431"/>
          <a:ext cx="8623499" cy="6136814"/>
        </p:xfrm>
        <a:graphic>
          <a:graphicData uri="http://schemas.openxmlformats.org/drawingml/2006/table">
            <a:tbl>
              <a:tblPr firstRow="1" firstCol="1" bandRow="1"/>
              <a:tblGrid>
                <a:gridCol w="59783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451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2473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2000" b="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08212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7"/>
                      </a:pPr>
                      <a:r>
                        <a:rPr lang="pl-PL" altLang="pl-PL" sz="1800" dirty="0" smtClean="0"/>
                        <a:t>wspieranie uczenia się przez całe życie, w szczególności elastycznych możliwości poprawy umiejętności i zmiany kwalifikacji dla wszystkich, z uwzględnieniem umiejętności cyfrowych, lepsze przewidywanie zmian i zapotrzebowania na nowe umiejętności na podstawie potrzeb rynku pracy, ułatwianie zmian kariery i promowanie mobilności zawodowej</a:t>
                      </a:r>
                    </a:p>
                    <a:p>
                      <a:pPr marL="342900" indent="-342900">
                        <a:buFont typeface="+mj-lt"/>
                        <a:buAutoNum type="arabicPeriod" startAt="7"/>
                      </a:pPr>
                      <a:r>
                        <a:rPr lang="pl-PL" altLang="pl-PL" sz="1800" dirty="0" smtClean="0"/>
                        <a:t>wspieranie aktywnego włączenia społecznego, w tym w celu promowania równości szans i aktywnego uczestnictwa, oraz zwiększanie szans na zatrudnienie</a:t>
                      </a:r>
                    </a:p>
                    <a:p>
                      <a:pPr marL="342900" indent="-342900">
                        <a:buFont typeface="+mj-lt"/>
                        <a:buAutoNum type="arabicPeriod" startAt="7"/>
                      </a:pPr>
                      <a:r>
                        <a:rPr lang="pl-PL" altLang="pl-PL" sz="1800" dirty="0" smtClean="0"/>
                        <a:t>wspieranie integracji społeczno-gospodarczej obywateli państw trzecich i społeczności marginalizowanych, takich jak Romowie</a:t>
                      </a:r>
                    </a:p>
                    <a:p>
                      <a:pPr marL="342900" indent="-342900">
                        <a:buFont typeface="+mj-lt"/>
                        <a:buAutoNum type="arabicPeriod" startAt="7"/>
                      </a:pPr>
                      <a:r>
                        <a:rPr lang="pl-PL" altLang="pl-PL" sz="1800" dirty="0" smtClean="0"/>
                        <a:t>zwiększanie równego i szybkiego dostępu do dobrej jakości, trwałych i przystępnych cenowo usług; modernizacja systemów zabezpieczenia społecznego, w tym wspieranie dostępu do ochrony socjalnej; poprawa dostępności, efektywności i odporności systemów ochrony zdrowia i usług opieki długoterminowej</a:t>
                      </a:r>
                      <a:endParaRPr lang="pl-PL" altLang="pl-PL" sz="1800" dirty="0"/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2571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2000" b="1" kern="1200" dirty="0" smtClean="0">
                          <a:solidFill>
                            <a:srgbClr val="42C0F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EFS</a:t>
                      </a:r>
                    </a:p>
                    <a:p>
                      <a:pPr marL="342900" lvl="0" indent="-2571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2000" b="1" kern="1200" dirty="0" smtClean="0">
                          <a:solidFill>
                            <a:srgbClr val="42C0F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Ring - </a:t>
                      </a:r>
                      <a:r>
                        <a:rPr lang="pl-PL" sz="2000" b="1" kern="1200" dirty="0" err="1" smtClean="0">
                          <a:solidFill>
                            <a:srgbClr val="42C0F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fencing</a:t>
                      </a:r>
                      <a:r>
                        <a:rPr lang="pl-PL" sz="2000" b="1" kern="1200" dirty="0" smtClean="0">
                          <a:solidFill>
                            <a:srgbClr val="42C0F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 25% na</a:t>
                      </a:r>
                      <a:r>
                        <a:rPr lang="pl-PL" sz="2000" b="1" kern="1200" baseline="0" dirty="0" smtClean="0">
                          <a:solidFill>
                            <a:srgbClr val="42C0F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włączenie społeczne</a:t>
                      </a:r>
                    </a:p>
                    <a:p>
                      <a:pPr marL="342900" lvl="0" indent="-2571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2000" b="1" kern="1200" baseline="0" dirty="0" smtClean="0">
                          <a:solidFill>
                            <a:srgbClr val="42C0F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Ekonomia społeczna w obrębie rynku pracy</a:t>
                      </a:r>
                      <a:endParaRPr lang="pl-PL" sz="2000" b="1" kern="1200" dirty="0">
                        <a:solidFill>
                          <a:srgbClr val="42C0F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9" name="pole tekstowe 8"/>
          <p:cNvSpPr txBox="1"/>
          <p:nvPr/>
        </p:nvSpPr>
        <p:spPr>
          <a:xfrm>
            <a:off x="2366211" y="209352"/>
            <a:ext cx="652626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pl-PL" sz="1400" dirty="0" smtClean="0">
                <a:solidFill>
                  <a:prstClr val="black"/>
                </a:solidFill>
                <a:latin typeface="TitilliumText25L"/>
              </a:rPr>
              <a:t>Nowa perspektywa finansowa 2021-2027</a:t>
            </a:r>
            <a:endParaRPr lang="pl-PL" sz="1400" dirty="0">
              <a:solidFill>
                <a:prstClr val="black"/>
              </a:solidFill>
              <a:latin typeface="TitilliumText25L"/>
            </a:endParaRPr>
          </a:p>
          <a:p>
            <a:pPr lvl="0" algn="r"/>
            <a:r>
              <a:rPr lang="pl-PL" sz="2000" b="1" dirty="0" smtClean="0">
                <a:solidFill>
                  <a:srgbClr val="42C0F0"/>
                </a:solidFill>
                <a:ea typeface="Calibri"/>
                <a:cs typeface="Times New Roman"/>
              </a:rPr>
              <a:t>CP4 - Europa </a:t>
            </a:r>
            <a:r>
              <a:rPr lang="pl-PL" sz="2000" b="1" dirty="0">
                <a:solidFill>
                  <a:srgbClr val="42C0F0"/>
                </a:solidFill>
                <a:ea typeface="Calibri"/>
                <a:cs typeface="Times New Roman"/>
              </a:rPr>
              <a:t>o silniejszym wymiarze społecznym </a:t>
            </a:r>
            <a:endParaRPr lang="pl-PL" altLang="pl-PL" sz="2000" b="1" i="1" dirty="0" smtClean="0">
              <a:solidFill>
                <a:srgbClr val="42C0F0"/>
              </a:solidFill>
              <a:latin typeface="TitilliumText25L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28788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6" y="0"/>
            <a:ext cx="9144000" cy="685800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0975" cy="6858000"/>
          </a:xfrm>
          <a:prstGeom prst="rect">
            <a:avLst/>
          </a:prstGeom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640267"/>
              </p:ext>
            </p:extLst>
          </p:nvPr>
        </p:nvGraphicFramePr>
        <p:xfrm>
          <a:off x="467544" y="664690"/>
          <a:ext cx="8623499" cy="5732946"/>
        </p:xfrm>
        <a:graphic>
          <a:graphicData uri="http://schemas.openxmlformats.org/drawingml/2006/table">
            <a:tbl>
              <a:tblPr firstRow="1" firstCol="1" bandRow="1"/>
              <a:tblGrid>
                <a:gridCol w="59783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451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2473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2000" b="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08212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 startAt="11"/>
                      </a:pPr>
                      <a:r>
                        <a:rPr lang="pl-PL" altLang="pl-PL" sz="2000" dirty="0" smtClean="0"/>
                        <a:t>wspieranie integracji społecznej osób zagrożonych ubóstwem lub wykluczeniem społecznym, w tym osób najbardziej potrzebujących i dzieci</a:t>
                      </a:r>
                    </a:p>
                    <a:p>
                      <a:pPr marL="457200" indent="-457200">
                        <a:buFont typeface="+mj-lt"/>
                        <a:buAutoNum type="arabicPeriod" startAt="11"/>
                      </a:pPr>
                      <a:r>
                        <a:rPr lang="pl-PL" altLang="pl-PL" sz="2000" dirty="0" smtClean="0"/>
                        <a:t>przeciwdziałanie deprywacji materialnej przez udzielanie pomocy żywnościowej lub podstawowej pomocy materialnej osobom najbardziej potrzebującym, w tym przy użyciu środków towarzyszących</a:t>
                      </a:r>
                    </a:p>
                    <a:p>
                      <a:pPr marL="457200" indent="-457200">
                        <a:spcAft>
                          <a:spcPts val="1200"/>
                        </a:spcAft>
                        <a:buFont typeface="+mj-lt"/>
                        <a:buAutoNum type="arabicPeriod" startAt="5"/>
                      </a:pPr>
                      <a:endParaRPr lang="pl-PL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2571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2000" b="1" kern="1200" dirty="0" smtClean="0">
                          <a:solidFill>
                            <a:srgbClr val="42C0F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Głównie EFS</a:t>
                      </a:r>
                    </a:p>
                    <a:p>
                      <a:pPr marL="342900" lvl="0" indent="-2571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2000" b="1" kern="1200" dirty="0" smtClean="0">
                          <a:solidFill>
                            <a:srgbClr val="42C0F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EFRR uzupełniająco</a:t>
                      </a:r>
                      <a:endParaRPr lang="pl-PL" sz="2000" b="1" kern="1200" dirty="0">
                        <a:solidFill>
                          <a:srgbClr val="42C0F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9" name="pole tekstowe 8"/>
          <p:cNvSpPr txBox="1"/>
          <p:nvPr/>
        </p:nvSpPr>
        <p:spPr>
          <a:xfrm>
            <a:off x="2366211" y="209352"/>
            <a:ext cx="652626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pl-PL" sz="1400" dirty="0" smtClean="0">
                <a:solidFill>
                  <a:prstClr val="black"/>
                </a:solidFill>
                <a:latin typeface="TitilliumText25L"/>
              </a:rPr>
              <a:t>Nowa perspektywa finansowa 2021-2027</a:t>
            </a:r>
            <a:endParaRPr lang="pl-PL" sz="1400" dirty="0">
              <a:solidFill>
                <a:prstClr val="black"/>
              </a:solidFill>
              <a:latin typeface="TitilliumText25L"/>
            </a:endParaRPr>
          </a:p>
          <a:p>
            <a:pPr lvl="0" algn="r"/>
            <a:r>
              <a:rPr lang="pl-PL" sz="2000" b="1" dirty="0" smtClean="0">
                <a:solidFill>
                  <a:srgbClr val="42C0F0"/>
                </a:solidFill>
                <a:ea typeface="Calibri"/>
                <a:cs typeface="Times New Roman"/>
              </a:rPr>
              <a:t>CP4 - Europa </a:t>
            </a:r>
            <a:r>
              <a:rPr lang="pl-PL" sz="2000" b="1" dirty="0">
                <a:solidFill>
                  <a:srgbClr val="42C0F0"/>
                </a:solidFill>
                <a:ea typeface="Calibri"/>
                <a:cs typeface="Times New Roman"/>
              </a:rPr>
              <a:t>o silniejszym wymiarze społecznym </a:t>
            </a:r>
            <a:endParaRPr lang="pl-PL" altLang="pl-PL" sz="2000" b="1" i="1" dirty="0" smtClean="0">
              <a:solidFill>
                <a:srgbClr val="42C0F0"/>
              </a:solidFill>
              <a:latin typeface="TitilliumText25L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68807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6" y="0"/>
            <a:ext cx="9144000" cy="685800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0975" cy="6858000"/>
          </a:xfrm>
          <a:prstGeom prst="rect">
            <a:avLst/>
          </a:prstGeom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292800"/>
              </p:ext>
            </p:extLst>
          </p:nvPr>
        </p:nvGraphicFramePr>
        <p:xfrm>
          <a:off x="467544" y="664690"/>
          <a:ext cx="8623499" cy="5732946"/>
        </p:xfrm>
        <a:graphic>
          <a:graphicData uri="http://schemas.openxmlformats.org/drawingml/2006/table">
            <a:tbl>
              <a:tblPr firstRow="1" firstCol="1" bandRow="1"/>
              <a:tblGrid>
                <a:gridCol w="59783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451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2473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2000" b="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08212">
                <a:tc>
                  <a:txBody>
                    <a:bodyPr/>
                    <a:lstStyle/>
                    <a:p>
                      <a:pPr marL="457200" indent="-457200">
                        <a:spcAft>
                          <a:spcPts val="1200"/>
                        </a:spcAft>
                        <a:buFont typeface="+mj-lt"/>
                        <a:buAutoNum type="arabicPeriod"/>
                      </a:pPr>
                      <a:r>
                        <a:rPr lang="pl-PL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poprawa skuteczności rynków pracy oraz dostępu do wysokiej jakości zatrudnienia poprzez rozwój innowacji społecznych i infrastruktury;</a:t>
                      </a:r>
                    </a:p>
                    <a:p>
                      <a:pPr marL="342900" indent="-342900">
                        <a:spcAft>
                          <a:spcPts val="1200"/>
                        </a:spcAft>
                        <a:buFont typeface="+mj-lt"/>
                        <a:buAutoNum type="arabicPeriod"/>
                      </a:pPr>
                      <a:r>
                        <a:rPr lang="pl-PL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poprawa dostępu do wysokiej jakości usług sprzyjających włączeniu społecznemu w zakresie kształcenia, szkoleń i uczenia się przez całe życie poprzez rozwój infrastruktury;</a:t>
                      </a:r>
                    </a:p>
                    <a:p>
                      <a:pPr marL="342900" indent="-342900">
                        <a:spcAft>
                          <a:spcPts val="1200"/>
                        </a:spcAft>
                        <a:buFont typeface="+mj-lt"/>
                        <a:buAutoNum type="arabicPeriod"/>
                      </a:pPr>
                      <a:r>
                        <a:rPr lang="pl-PL" sz="20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zapewnienie </a:t>
                      </a:r>
                      <a:r>
                        <a:rPr lang="pl-PL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równego dostępu do opieki zdrowotnej poprzez rozwój infrastruktury, w tym podstawowej opieki zdrowotnej;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2571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2000" b="1" kern="1200" dirty="0" smtClean="0">
                          <a:solidFill>
                            <a:srgbClr val="42C0F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Głównie EFS</a:t>
                      </a:r>
                    </a:p>
                    <a:p>
                      <a:pPr marL="342900" lvl="0" indent="-2571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2000" b="1" kern="1200" dirty="0" smtClean="0">
                          <a:solidFill>
                            <a:srgbClr val="42C0F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EFRR uzupełniająco</a:t>
                      </a:r>
                      <a:endParaRPr lang="pl-PL" sz="2000" b="1" kern="1200" dirty="0">
                        <a:solidFill>
                          <a:srgbClr val="42C0F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9" name="pole tekstowe 8"/>
          <p:cNvSpPr txBox="1"/>
          <p:nvPr/>
        </p:nvSpPr>
        <p:spPr>
          <a:xfrm>
            <a:off x="2366211" y="209352"/>
            <a:ext cx="652626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pl-PL" sz="1400" dirty="0" smtClean="0">
                <a:solidFill>
                  <a:prstClr val="black"/>
                </a:solidFill>
                <a:latin typeface="TitilliumText25L"/>
              </a:rPr>
              <a:t>Nowa perspektywa finansowa 2021-2027</a:t>
            </a:r>
            <a:endParaRPr lang="pl-PL" sz="1400" dirty="0">
              <a:solidFill>
                <a:prstClr val="black"/>
              </a:solidFill>
              <a:latin typeface="TitilliumText25L"/>
            </a:endParaRPr>
          </a:p>
          <a:p>
            <a:pPr lvl="0" algn="r"/>
            <a:r>
              <a:rPr lang="pl-PL" sz="2000" b="1" dirty="0">
                <a:solidFill>
                  <a:srgbClr val="42C0F0"/>
                </a:solidFill>
                <a:ea typeface="Calibri"/>
                <a:cs typeface="Times New Roman"/>
              </a:rPr>
              <a:t>CP4 - Europa o silniejszym wymiarze społecznym </a:t>
            </a:r>
            <a:endParaRPr lang="pl-PL" altLang="pl-PL" sz="2000" b="1" i="1" dirty="0" smtClean="0">
              <a:solidFill>
                <a:srgbClr val="42C0F0"/>
              </a:solidFill>
              <a:latin typeface="TitilliumText25L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60225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6" y="0"/>
            <a:ext cx="9144000" cy="685800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0975" cy="6858000"/>
          </a:xfrm>
          <a:prstGeom prst="rect">
            <a:avLst/>
          </a:prstGeom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835788"/>
              </p:ext>
            </p:extLst>
          </p:nvPr>
        </p:nvGraphicFramePr>
        <p:xfrm>
          <a:off x="467544" y="664690"/>
          <a:ext cx="8623499" cy="5732946"/>
        </p:xfrm>
        <a:graphic>
          <a:graphicData uri="http://schemas.openxmlformats.org/drawingml/2006/table">
            <a:tbl>
              <a:tblPr firstRow="1" firstCol="1" bandRow="1"/>
              <a:tblGrid>
                <a:gridCol w="59783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451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2473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2000" b="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08212">
                <a:tc>
                  <a:txBody>
                    <a:bodyPr/>
                    <a:lstStyle/>
                    <a:p>
                      <a:pPr marL="342900" indent="-342900">
                        <a:spcAft>
                          <a:spcPts val="1200"/>
                        </a:spcAft>
                        <a:buFont typeface="+mj-lt"/>
                        <a:buAutoNum type="arabicPeriod"/>
                      </a:pPr>
                      <a:r>
                        <a:rPr lang="pl-PL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wspieranie zintegrowanego rozwoju społecznego, gospodarczego i środowiskowego, dziedzictwa kulturowego i bezpieczeństwa na obszarach miejskich;</a:t>
                      </a:r>
                    </a:p>
                    <a:p>
                      <a:pPr marL="342900" indent="-342900">
                        <a:spcAft>
                          <a:spcPts val="1200"/>
                        </a:spcAft>
                        <a:buFont typeface="+mj-lt"/>
                        <a:buAutoNum type="arabicPeriod"/>
                      </a:pPr>
                      <a:r>
                        <a:rPr lang="pl-PL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wspieranie zintegrowanego lokalnego rozwoju społecznego, gospodarczego i środowiskowego, dziedzictwa kulturowego oraz bezpieczeństwa, w tym na obszarach wiejskich i przybrzeżnych, m.in. w ramach rozwoju lokalnego kierowanego przez społeczność.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2571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2000" b="1" kern="1200" dirty="0" smtClean="0">
                          <a:solidFill>
                            <a:srgbClr val="42C0F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Kultura</a:t>
                      </a:r>
                    </a:p>
                    <a:p>
                      <a:pPr marL="342900" lvl="0" indent="-2571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2000" b="1" kern="1200" dirty="0" smtClean="0">
                          <a:solidFill>
                            <a:srgbClr val="42C0F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Turystyka</a:t>
                      </a:r>
                    </a:p>
                    <a:p>
                      <a:pPr marL="342900" lvl="0" indent="-2571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2000" b="1" kern="1200" dirty="0" smtClean="0">
                          <a:solidFill>
                            <a:srgbClr val="42C0F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Dziedzictwo naturalne</a:t>
                      </a:r>
                    </a:p>
                    <a:p>
                      <a:pPr marL="342900" lvl="0" indent="-2571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2000" b="1" kern="1200" dirty="0" smtClean="0">
                          <a:solidFill>
                            <a:srgbClr val="42C0F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Rewitalizacja</a:t>
                      </a:r>
                    </a:p>
                    <a:p>
                      <a:pPr marL="342900" lvl="0" indent="-2571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pl-PL" sz="2000" b="1" kern="1200" dirty="0">
                        <a:solidFill>
                          <a:srgbClr val="42C0F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9" name="pole tekstowe 8"/>
          <p:cNvSpPr txBox="1"/>
          <p:nvPr/>
        </p:nvSpPr>
        <p:spPr>
          <a:xfrm>
            <a:off x="2366211" y="209352"/>
            <a:ext cx="652626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pl-PL" sz="1400" dirty="0" smtClean="0">
                <a:solidFill>
                  <a:prstClr val="black"/>
                </a:solidFill>
                <a:latin typeface="TitilliumText25L"/>
              </a:rPr>
              <a:t>Nowa perspektywa finansowa 2021-2027</a:t>
            </a:r>
            <a:endParaRPr lang="pl-PL" sz="1400" dirty="0">
              <a:solidFill>
                <a:prstClr val="black"/>
              </a:solidFill>
              <a:latin typeface="TitilliumText25L"/>
            </a:endParaRPr>
          </a:p>
          <a:p>
            <a:pPr lvl="0" algn="r"/>
            <a:r>
              <a:rPr lang="pl-PL" sz="2000" b="1" dirty="0" smtClean="0">
                <a:solidFill>
                  <a:srgbClr val="42C0F0"/>
                </a:solidFill>
                <a:ea typeface="Calibri"/>
                <a:cs typeface="Times New Roman"/>
              </a:rPr>
              <a:t>CP5 - Europa </a:t>
            </a:r>
            <a:r>
              <a:rPr lang="pl-PL" sz="2000" b="1" dirty="0">
                <a:solidFill>
                  <a:srgbClr val="42C0F0"/>
                </a:solidFill>
                <a:ea typeface="Calibri"/>
                <a:cs typeface="Times New Roman"/>
              </a:rPr>
              <a:t>bliżej obywateli </a:t>
            </a:r>
            <a:endParaRPr lang="pl-PL" altLang="pl-PL" sz="2000" b="1" i="1" dirty="0" smtClean="0">
              <a:solidFill>
                <a:srgbClr val="42C0F0"/>
              </a:solidFill>
              <a:latin typeface="TitilliumText25L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6285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6" y="0"/>
            <a:ext cx="9144000" cy="685800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0975" cy="685800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3076575" y="209352"/>
            <a:ext cx="581590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pl-PL" sz="1400" dirty="0" smtClean="0">
                <a:solidFill>
                  <a:prstClr val="black"/>
                </a:solidFill>
                <a:latin typeface="TitilliumText25L"/>
              </a:rPr>
              <a:t>Perspektywa finansowa 2021-2027</a:t>
            </a:r>
            <a:endParaRPr lang="pl-PL" sz="1400" dirty="0">
              <a:solidFill>
                <a:prstClr val="black"/>
              </a:solidFill>
              <a:latin typeface="TitilliumText25L"/>
            </a:endParaRPr>
          </a:p>
          <a:p>
            <a:pPr lvl="0" algn="r"/>
            <a:r>
              <a:rPr lang="pl-PL" altLang="pl-PL" sz="2000" b="1" i="1" dirty="0" smtClean="0">
                <a:solidFill>
                  <a:srgbClr val="42C0F0"/>
                </a:solidFill>
                <a:latin typeface="TitilliumText25L" pitchFamily="50" charset="-18"/>
              </a:rPr>
              <a:t>harmonogram prac – poziom krajowy i regionalny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57" y="1452563"/>
            <a:ext cx="8216623" cy="4639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615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6" y="0"/>
            <a:ext cx="9144000" cy="685800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0975" cy="685800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3076575" y="209352"/>
            <a:ext cx="581590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pl-PL" sz="1400" dirty="0" smtClean="0">
                <a:solidFill>
                  <a:prstClr val="black"/>
                </a:solidFill>
                <a:latin typeface="TitilliumText25L"/>
              </a:rPr>
              <a:t>Perspektywa finansowa 2021-2027</a:t>
            </a:r>
            <a:endParaRPr lang="pl-PL" sz="1400" dirty="0">
              <a:solidFill>
                <a:prstClr val="black"/>
              </a:solidFill>
              <a:latin typeface="TitilliumText25L"/>
            </a:endParaRPr>
          </a:p>
          <a:p>
            <a:pPr lvl="0" algn="r"/>
            <a:r>
              <a:rPr lang="pl-PL" altLang="pl-PL" sz="2000" b="1" i="1" dirty="0" smtClean="0">
                <a:solidFill>
                  <a:srgbClr val="42C0F0"/>
                </a:solidFill>
                <a:latin typeface="TitilliumText25L" pitchFamily="50" charset="-18"/>
              </a:rPr>
              <a:t>harmonogram prac – poziom krajowy i regionalny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13" y="1789155"/>
            <a:ext cx="8219667" cy="429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541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76"/>
          <a:stretch/>
        </p:blipFill>
        <p:spPr>
          <a:xfrm>
            <a:off x="-4" y="0"/>
            <a:ext cx="9144000" cy="582392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728" y="0"/>
            <a:ext cx="271272" cy="6858000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478414" y="1522487"/>
            <a:ext cx="816978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solidFill>
                  <a:schemeClr val="bg1"/>
                </a:solidFill>
                <a:latin typeface="TitilliumText25L" pitchFamily="50" charset="-18"/>
              </a:rPr>
              <a:t>Dziękuję za uwagę</a:t>
            </a:r>
            <a:br>
              <a:rPr lang="pl-PL" sz="3200" b="1" dirty="0" smtClean="0">
                <a:solidFill>
                  <a:schemeClr val="bg1"/>
                </a:solidFill>
                <a:latin typeface="TitilliumText25L" pitchFamily="50" charset="-18"/>
              </a:rPr>
            </a:br>
            <a:endParaRPr lang="pl-PL" sz="3200" b="1" dirty="0" smtClean="0">
              <a:solidFill>
                <a:schemeClr val="bg1"/>
              </a:solidFill>
              <a:latin typeface="TitilliumText25L" pitchFamily="50" charset="-18"/>
            </a:endParaRPr>
          </a:p>
          <a:p>
            <a:pPr algn="ctr"/>
            <a:r>
              <a:rPr lang="pl-PL" dirty="0" smtClean="0">
                <a:solidFill>
                  <a:schemeClr val="bg1"/>
                </a:solidFill>
                <a:latin typeface="TitilliumText25L" pitchFamily="50" charset="-18"/>
              </a:rPr>
              <a:t/>
            </a:r>
            <a:br>
              <a:rPr lang="pl-PL" dirty="0" smtClean="0">
                <a:solidFill>
                  <a:schemeClr val="bg1"/>
                </a:solidFill>
                <a:latin typeface="TitilliumText25L" pitchFamily="50" charset="-18"/>
              </a:rPr>
            </a:br>
            <a:r>
              <a:rPr lang="pl-PL" sz="1600" b="1" dirty="0" smtClean="0">
                <a:solidFill>
                  <a:schemeClr val="bg1">
                    <a:lumMod val="75000"/>
                  </a:schemeClr>
                </a:solidFill>
                <a:latin typeface="TitilliumText25L" pitchFamily="50" charset="-18"/>
              </a:rPr>
              <a:t>Urząd Marszałkowski Województwa Zachodniopomorskiego</a:t>
            </a:r>
            <a:endParaRPr lang="pl-PL" sz="1600" b="1" dirty="0">
              <a:solidFill>
                <a:schemeClr val="bg1">
                  <a:lumMod val="75000"/>
                </a:schemeClr>
              </a:solidFill>
              <a:latin typeface="TitilliumText25L" pitchFamily="50" charset="-18"/>
            </a:endParaRPr>
          </a:p>
          <a:p>
            <a:pPr algn="ctr"/>
            <a:r>
              <a:rPr lang="pl-PL" sz="1600" b="1" dirty="0" smtClean="0">
                <a:solidFill>
                  <a:schemeClr val="bg1">
                    <a:lumMod val="75000"/>
                  </a:schemeClr>
                </a:solidFill>
                <a:latin typeface="TitilliumText25L" pitchFamily="50" charset="-18"/>
              </a:rPr>
              <a:t>Wydział Zarządzania Strategicznego</a:t>
            </a:r>
            <a:endParaRPr lang="pl-PL" sz="1600" b="1" dirty="0">
              <a:solidFill>
                <a:schemeClr val="bg1">
                  <a:lumMod val="75000"/>
                </a:schemeClr>
              </a:solidFill>
              <a:latin typeface="TitilliumText25L" pitchFamily="50" charset="-18"/>
            </a:endParaRPr>
          </a:p>
          <a:p>
            <a:pPr algn="ctr"/>
            <a:endParaRPr lang="pl-PL" sz="1400" dirty="0" smtClean="0">
              <a:solidFill>
                <a:schemeClr val="bg1">
                  <a:lumMod val="75000"/>
                </a:schemeClr>
              </a:solidFill>
              <a:latin typeface="TitilliumText25L" pitchFamily="50" charset="-18"/>
            </a:endParaRPr>
          </a:p>
          <a:p>
            <a:pPr algn="ctr"/>
            <a:endParaRPr lang="pl-PL" sz="1400" dirty="0">
              <a:solidFill>
                <a:schemeClr val="bg1">
                  <a:lumMod val="75000"/>
                </a:schemeClr>
              </a:solidFill>
              <a:latin typeface="TitilliumText25L" pitchFamily="50" charset="-18"/>
            </a:endParaRPr>
          </a:p>
          <a:p>
            <a:pPr algn="ctr"/>
            <a:r>
              <a:rPr lang="pl-PL" sz="1400" dirty="0" smtClean="0">
                <a:solidFill>
                  <a:schemeClr val="bg1">
                    <a:lumMod val="75000"/>
                  </a:schemeClr>
                </a:solidFill>
                <a:latin typeface="TitilliumText25L" pitchFamily="50" charset="-18"/>
              </a:rPr>
              <a:t>ul</a:t>
            </a:r>
            <a:r>
              <a:rPr lang="pl-PL" sz="1400" dirty="0">
                <a:solidFill>
                  <a:schemeClr val="bg1">
                    <a:lumMod val="75000"/>
                  </a:schemeClr>
                </a:solidFill>
                <a:latin typeface="TitilliumText25L" pitchFamily="50" charset="-18"/>
              </a:rPr>
              <a:t>. Wyszyńskiego 30, 70-203 Szczecin </a:t>
            </a:r>
          </a:p>
          <a:p>
            <a:pPr algn="ctr"/>
            <a:r>
              <a:rPr lang="pl-PL" sz="1400" dirty="0">
                <a:solidFill>
                  <a:schemeClr val="bg1">
                    <a:lumMod val="75000"/>
                  </a:schemeClr>
                </a:solidFill>
                <a:latin typeface="TitilliumText25L" pitchFamily="50" charset="-18"/>
              </a:rPr>
              <a:t>tel.  (+48 91) 44 11 </a:t>
            </a:r>
            <a:r>
              <a:rPr lang="pl-PL" sz="1400" dirty="0" smtClean="0">
                <a:solidFill>
                  <a:schemeClr val="bg1">
                    <a:lumMod val="75000"/>
                  </a:schemeClr>
                </a:solidFill>
                <a:latin typeface="TitilliumText25L" pitchFamily="50" charset="-18"/>
              </a:rPr>
              <a:t>177, </a:t>
            </a:r>
            <a:r>
              <a:rPr lang="pl-PL" sz="1400" dirty="0">
                <a:solidFill>
                  <a:schemeClr val="bg1">
                    <a:lumMod val="75000"/>
                  </a:schemeClr>
                </a:solidFill>
                <a:latin typeface="TitilliumText25L" pitchFamily="50" charset="-18"/>
              </a:rPr>
              <a:t>fax. (+48 91) 48 81 015</a:t>
            </a:r>
          </a:p>
          <a:p>
            <a:pPr algn="ctr"/>
            <a:r>
              <a:rPr lang="pl-PL" sz="1400" dirty="0" smtClean="0">
                <a:solidFill>
                  <a:schemeClr val="bg1">
                    <a:lumMod val="75000"/>
                  </a:schemeClr>
                </a:solidFill>
                <a:latin typeface="TitilliumText25L" pitchFamily="50" charset="-18"/>
              </a:rPr>
              <a:t/>
            </a:r>
            <a:br>
              <a:rPr lang="pl-PL" sz="1400" dirty="0" smtClean="0">
                <a:solidFill>
                  <a:schemeClr val="bg1">
                    <a:lumMod val="75000"/>
                  </a:schemeClr>
                </a:solidFill>
                <a:latin typeface="TitilliumText25L" pitchFamily="50" charset="-18"/>
              </a:rPr>
            </a:br>
            <a:r>
              <a:rPr lang="pl-PL" sz="1400" dirty="0" smtClean="0">
                <a:solidFill>
                  <a:schemeClr val="bg1">
                    <a:lumMod val="75000"/>
                  </a:schemeClr>
                </a:solidFill>
                <a:latin typeface="TitilliumText25L" pitchFamily="50" charset="-18"/>
              </a:rPr>
              <a:t/>
            </a:r>
            <a:br>
              <a:rPr lang="pl-PL" sz="1400" dirty="0" smtClean="0">
                <a:solidFill>
                  <a:schemeClr val="bg1">
                    <a:lumMod val="75000"/>
                  </a:schemeClr>
                </a:solidFill>
                <a:latin typeface="TitilliumText25L" pitchFamily="50" charset="-18"/>
              </a:rPr>
            </a:br>
            <a:r>
              <a:rPr lang="pl-PL" sz="1600" dirty="0" smtClean="0">
                <a:solidFill>
                  <a:schemeClr val="bg1"/>
                </a:solidFill>
                <a:latin typeface="TitilliumText25L" pitchFamily="50" charset="-18"/>
              </a:rPr>
              <a:t>www.rpo.wzp.pl</a:t>
            </a:r>
            <a:r>
              <a:rPr lang="pl-PL" sz="1600" dirty="0">
                <a:solidFill>
                  <a:schemeClr val="bg1"/>
                </a:solidFill>
                <a:latin typeface="TitilliumText25L" pitchFamily="50" charset="-18"/>
              </a:rPr>
              <a:t>, www.rpo2007-2013.wzp.pl, </a:t>
            </a:r>
          </a:p>
          <a:p>
            <a:pPr algn="ctr"/>
            <a:r>
              <a:rPr lang="pl-PL" sz="1600" dirty="0" err="1">
                <a:solidFill>
                  <a:schemeClr val="bg1"/>
                </a:solidFill>
                <a:latin typeface="TitilliumText25L" pitchFamily="50" charset="-18"/>
              </a:rPr>
              <a:t>fb</a:t>
            </a:r>
            <a:r>
              <a:rPr lang="pl-PL" sz="1600" dirty="0">
                <a:solidFill>
                  <a:schemeClr val="bg1"/>
                </a:solidFill>
                <a:latin typeface="TitilliumText25L" pitchFamily="50" charset="-18"/>
              </a:rPr>
              <a:t>/</a:t>
            </a:r>
            <a:r>
              <a:rPr lang="pl-PL" sz="1600" dirty="0" err="1">
                <a:solidFill>
                  <a:schemeClr val="bg1"/>
                </a:solidFill>
                <a:latin typeface="TitilliumText25L" pitchFamily="50" charset="-18"/>
              </a:rPr>
              <a:t>rpowz</a:t>
            </a:r>
            <a:r>
              <a:rPr lang="pl-PL" sz="1600" dirty="0">
                <a:solidFill>
                  <a:schemeClr val="bg1"/>
                </a:solidFill>
                <a:latin typeface="TitilliumText25L" pitchFamily="50" charset="-18"/>
              </a:rPr>
              <a:t>, </a:t>
            </a:r>
            <a:r>
              <a:rPr lang="pl-PL" sz="1600" dirty="0" err="1">
                <a:solidFill>
                  <a:schemeClr val="bg1"/>
                </a:solidFill>
                <a:latin typeface="TitilliumText25L" pitchFamily="50" charset="-18"/>
              </a:rPr>
              <a:t>youtube</a:t>
            </a:r>
            <a:r>
              <a:rPr lang="pl-PL" sz="1600" dirty="0">
                <a:solidFill>
                  <a:schemeClr val="bg1"/>
                </a:solidFill>
                <a:latin typeface="TitilliumText25L" pitchFamily="50" charset="-18"/>
              </a:rPr>
              <a:t>/</a:t>
            </a:r>
            <a:r>
              <a:rPr lang="pl-PL" sz="1600" dirty="0" err="1">
                <a:solidFill>
                  <a:schemeClr val="bg1"/>
                </a:solidFill>
                <a:latin typeface="TitilliumText25L" pitchFamily="50" charset="-18"/>
              </a:rPr>
              <a:t>rpowz</a:t>
            </a:r>
            <a:endParaRPr lang="pl-PL" sz="1600" dirty="0">
              <a:solidFill>
                <a:schemeClr val="bg1"/>
              </a:solidFill>
              <a:latin typeface="TitilliumText25L" pitchFamily="50" charset="-18"/>
            </a:endParaRPr>
          </a:p>
        </p:txBody>
      </p:sp>
      <p:grpSp>
        <p:nvGrpSpPr>
          <p:cNvPr id="2" name="Grupa 14"/>
          <p:cNvGrpSpPr/>
          <p:nvPr/>
        </p:nvGrpSpPr>
        <p:grpSpPr>
          <a:xfrm>
            <a:off x="274464" y="5892914"/>
            <a:ext cx="8373730" cy="834698"/>
            <a:chOff x="0" y="0"/>
            <a:chExt cx="5962648" cy="594360"/>
          </a:xfrm>
        </p:grpSpPr>
        <p:pic>
          <p:nvPicPr>
            <p:cNvPr id="16" name="Obraz 15" descr="\\wup.local\wymiana\Użytkownicy\wojciech.krycki\LOGOSY\02_Logo_wersja_pozioma(CMYK).tif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586" y="85726"/>
              <a:ext cx="845819" cy="44971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" name="Grupa 16"/>
            <p:cNvGrpSpPr/>
            <p:nvPr/>
          </p:nvGrpSpPr>
          <p:grpSpPr>
            <a:xfrm>
              <a:off x="0" y="0"/>
              <a:ext cx="5962648" cy="594360"/>
              <a:chOff x="0" y="0"/>
              <a:chExt cx="5963793" cy="594678"/>
            </a:xfrm>
          </p:grpSpPr>
          <p:pic>
            <p:nvPicPr>
              <p:cNvPr id="19" name="Obraz 18" descr="\\wup.local\wymiana\Użytkownicy\wojciech.krycki\Logotypy\FE_PR_POZIOM-Kolor-01.jpg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05"/>
              <a:stretch/>
            </p:blipFill>
            <p:spPr bwMode="auto">
              <a:xfrm>
                <a:off x="0" y="0"/>
                <a:ext cx="1050307" cy="594678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20" name="Obraz 19" descr="\\wup.local\wymiana\Użytkownicy\wojciech.krycki\Logosy\Logotypy nowe\Logo UE-Europejski Fundusz Społeczny\Poziom\UE_EFS_POZIOM-Kolor.jpg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183"/>
              <a:stretch/>
            </p:blipFill>
            <p:spPr bwMode="auto">
              <a:xfrm>
                <a:off x="4350686" y="54456"/>
                <a:ext cx="1613107" cy="50972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</p:grpSp>
      <p:pic>
        <p:nvPicPr>
          <p:cNvPr id="1026" name="Obraz 1" descr="WUP HQ kolo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092" y="6135412"/>
            <a:ext cx="1455737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14542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6" y="0"/>
            <a:ext cx="9144000" cy="685800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0975" cy="685800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2628900" y="209352"/>
            <a:ext cx="6263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pl-PL" sz="1400" dirty="0" smtClean="0">
                <a:solidFill>
                  <a:prstClr val="black"/>
                </a:solidFill>
                <a:latin typeface="TitilliumText25L"/>
              </a:rPr>
              <a:t>Perspektywa finansowa 2021-2027</a:t>
            </a:r>
            <a:endParaRPr lang="pl-PL" sz="1400" dirty="0">
              <a:solidFill>
                <a:prstClr val="black"/>
              </a:solidFill>
              <a:latin typeface="TitilliumText25L"/>
            </a:endParaRPr>
          </a:p>
          <a:p>
            <a:pPr lvl="0" algn="r"/>
            <a:r>
              <a:rPr lang="pl-PL" altLang="pl-PL" sz="2000" b="1" i="1" dirty="0">
                <a:solidFill>
                  <a:srgbClr val="42C0F0"/>
                </a:solidFill>
                <a:latin typeface="TitilliumText25L" pitchFamily="50" charset="-18"/>
              </a:rPr>
              <a:t>p</a:t>
            </a:r>
            <a:r>
              <a:rPr lang="pl-PL" altLang="pl-PL" sz="2000" b="1" i="1" dirty="0" smtClean="0">
                <a:solidFill>
                  <a:srgbClr val="42C0F0"/>
                </a:solidFill>
                <a:latin typeface="TitilliumText25L" pitchFamily="50" charset="-18"/>
              </a:rPr>
              <a:t>orównanie alokacji z poprzednimi perspektywami </a:t>
            </a:r>
            <a:r>
              <a:rPr lang="pl-PL" altLang="pl-PL" b="1" i="1" dirty="0" smtClean="0">
                <a:solidFill>
                  <a:srgbClr val="42C0F0"/>
                </a:solidFill>
                <a:latin typeface="TitilliumText25L" pitchFamily="50" charset="-18"/>
              </a:rPr>
              <a:t>(dane </a:t>
            </a:r>
            <a:r>
              <a:rPr lang="pl-PL" altLang="pl-PL" b="1" i="1" dirty="0" err="1" smtClean="0">
                <a:solidFill>
                  <a:srgbClr val="42C0F0"/>
                </a:solidFill>
                <a:latin typeface="TitilliumText25L" pitchFamily="50" charset="-18"/>
              </a:rPr>
              <a:t>MIiR</a:t>
            </a:r>
            <a:r>
              <a:rPr lang="pl-PL" altLang="pl-PL" b="1" i="1" dirty="0" smtClean="0">
                <a:solidFill>
                  <a:srgbClr val="42C0F0"/>
                </a:solidFill>
                <a:latin typeface="TitilliumText25L" pitchFamily="50" charset="-18"/>
              </a:rPr>
              <a:t>)</a:t>
            </a:r>
            <a:endParaRPr lang="pl-PL" altLang="pl-PL" sz="2000" b="1" i="1" dirty="0" smtClean="0">
              <a:solidFill>
                <a:srgbClr val="42C0F0"/>
              </a:solidFill>
              <a:latin typeface="TitilliumText25L" pitchFamily="50" charset="-1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039" y="1220698"/>
            <a:ext cx="7485551" cy="5239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346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6" y="0"/>
            <a:ext cx="9144000" cy="685800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0975" cy="6858000"/>
          </a:xfrm>
          <a:prstGeom prst="rect">
            <a:avLst/>
          </a:prstGeom>
        </p:spPr>
      </p:pic>
      <p:graphicFrame>
        <p:nvGraphicFramePr>
          <p:cNvPr id="7" name="Symbol zastępczy zawartości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0554534"/>
              </p:ext>
            </p:extLst>
          </p:nvPr>
        </p:nvGraphicFramePr>
        <p:xfrm>
          <a:off x="251229" y="578684"/>
          <a:ext cx="4572799" cy="3483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Symbol zastępczy zawartości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2735373"/>
              </p:ext>
            </p:extLst>
          </p:nvPr>
        </p:nvGraphicFramePr>
        <p:xfrm>
          <a:off x="4608295" y="1046642"/>
          <a:ext cx="4535705" cy="3271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10" name="Grupa 9"/>
          <p:cNvGrpSpPr/>
          <p:nvPr/>
        </p:nvGrpSpPr>
        <p:grpSpPr>
          <a:xfrm>
            <a:off x="3355118" y="4402920"/>
            <a:ext cx="5701698" cy="2410456"/>
            <a:chOff x="166446" y="1988840"/>
            <a:chExt cx="8964488" cy="4248032"/>
          </a:xfrm>
        </p:grpSpPr>
        <p:pic>
          <p:nvPicPr>
            <p:cNvPr id="14" name="Obraz 13"/>
            <p:cNvPicPr>
              <a:picLocks noChangeAspect="1"/>
            </p:cNvPicPr>
            <p:nvPr/>
          </p:nvPicPr>
          <p:blipFill rotWithShape="1">
            <a:blip r:embed="rId7" cstate="print"/>
            <a:srcRect t="15002"/>
            <a:stretch/>
          </p:blipFill>
          <p:spPr>
            <a:xfrm>
              <a:off x="166446" y="1988840"/>
              <a:ext cx="8964488" cy="4248032"/>
            </a:xfrm>
            <a:prstGeom prst="rect">
              <a:avLst/>
            </a:prstGeom>
          </p:spPr>
        </p:pic>
        <p:sp>
          <p:nvSpPr>
            <p:cNvPr id="15" name="Strzałka w górę 14"/>
            <p:cNvSpPr/>
            <p:nvPr/>
          </p:nvSpPr>
          <p:spPr>
            <a:xfrm>
              <a:off x="2699792" y="5589240"/>
              <a:ext cx="108000" cy="288000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600" dirty="0">
                <a:latin typeface="+mj-lt"/>
              </a:endParaRPr>
            </a:p>
          </p:txBody>
        </p:sp>
      </p:grpSp>
      <p:sp>
        <p:nvSpPr>
          <p:cNvPr id="16" name="Prostokąt 15"/>
          <p:cNvSpPr/>
          <p:nvPr/>
        </p:nvSpPr>
        <p:spPr>
          <a:xfrm>
            <a:off x="170215" y="4005064"/>
            <a:ext cx="3460177" cy="1856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latin typeface="+mj-lt"/>
              </a:rPr>
              <a:t>redukcja </a:t>
            </a:r>
            <a:r>
              <a:rPr lang="pl-PL" sz="1600" dirty="0" smtClean="0">
                <a:latin typeface="+mj-lt"/>
              </a:rPr>
              <a:t>koperty PL o </a:t>
            </a:r>
            <a:r>
              <a:rPr lang="pl-PL" sz="1600" b="1" dirty="0">
                <a:latin typeface="+mj-lt"/>
              </a:rPr>
              <a:t>ok. 23% </a:t>
            </a:r>
            <a:r>
              <a:rPr lang="pl-PL" sz="1600" dirty="0" smtClean="0">
                <a:latin typeface="+mj-lt"/>
              </a:rPr>
              <a:t/>
            </a:r>
            <a:br>
              <a:rPr lang="pl-PL" sz="1600" dirty="0" smtClean="0">
                <a:latin typeface="+mj-lt"/>
              </a:rPr>
            </a:br>
            <a:r>
              <a:rPr lang="pl-PL" sz="1600" dirty="0" smtClean="0">
                <a:latin typeface="+mj-lt"/>
              </a:rPr>
              <a:t>(83,9 </a:t>
            </a:r>
            <a:r>
              <a:rPr lang="pl-PL" sz="1600" dirty="0" smtClean="0">
                <a:latin typeface="+mj-lt"/>
                <a:sym typeface="Wingdings" panose="05000000000000000000" pitchFamily="2" charset="2"/>
              </a:rPr>
              <a:t> </a:t>
            </a:r>
            <a:r>
              <a:rPr lang="pl-PL" sz="1600" b="1" dirty="0" smtClean="0">
                <a:solidFill>
                  <a:srgbClr val="FFC000"/>
                </a:solidFill>
                <a:latin typeface="+mj-lt"/>
              </a:rPr>
              <a:t>64,4 </a:t>
            </a:r>
            <a:r>
              <a:rPr lang="pl-PL" sz="1600" b="1" dirty="0">
                <a:solidFill>
                  <a:srgbClr val="FFC000"/>
                </a:solidFill>
                <a:latin typeface="+mj-lt"/>
              </a:rPr>
              <a:t>mld EUR</a:t>
            </a:r>
            <a:r>
              <a:rPr lang="pl-PL" sz="1600" dirty="0">
                <a:latin typeface="+mj-lt"/>
              </a:rPr>
              <a:t>)</a:t>
            </a:r>
          </a:p>
          <a:p>
            <a:pPr marL="182563" indent="-182563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l-PL" sz="1600" dirty="0" smtClean="0">
                <a:latin typeface="+mj-lt"/>
              </a:rPr>
              <a:t>PL wciąż </a:t>
            </a:r>
            <a:r>
              <a:rPr lang="pl-PL" sz="1600" dirty="0">
                <a:latin typeface="+mj-lt"/>
              </a:rPr>
              <a:t>nominalnie największym beneficjentem Polityki Spójności, </a:t>
            </a:r>
            <a:r>
              <a:rPr lang="pl-PL" sz="1600" dirty="0" smtClean="0">
                <a:latin typeface="+mj-lt"/>
              </a:rPr>
              <a:t/>
            </a:r>
            <a:br>
              <a:rPr lang="pl-PL" sz="1600" dirty="0" smtClean="0">
                <a:latin typeface="+mj-lt"/>
              </a:rPr>
            </a:br>
            <a:r>
              <a:rPr lang="pl-PL" sz="1600" dirty="0" smtClean="0">
                <a:latin typeface="+mj-lt"/>
              </a:rPr>
              <a:t>ale </a:t>
            </a:r>
            <a:r>
              <a:rPr lang="pl-PL" sz="1600" dirty="0">
                <a:latin typeface="+mj-lt"/>
              </a:rPr>
              <a:t>jej udział zmniejszył się </a:t>
            </a:r>
            <a:r>
              <a:rPr lang="pl-PL" sz="1600" dirty="0" smtClean="0">
                <a:latin typeface="+mj-lt"/>
              </a:rPr>
              <a:t/>
            </a:r>
            <a:br>
              <a:rPr lang="pl-PL" sz="1600" dirty="0" smtClean="0">
                <a:latin typeface="+mj-lt"/>
              </a:rPr>
            </a:br>
            <a:r>
              <a:rPr lang="pl-PL" sz="1600" dirty="0" smtClean="0">
                <a:latin typeface="+mj-lt"/>
              </a:rPr>
              <a:t>(22,8% </a:t>
            </a:r>
            <a:r>
              <a:rPr lang="pl-PL" sz="1600" dirty="0" smtClean="0">
                <a:latin typeface="+mj-lt"/>
                <a:sym typeface="Wingdings" panose="05000000000000000000" pitchFamily="2" charset="2"/>
              </a:rPr>
              <a:t> </a:t>
            </a:r>
            <a:r>
              <a:rPr lang="pl-PL" sz="1600" b="1" dirty="0" smtClean="0">
                <a:solidFill>
                  <a:srgbClr val="FFC000"/>
                </a:solidFill>
                <a:latin typeface="+mj-lt"/>
              </a:rPr>
              <a:t>19,4%</a:t>
            </a:r>
            <a:r>
              <a:rPr lang="pl-PL" sz="1600" dirty="0" smtClean="0">
                <a:latin typeface="+mj-lt"/>
              </a:rPr>
              <a:t>)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3333750" y="209352"/>
            <a:ext cx="555873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pl-PL" sz="1400" dirty="0" smtClean="0">
                <a:solidFill>
                  <a:prstClr val="black"/>
                </a:solidFill>
                <a:latin typeface="TitilliumText25L"/>
              </a:rPr>
              <a:t>Perspektywa finansowa 2021-2027</a:t>
            </a:r>
            <a:endParaRPr lang="pl-PL" sz="1400" dirty="0">
              <a:solidFill>
                <a:prstClr val="black"/>
              </a:solidFill>
              <a:latin typeface="TitilliumText25L"/>
            </a:endParaRPr>
          </a:p>
          <a:p>
            <a:pPr lvl="0" algn="r"/>
            <a:r>
              <a:rPr lang="pl-PL" altLang="pl-PL" sz="2000" b="1" i="1" dirty="0" smtClean="0">
                <a:solidFill>
                  <a:srgbClr val="42C0F0"/>
                </a:solidFill>
                <a:latin typeface="TitilliumText25L" pitchFamily="50" charset="-18"/>
              </a:rPr>
              <a:t>koperty narodowe</a:t>
            </a:r>
          </a:p>
        </p:txBody>
      </p:sp>
    </p:spTree>
    <p:extLst>
      <p:ext uri="{BB962C8B-B14F-4D97-AF65-F5344CB8AC3E}">
        <p14:creationId xmlns:p14="http://schemas.microsoft.com/office/powerpoint/2010/main" val="294919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6" y="0"/>
            <a:ext cx="9144000" cy="685800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0975" cy="6858000"/>
          </a:xfrm>
          <a:prstGeom prst="rect">
            <a:avLst/>
          </a:prstGeom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004807"/>
              </p:ext>
            </p:extLst>
          </p:nvPr>
        </p:nvGraphicFramePr>
        <p:xfrm>
          <a:off x="4637347" y="3635752"/>
          <a:ext cx="4586796" cy="2762313"/>
        </p:xfrm>
        <a:graphic>
          <a:graphicData uri="http://schemas.openxmlformats.org/drawingml/2006/table">
            <a:tbl>
              <a:tblPr/>
              <a:tblGrid>
                <a:gridCol w="13342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525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24976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latin typeface="Myriad Pro" pitchFamily="34" charset="0"/>
                        </a:rPr>
                        <a:t>Poziom</a:t>
                      </a:r>
                      <a:r>
                        <a:rPr lang="pl-PL" sz="1600" b="1" baseline="0" dirty="0" smtClean="0">
                          <a:latin typeface="Myriad Pro" pitchFamily="34" charset="0"/>
                        </a:rPr>
                        <a:t> wsparcia</a:t>
                      </a:r>
                      <a:endParaRPr lang="pl-PL" sz="1600" b="1" dirty="0">
                        <a:latin typeface="Myriad Pro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latin typeface="Myriad Pro" pitchFamily="34" charset="0"/>
                        </a:rPr>
                        <a:t>Zastosowanie</a:t>
                      </a:r>
                      <a:endParaRPr lang="pl-PL" sz="1600" b="1" dirty="0">
                        <a:latin typeface="Myriad Pro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69497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latin typeface="Myriad Pro" pitchFamily="34" charset="0"/>
                        </a:rPr>
                        <a:t>70%</a:t>
                      </a:r>
                      <a:endParaRPr lang="pl-PL" sz="1600" b="1" dirty="0">
                        <a:latin typeface="Myriad Pro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Myriad Pro" pitchFamily="34" charset="0"/>
                        </a:rPr>
                        <a:t>Regiony słabo </a:t>
                      </a:r>
                      <a:r>
                        <a:rPr lang="pl-PL" sz="1600" baseline="0" dirty="0" smtClean="0">
                          <a:latin typeface="Myriad Pro" pitchFamily="34" charset="0"/>
                        </a:rPr>
                        <a:t>rozwinięte, </a:t>
                      </a:r>
                      <a:br>
                        <a:rPr lang="pl-PL" sz="1600" baseline="0" dirty="0" smtClean="0">
                          <a:latin typeface="Myriad Pro" pitchFamily="34" charset="0"/>
                        </a:rPr>
                      </a:br>
                      <a:r>
                        <a:rPr lang="pl-PL" sz="1600" dirty="0" smtClean="0">
                          <a:latin typeface="Myriad Pro" pitchFamily="34" charset="0"/>
                        </a:rPr>
                        <a:t>Regiony</a:t>
                      </a:r>
                      <a:r>
                        <a:rPr lang="pl-PL" sz="1600" baseline="0" dirty="0" smtClean="0">
                          <a:latin typeface="Myriad Pro" pitchFamily="34" charset="0"/>
                        </a:rPr>
                        <a:t> najbardziej oddalone</a:t>
                      </a:r>
                    </a:p>
                    <a:p>
                      <a:r>
                        <a:rPr lang="pl-PL" sz="1600" baseline="0" dirty="0" smtClean="0">
                          <a:latin typeface="Myriad Pro" pitchFamily="34" charset="0"/>
                        </a:rPr>
                        <a:t>Fundusz Spójności, Interreg</a:t>
                      </a:r>
                      <a:endParaRPr lang="pl-PL" sz="1600" dirty="0">
                        <a:latin typeface="Myriad Pro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9512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latin typeface="Myriad Pro" pitchFamily="34" charset="0"/>
                        </a:rPr>
                        <a:t>55%</a:t>
                      </a:r>
                      <a:endParaRPr lang="pl-PL" sz="1600" b="1" dirty="0">
                        <a:latin typeface="Myriad Pro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Myriad Pro" pitchFamily="34" charset="0"/>
                        </a:rPr>
                        <a:t>Regiony w okresie przejściowym (</a:t>
                      </a:r>
                      <a:r>
                        <a:rPr lang="pl-PL" sz="1600" i="1" dirty="0" smtClean="0">
                          <a:solidFill>
                            <a:srgbClr val="FFC000"/>
                          </a:solidFill>
                          <a:latin typeface="Myriad Pro" pitchFamily="34" charset="0"/>
                        </a:rPr>
                        <a:t>Dolnośląskie</a:t>
                      </a:r>
                      <a:r>
                        <a:rPr lang="pl-PL" sz="1600" dirty="0" smtClean="0">
                          <a:latin typeface="Myriad Pro" pitchFamily="34" charset="0"/>
                        </a:rPr>
                        <a:t>)</a:t>
                      </a:r>
                      <a:endParaRPr lang="pl-PL" sz="1600" dirty="0">
                        <a:latin typeface="Myriad Pro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34576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latin typeface="Myriad Pro" pitchFamily="34" charset="0"/>
                        </a:rPr>
                        <a:t>40%</a:t>
                      </a:r>
                      <a:endParaRPr lang="pl-PL" sz="1600" b="1" dirty="0">
                        <a:latin typeface="Myriad Pro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Myriad Pro" pitchFamily="34" charset="0"/>
                        </a:rPr>
                        <a:t>Regiony lepiej rozwinięte (</a:t>
                      </a:r>
                      <a:r>
                        <a:rPr lang="pl-PL" sz="1600" i="1" dirty="0" smtClean="0">
                          <a:solidFill>
                            <a:srgbClr val="FFC000"/>
                          </a:solidFill>
                          <a:latin typeface="Myriad Pro" pitchFamily="34" charset="0"/>
                        </a:rPr>
                        <a:t>Mazowieckie</a:t>
                      </a:r>
                      <a:r>
                        <a:rPr lang="pl-PL" sz="1600" dirty="0" smtClean="0">
                          <a:latin typeface="Myriad Pro" pitchFamily="34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5" cstate="print"/>
          <a:srcRect l="8425" r="4049"/>
          <a:stretch/>
        </p:blipFill>
        <p:spPr>
          <a:xfrm>
            <a:off x="251520" y="1124744"/>
            <a:ext cx="4270188" cy="5400000"/>
          </a:xfrm>
          <a:prstGeom prst="rect">
            <a:avLst/>
          </a:prstGeom>
        </p:spPr>
      </p:pic>
      <p:grpSp>
        <p:nvGrpSpPr>
          <p:cNvPr id="12" name="Grupa 11"/>
          <p:cNvGrpSpPr>
            <a:grpSpLocks noChangeAspect="1"/>
          </p:cNvGrpSpPr>
          <p:nvPr/>
        </p:nvGrpSpPr>
        <p:grpSpPr>
          <a:xfrm>
            <a:off x="4763146" y="1060936"/>
            <a:ext cx="4335198" cy="2574816"/>
            <a:chOff x="467544" y="1198166"/>
            <a:chExt cx="7867538" cy="5289475"/>
          </a:xfrm>
        </p:grpSpPr>
        <p:pic>
          <p:nvPicPr>
            <p:cNvPr id="13" name="Obraz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1198166"/>
              <a:ext cx="7867538" cy="5289475"/>
            </a:xfrm>
            <a:prstGeom prst="rect">
              <a:avLst/>
            </a:prstGeom>
          </p:spPr>
        </p:pic>
        <p:sp>
          <p:nvSpPr>
            <p:cNvPr id="14" name="Strzałka w górę 13"/>
            <p:cNvSpPr/>
            <p:nvPr/>
          </p:nvSpPr>
          <p:spPr>
            <a:xfrm rot="10800000">
              <a:off x="7197210" y="3285008"/>
              <a:ext cx="72001" cy="216001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atin typeface="Myriad Pro" pitchFamily="34" charset="0"/>
              </a:endParaRPr>
            </a:p>
          </p:txBody>
        </p:sp>
      </p:grpSp>
      <p:sp>
        <p:nvSpPr>
          <p:cNvPr id="15" name="pole tekstowe 14"/>
          <p:cNvSpPr txBox="1"/>
          <p:nvPr/>
        </p:nvSpPr>
        <p:spPr>
          <a:xfrm>
            <a:off x="3333750" y="209352"/>
            <a:ext cx="555873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pl-PL" sz="1400" dirty="0" smtClean="0">
                <a:solidFill>
                  <a:prstClr val="black"/>
                </a:solidFill>
                <a:latin typeface="TitilliumText25L"/>
              </a:rPr>
              <a:t>Perspektywa finansowa 2021-2027</a:t>
            </a:r>
            <a:endParaRPr lang="pl-PL" sz="1400" dirty="0">
              <a:solidFill>
                <a:prstClr val="black"/>
              </a:solidFill>
              <a:latin typeface="TitilliumText25L"/>
            </a:endParaRPr>
          </a:p>
          <a:p>
            <a:pPr lvl="0" algn="r"/>
            <a:r>
              <a:rPr lang="pl-PL" altLang="pl-PL" sz="2000" b="1" i="1" dirty="0">
                <a:solidFill>
                  <a:srgbClr val="42C0F0"/>
                </a:solidFill>
                <a:latin typeface="TitilliumText25L" pitchFamily="50" charset="-18"/>
              </a:rPr>
              <a:t>k</a:t>
            </a:r>
            <a:r>
              <a:rPr lang="pl-PL" altLang="pl-PL" sz="2000" b="1" i="1" dirty="0" smtClean="0">
                <a:solidFill>
                  <a:srgbClr val="42C0F0"/>
                </a:solidFill>
                <a:latin typeface="TitilliumText25L" pitchFamily="50" charset="-18"/>
              </a:rPr>
              <a:t>ategorie regionów i poziom współfinansowania</a:t>
            </a:r>
          </a:p>
        </p:txBody>
      </p:sp>
    </p:spTree>
    <p:extLst>
      <p:ext uri="{BB962C8B-B14F-4D97-AF65-F5344CB8AC3E}">
        <p14:creationId xmlns:p14="http://schemas.microsoft.com/office/powerpoint/2010/main" val="115237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6" y="0"/>
            <a:ext cx="9144000" cy="685800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0975" cy="6858000"/>
          </a:xfrm>
          <a:prstGeom prst="rect">
            <a:avLst/>
          </a:prstGeom>
        </p:spPr>
      </p:pic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360370"/>
              </p:ext>
            </p:extLst>
          </p:nvPr>
        </p:nvGraphicFramePr>
        <p:xfrm>
          <a:off x="539552" y="2348880"/>
          <a:ext cx="8496944" cy="2469773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22360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117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34915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8155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Dla krajów o:</a:t>
                      </a:r>
                      <a:endParaRPr lang="pl-PL" sz="1800" dirty="0">
                        <a:effectLst/>
                        <a:latin typeface="Myriad Pro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effectLst/>
                        </a:rPr>
                        <a:t>Minimalne</a:t>
                      </a:r>
                      <a:r>
                        <a:rPr lang="pl-PL" sz="1800" baseline="0" noProof="0" dirty="0" smtClean="0">
                          <a:effectLst/>
                        </a:rPr>
                        <a:t> nakłady </a:t>
                      </a:r>
                      <a:br>
                        <a:rPr lang="pl-PL" sz="1800" baseline="0" noProof="0" dirty="0" smtClean="0">
                          <a:effectLst/>
                        </a:rPr>
                      </a:br>
                      <a:r>
                        <a:rPr lang="pl-PL" sz="1800" baseline="0" noProof="0" dirty="0" smtClean="0">
                          <a:effectLst/>
                        </a:rPr>
                        <a:t>na Cel </a:t>
                      </a:r>
                      <a:r>
                        <a:rPr lang="pl-PL" sz="1800" noProof="0" dirty="0" smtClean="0">
                          <a:effectLst/>
                        </a:rPr>
                        <a:t>1</a:t>
                      </a:r>
                      <a:endParaRPr lang="pl-PL" sz="1800" noProof="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effectLst/>
                        </a:rPr>
                        <a:t>(Inteligentna Europa)</a:t>
                      </a:r>
                      <a:endParaRPr lang="pl-PL" sz="1800" b="0" noProof="0" dirty="0">
                        <a:effectLst/>
                        <a:latin typeface="Myriad Pro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effectLst/>
                        </a:rPr>
                        <a:t>Minimalne</a:t>
                      </a:r>
                      <a:r>
                        <a:rPr lang="pl-PL" sz="1800" baseline="0" noProof="0" dirty="0" smtClean="0">
                          <a:effectLst/>
                        </a:rPr>
                        <a:t> nakłady </a:t>
                      </a:r>
                      <a:br>
                        <a:rPr lang="pl-PL" sz="1800" baseline="0" noProof="0" dirty="0" smtClean="0">
                          <a:effectLst/>
                        </a:rPr>
                      </a:br>
                      <a:r>
                        <a:rPr lang="pl-PL" sz="1800" baseline="0" noProof="0" dirty="0" smtClean="0">
                          <a:effectLst/>
                        </a:rPr>
                        <a:t>na Cel 2</a:t>
                      </a:r>
                      <a:endParaRPr lang="pl-PL" sz="1800" noProof="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effectLst/>
                        </a:rPr>
                        <a:t>(Niskoemisyjna Europa)</a:t>
                      </a:r>
                      <a:endParaRPr lang="pl-PL" sz="1800" b="0" noProof="0" dirty="0">
                        <a:effectLst/>
                        <a:latin typeface="Myriad Pro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24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DNB poniżej 75%</a:t>
                      </a:r>
                      <a:endParaRPr lang="pl-PL" sz="1800" b="0" dirty="0">
                        <a:effectLst/>
                        <a:latin typeface="Myriad Pro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35%</a:t>
                      </a:r>
                      <a:endParaRPr lang="pl-PL" sz="1800" dirty="0">
                        <a:effectLst/>
                        <a:latin typeface="Myriad Pro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30%</a:t>
                      </a:r>
                      <a:endParaRPr lang="pl-PL" sz="1800" dirty="0">
                        <a:effectLst/>
                        <a:latin typeface="Myriad Pro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24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DNB 75-100%</a:t>
                      </a:r>
                      <a:endParaRPr lang="pl-PL" sz="1800" b="0" dirty="0">
                        <a:effectLst/>
                        <a:latin typeface="Myriad Pro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45%</a:t>
                      </a:r>
                      <a:endParaRPr lang="pl-PL" sz="1800" dirty="0">
                        <a:effectLst/>
                        <a:latin typeface="Myriad Pro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30%</a:t>
                      </a:r>
                      <a:endParaRPr lang="pl-PL" sz="1800" dirty="0">
                        <a:effectLst/>
                        <a:latin typeface="Myriad Pro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984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DNB powyżej 100%</a:t>
                      </a:r>
                      <a:endParaRPr lang="pl-PL" sz="1800" b="0" dirty="0">
                        <a:effectLst/>
                        <a:latin typeface="Myriad Pro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60%</a:t>
                      </a:r>
                      <a:endParaRPr lang="pl-PL" sz="1800" dirty="0">
                        <a:effectLst/>
                        <a:latin typeface="Myriad Pro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</a:rPr>
                        <a:t>Cel</a:t>
                      </a:r>
                      <a:r>
                        <a:rPr lang="pl-PL" sz="1800" baseline="0" dirty="0" smtClean="0">
                          <a:effectLst/>
                        </a:rPr>
                        <a:t> 1+2 </a:t>
                      </a:r>
                      <a:r>
                        <a:rPr lang="pl-PL" sz="1800" baseline="0" dirty="0" smtClean="0">
                          <a:effectLst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pl-PL" sz="1800" dirty="0" smtClean="0">
                          <a:effectLst/>
                        </a:rPr>
                        <a:t>85</a:t>
                      </a:r>
                      <a:r>
                        <a:rPr lang="pl-PL" sz="1800" dirty="0">
                          <a:effectLst/>
                        </a:rPr>
                        <a:t>%</a:t>
                      </a:r>
                      <a:endParaRPr lang="pl-PL" sz="1800" dirty="0">
                        <a:effectLst/>
                        <a:latin typeface="Myriad Pro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3333750" y="209352"/>
            <a:ext cx="555873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pl-PL" sz="1400" dirty="0" smtClean="0">
                <a:solidFill>
                  <a:prstClr val="black"/>
                </a:solidFill>
                <a:latin typeface="TitilliumText25L"/>
              </a:rPr>
              <a:t>Perspektywa finansowa 2021-2027</a:t>
            </a:r>
            <a:endParaRPr lang="pl-PL" sz="1400" dirty="0">
              <a:solidFill>
                <a:prstClr val="black"/>
              </a:solidFill>
              <a:latin typeface="TitilliumText25L"/>
            </a:endParaRPr>
          </a:p>
          <a:p>
            <a:pPr lvl="0" algn="r"/>
            <a:r>
              <a:rPr lang="pl-PL" altLang="pl-PL" sz="2000" b="1" i="1" dirty="0" smtClean="0">
                <a:solidFill>
                  <a:srgbClr val="42C0F0"/>
                </a:solidFill>
                <a:latin typeface="TitilliumText25L" pitchFamily="50" charset="-18"/>
              </a:rPr>
              <a:t>koncentracja tematyczna (EFRR)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533400" y="5181600"/>
            <a:ext cx="8105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600" b="1" dirty="0" smtClean="0">
                <a:latin typeface="+mj-lt"/>
              </a:rPr>
              <a:t>25</a:t>
            </a:r>
            <a:r>
              <a:rPr lang="pl-PL" sz="1600" b="1" dirty="0">
                <a:latin typeface="+mj-lt"/>
              </a:rPr>
              <a:t>% </a:t>
            </a:r>
            <a:r>
              <a:rPr lang="pl-PL" sz="1600" dirty="0">
                <a:latin typeface="+mj-lt"/>
              </a:rPr>
              <a:t>EFS na walkę z </a:t>
            </a:r>
            <a:r>
              <a:rPr lang="pl-PL" sz="1600" b="1" dirty="0">
                <a:latin typeface="+mj-lt"/>
              </a:rPr>
              <a:t>wykluczeniem </a:t>
            </a:r>
            <a:r>
              <a:rPr lang="pl-PL" sz="1600" b="1" dirty="0" smtClean="0">
                <a:latin typeface="+mj-lt"/>
              </a:rPr>
              <a:t>społecznym</a:t>
            </a:r>
            <a:endParaRPr lang="pl-PL" sz="1600" b="1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600" b="1" dirty="0" smtClean="0">
                <a:latin typeface="+mj-lt"/>
              </a:rPr>
              <a:t>6</a:t>
            </a:r>
            <a:r>
              <a:rPr lang="pl-PL" sz="1600" b="1" dirty="0">
                <a:latin typeface="+mj-lt"/>
              </a:rPr>
              <a:t>%</a:t>
            </a:r>
            <a:r>
              <a:rPr lang="pl-PL" sz="1600" dirty="0">
                <a:latin typeface="+mj-lt"/>
              </a:rPr>
              <a:t> środków na realizację </a:t>
            </a:r>
            <a:r>
              <a:rPr lang="pl-PL" sz="1600" b="1" dirty="0">
                <a:latin typeface="+mj-lt"/>
              </a:rPr>
              <a:t>polityki </a:t>
            </a:r>
            <a:r>
              <a:rPr lang="pl-PL" sz="1600" b="1" dirty="0" smtClean="0">
                <a:latin typeface="+mj-lt"/>
              </a:rPr>
              <a:t>miejskiej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600" b="1" dirty="0" smtClean="0">
                <a:latin typeface="+mj-lt"/>
              </a:rPr>
              <a:t>30</a:t>
            </a:r>
            <a:r>
              <a:rPr lang="pl-PL" sz="1600" b="1" dirty="0">
                <a:latin typeface="+mj-lt"/>
              </a:rPr>
              <a:t>%</a:t>
            </a:r>
            <a:r>
              <a:rPr lang="pl-PL" sz="1600" dirty="0">
                <a:latin typeface="+mj-lt"/>
              </a:rPr>
              <a:t> środków na cele związane ze </a:t>
            </a:r>
            <a:r>
              <a:rPr lang="pl-PL" sz="1600" b="1" dirty="0">
                <a:latin typeface="+mj-lt"/>
              </a:rPr>
              <a:t>zmianami </a:t>
            </a:r>
            <a:r>
              <a:rPr lang="pl-PL" sz="1600" b="1" dirty="0" smtClean="0">
                <a:latin typeface="+mj-lt"/>
              </a:rPr>
              <a:t>klimatu </a:t>
            </a:r>
            <a:r>
              <a:rPr lang="pl-PL" sz="1600" dirty="0" smtClean="0">
                <a:latin typeface="+mj-lt"/>
              </a:rPr>
              <a:t>(w </a:t>
            </a:r>
            <a:r>
              <a:rPr lang="pl-PL" sz="1600" dirty="0">
                <a:latin typeface="+mj-lt"/>
              </a:rPr>
              <a:t>skali </a:t>
            </a:r>
            <a:r>
              <a:rPr lang="pl-PL" sz="1600" dirty="0" smtClean="0">
                <a:latin typeface="+mj-lt"/>
              </a:rPr>
              <a:t>kraju członkowskiego)</a:t>
            </a:r>
            <a:endParaRPr lang="pl-PL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089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6" y="0"/>
            <a:ext cx="9144000" cy="685800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0975" cy="6858000"/>
          </a:xfrm>
          <a:prstGeom prst="rect">
            <a:avLst/>
          </a:prstGeom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882247"/>
              </p:ext>
            </p:extLst>
          </p:nvPr>
        </p:nvGraphicFramePr>
        <p:xfrm>
          <a:off x="467544" y="664690"/>
          <a:ext cx="8623499" cy="5732946"/>
        </p:xfrm>
        <a:graphic>
          <a:graphicData uri="http://schemas.openxmlformats.org/drawingml/2006/table">
            <a:tbl>
              <a:tblPr firstRow="1" firstCol="1" bandRow="1"/>
              <a:tblGrid>
                <a:gridCol w="59783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451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2473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2000" b="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08212">
                <a:tc>
                  <a:txBody>
                    <a:bodyPr/>
                    <a:lstStyle/>
                    <a:p>
                      <a:pPr marL="342900" indent="-342900">
                        <a:spcAft>
                          <a:spcPts val="1200"/>
                        </a:spcAft>
                        <a:buFont typeface="+mj-lt"/>
                        <a:buAutoNum type="arabicPeriod"/>
                      </a:pPr>
                      <a:r>
                        <a:rPr lang="pl-PL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zwiększenie potencjału w zakresie badań i innowacji oraz wykorzystywanie zaawansowanych technologii;</a:t>
                      </a:r>
                    </a:p>
                    <a:p>
                      <a:pPr marL="342900" indent="-342900">
                        <a:spcAft>
                          <a:spcPts val="1200"/>
                        </a:spcAft>
                        <a:buFont typeface="+mj-lt"/>
                        <a:buAutoNum type="arabicPeriod"/>
                      </a:pPr>
                      <a:r>
                        <a:rPr lang="pl-PL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czerpanie korzyści z cyfryzacji dla obywateli, przedsiębiorstw i rządów;</a:t>
                      </a:r>
                    </a:p>
                    <a:p>
                      <a:pPr marL="342900" indent="-342900">
                        <a:spcAft>
                          <a:spcPts val="1200"/>
                        </a:spcAft>
                        <a:buFont typeface="+mj-lt"/>
                        <a:buAutoNum type="arabicPeriod"/>
                      </a:pPr>
                      <a:r>
                        <a:rPr lang="pl-PL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sprzyjanie wzrostowi i konkurencyjności MŚP;</a:t>
                      </a:r>
                    </a:p>
                    <a:p>
                      <a:pPr marL="342900" indent="-342900">
                        <a:spcAft>
                          <a:spcPts val="1200"/>
                        </a:spcAft>
                        <a:buFont typeface="+mj-lt"/>
                        <a:buAutoNum type="arabicPeriod"/>
                      </a:pPr>
                      <a:r>
                        <a:rPr lang="pl-PL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rozwijanie umiejętności na rzecz inteligentnej specjalizacji, </a:t>
                      </a:r>
                      <a:r>
                        <a:rPr lang="pl-PL" sz="20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transformacji przemysłowej </a:t>
                      </a:r>
                      <a:r>
                        <a:rPr lang="pl-PL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 przedsiębiorczości;</a:t>
                      </a:r>
                      <a:endParaRPr lang="pl-PL" sz="2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2571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2000" b="1" kern="1200" dirty="0" smtClean="0">
                          <a:solidFill>
                            <a:srgbClr val="42C0F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35% środków EFRR</a:t>
                      </a:r>
                      <a:endParaRPr lang="pl-PL" sz="2000" b="1" kern="1200" dirty="0">
                        <a:solidFill>
                          <a:srgbClr val="42C0F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9" name="pole tekstowe 8"/>
          <p:cNvSpPr txBox="1"/>
          <p:nvPr/>
        </p:nvSpPr>
        <p:spPr>
          <a:xfrm>
            <a:off x="3333750" y="209352"/>
            <a:ext cx="555873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pl-PL" sz="1400" dirty="0" smtClean="0">
                <a:solidFill>
                  <a:prstClr val="black"/>
                </a:solidFill>
                <a:latin typeface="TitilliumText25L"/>
              </a:rPr>
              <a:t>Nowa perspektywa finansowa 2021-2027</a:t>
            </a:r>
            <a:endParaRPr lang="pl-PL" sz="1400" dirty="0">
              <a:solidFill>
                <a:prstClr val="black"/>
              </a:solidFill>
              <a:latin typeface="TitilliumText25L"/>
            </a:endParaRPr>
          </a:p>
          <a:p>
            <a:pPr lvl="0" algn="r"/>
            <a:r>
              <a:rPr lang="pl-PL" sz="2000" b="1" dirty="0" smtClean="0">
                <a:solidFill>
                  <a:srgbClr val="42C0F0"/>
                </a:solidFill>
                <a:ea typeface="Calibri"/>
                <a:cs typeface="Times New Roman"/>
              </a:rPr>
              <a:t>CP1 - Bardziej inteligentna </a:t>
            </a:r>
            <a:r>
              <a:rPr lang="pl-PL" sz="2000" b="1" dirty="0">
                <a:solidFill>
                  <a:srgbClr val="42C0F0"/>
                </a:solidFill>
                <a:ea typeface="Calibri"/>
                <a:cs typeface="Times New Roman"/>
              </a:rPr>
              <a:t>Europa </a:t>
            </a:r>
            <a:endParaRPr lang="pl-PL" altLang="pl-PL" sz="2000" b="1" i="1" dirty="0" smtClean="0">
              <a:solidFill>
                <a:srgbClr val="42C0F0"/>
              </a:solidFill>
              <a:latin typeface="TitilliumText25L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32463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6" y="0"/>
            <a:ext cx="9144000" cy="685800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0975" cy="6858000"/>
          </a:xfrm>
          <a:prstGeom prst="rect">
            <a:avLst/>
          </a:prstGeom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2213088"/>
              </p:ext>
            </p:extLst>
          </p:nvPr>
        </p:nvGraphicFramePr>
        <p:xfrm>
          <a:off x="467544" y="664690"/>
          <a:ext cx="8623499" cy="5892974"/>
        </p:xfrm>
        <a:graphic>
          <a:graphicData uri="http://schemas.openxmlformats.org/drawingml/2006/table">
            <a:tbl>
              <a:tblPr firstRow="1" firstCol="1" bandRow="1"/>
              <a:tblGrid>
                <a:gridCol w="59783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451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2473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2000" b="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08212">
                <a:tc>
                  <a:txBody>
                    <a:bodyPr/>
                    <a:lstStyle/>
                    <a:p>
                      <a:pPr marL="342900" indent="-342900">
                        <a:spcAft>
                          <a:spcPts val="1200"/>
                        </a:spcAft>
                        <a:buFont typeface="+mj-lt"/>
                        <a:buAutoNum type="arabicPeriod"/>
                      </a:pPr>
                      <a:r>
                        <a:rPr lang="pl-PL" sz="1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promowanie środków na rzecz efektywności energetycznej;</a:t>
                      </a:r>
                    </a:p>
                    <a:p>
                      <a:pPr marL="342900" indent="-342900">
                        <a:spcAft>
                          <a:spcPts val="1200"/>
                        </a:spcAft>
                        <a:buFont typeface="+mj-lt"/>
                        <a:buAutoNum type="arabicPeriod"/>
                      </a:pPr>
                      <a:r>
                        <a:rPr lang="pl-PL" sz="1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promowanie odnawialnych źródeł energii;</a:t>
                      </a:r>
                    </a:p>
                    <a:p>
                      <a:pPr marL="342900" indent="-342900">
                        <a:spcAft>
                          <a:spcPts val="1200"/>
                        </a:spcAft>
                        <a:buFont typeface="+mj-lt"/>
                        <a:buAutoNum type="arabicPeriod"/>
                      </a:pPr>
                      <a:r>
                        <a:rPr lang="pl-PL" sz="19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rozwój inteligentnych systemów i sieci energetycznych oraz systemów magazynowania na szczeblu lokalnym;</a:t>
                      </a:r>
                    </a:p>
                    <a:p>
                      <a:pPr marL="342900" indent="-342900">
                        <a:spcAft>
                          <a:spcPts val="1200"/>
                        </a:spcAft>
                        <a:buFont typeface="+mj-lt"/>
                        <a:buAutoNum type="arabicPeriod"/>
                      </a:pPr>
                      <a:r>
                        <a:rPr lang="pl-PL" sz="1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wspieranie działań w zakresie dostosowania do zmiany klimatu, zapobiegania ryzyku i odporności na klęski żywiołowe;</a:t>
                      </a:r>
                    </a:p>
                    <a:p>
                      <a:pPr marL="342900" indent="-342900">
                        <a:spcAft>
                          <a:spcPts val="1200"/>
                        </a:spcAft>
                        <a:buFont typeface="+mj-lt"/>
                        <a:buAutoNum type="arabicPeriod"/>
                      </a:pPr>
                      <a:r>
                        <a:rPr lang="pl-PL" sz="1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wspieranie zrównoważonej gospodarki wodnej;</a:t>
                      </a:r>
                    </a:p>
                    <a:p>
                      <a:pPr marL="342900" indent="-342900">
                        <a:spcAft>
                          <a:spcPts val="1200"/>
                        </a:spcAft>
                        <a:buFont typeface="+mj-lt"/>
                        <a:buAutoNum type="arabicPeriod"/>
                      </a:pPr>
                      <a:r>
                        <a:rPr lang="pl-PL" sz="1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wspieranie przechodzenia na gospodarkę o obiegu zamkniętym;</a:t>
                      </a:r>
                    </a:p>
                    <a:p>
                      <a:pPr marL="342900" indent="-342900">
                        <a:spcAft>
                          <a:spcPts val="1200"/>
                        </a:spcAft>
                        <a:buFont typeface="+mj-lt"/>
                        <a:buAutoNum type="arabicPeriod"/>
                      </a:pPr>
                      <a:r>
                        <a:rPr lang="pl-PL" sz="1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sprzyjanie bioróżnorodności i rozwojowi zielonej infrastruktury w środowisku miejskim oraz zmniejszanie zanieczyszczenia;</a:t>
                      </a:r>
                      <a:endParaRPr lang="pl-PL" sz="19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2571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2000" b="1" kern="1200" dirty="0" smtClean="0">
                          <a:solidFill>
                            <a:srgbClr val="42C0F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30% środków EFRR</a:t>
                      </a:r>
                      <a:endParaRPr lang="pl-PL" sz="2000" b="1" kern="1200" dirty="0">
                        <a:solidFill>
                          <a:srgbClr val="42C0F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9" name="pole tekstowe 8"/>
          <p:cNvSpPr txBox="1"/>
          <p:nvPr/>
        </p:nvSpPr>
        <p:spPr>
          <a:xfrm>
            <a:off x="2366211" y="209352"/>
            <a:ext cx="65262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pl-PL" sz="1400" dirty="0" smtClean="0">
                <a:solidFill>
                  <a:prstClr val="black"/>
                </a:solidFill>
                <a:latin typeface="TitilliumText25L"/>
              </a:rPr>
              <a:t>Nowa perspektywa finansowa 2021-2027</a:t>
            </a:r>
            <a:endParaRPr lang="pl-PL" sz="1400" dirty="0">
              <a:solidFill>
                <a:prstClr val="black"/>
              </a:solidFill>
              <a:latin typeface="TitilliumText25L"/>
            </a:endParaRPr>
          </a:p>
          <a:p>
            <a:pPr lvl="0" algn="r"/>
            <a:r>
              <a:rPr lang="pl-PL" sz="2000" b="1" dirty="0" smtClean="0">
                <a:solidFill>
                  <a:srgbClr val="42C0F0"/>
                </a:solidFill>
                <a:ea typeface="Calibri"/>
                <a:cs typeface="Times New Roman"/>
              </a:rPr>
              <a:t>CP2 - Bardziej </a:t>
            </a:r>
            <a:r>
              <a:rPr lang="pl-PL" sz="2000" b="1" dirty="0">
                <a:solidFill>
                  <a:srgbClr val="42C0F0"/>
                </a:solidFill>
                <a:ea typeface="Calibri"/>
                <a:cs typeface="Times New Roman"/>
              </a:rPr>
              <a:t>przyjazna dla środowiska niskoemisyjna Europa</a:t>
            </a:r>
            <a:endParaRPr lang="pl-PL" altLang="pl-PL" sz="2000" b="1" i="1" dirty="0" smtClean="0">
              <a:solidFill>
                <a:srgbClr val="42C0F0"/>
              </a:solidFill>
              <a:latin typeface="TitilliumText25L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89512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6" y="0"/>
            <a:ext cx="9144000" cy="685800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0975" cy="6858000"/>
          </a:xfrm>
          <a:prstGeom prst="rect">
            <a:avLst/>
          </a:prstGeom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23845"/>
              </p:ext>
            </p:extLst>
          </p:nvPr>
        </p:nvGraphicFramePr>
        <p:xfrm>
          <a:off x="467544" y="664690"/>
          <a:ext cx="8623499" cy="5732946"/>
        </p:xfrm>
        <a:graphic>
          <a:graphicData uri="http://schemas.openxmlformats.org/drawingml/2006/table">
            <a:tbl>
              <a:tblPr firstRow="1" firstCol="1" bandRow="1"/>
              <a:tblGrid>
                <a:gridCol w="59783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451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2473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2000" b="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08212">
                <a:tc>
                  <a:txBody>
                    <a:bodyPr/>
                    <a:lstStyle/>
                    <a:p>
                      <a:pPr marL="342900" indent="-342900">
                        <a:spcAft>
                          <a:spcPts val="1200"/>
                        </a:spcAft>
                        <a:buFont typeface="+mj-lt"/>
                        <a:buAutoNum type="arabicPeriod"/>
                      </a:pPr>
                      <a:r>
                        <a:rPr lang="pl-PL" sz="20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udoskonalanie sieci połączeń cyfrowych;</a:t>
                      </a:r>
                    </a:p>
                    <a:p>
                      <a:pPr marL="342900" indent="-342900">
                        <a:spcAft>
                          <a:spcPts val="1200"/>
                        </a:spcAft>
                        <a:buFont typeface="+mj-lt"/>
                        <a:buAutoNum type="arabicPeriod"/>
                      </a:pPr>
                      <a:r>
                        <a:rPr lang="pl-PL" sz="20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rozwój zrównoważonej, inteligentnej, bezpiecznej i intermodalnej sieci TEN-T odpornej na zmianę klimatu;</a:t>
                      </a:r>
                    </a:p>
                    <a:p>
                      <a:pPr marL="342900" indent="-342900">
                        <a:spcAft>
                          <a:spcPts val="1200"/>
                        </a:spcAft>
                        <a:buFont typeface="+mj-lt"/>
                        <a:buAutoNum type="arabicPeriod"/>
                      </a:pPr>
                      <a:r>
                        <a:rPr lang="pl-PL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rozwój zrównoważonej, inteligentnej i intermodalnej mobilności odpornej na zmianę klimatu na szczeblu krajowym, regionalnym i lokalnym, w tym poprawę dostępu do sieci TEN-T i mobilności transgranicznej;</a:t>
                      </a:r>
                      <a:endParaRPr lang="pl-PL" sz="2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2571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2000" b="1" kern="1200" dirty="0" smtClean="0">
                          <a:solidFill>
                            <a:srgbClr val="42C0F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W ramach pozostałych 35% środków EFRR</a:t>
                      </a:r>
                      <a:endParaRPr lang="pl-PL" sz="2000" b="1" kern="1200" dirty="0">
                        <a:solidFill>
                          <a:srgbClr val="42C0F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9" name="pole tekstowe 8"/>
          <p:cNvSpPr txBox="1"/>
          <p:nvPr/>
        </p:nvSpPr>
        <p:spPr>
          <a:xfrm>
            <a:off x="2366211" y="209352"/>
            <a:ext cx="652626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pl-PL" sz="1400" dirty="0" smtClean="0">
                <a:solidFill>
                  <a:prstClr val="black"/>
                </a:solidFill>
                <a:latin typeface="TitilliumText25L"/>
              </a:rPr>
              <a:t>Nowa perspektywa finansowa 2021-2027</a:t>
            </a:r>
            <a:endParaRPr lang="pl-PL" sz="1400" dirty="0">
              <a:solidFill>
                <a:prstClr val="black"/>
              </a:solidFill>
              <a:latin typeface="TitilliumText25L"/>
            </a:endParaRPr>
          </a:p>
          <a:p>
            <a:pPr lvl="0" algn="r"/>
            <a:r>
              <a:rPr lang="pl-PL" sz="2000" b="1" dirty="0" smtClean="0">
                <a:solidFill>
                  <a:srgbClr val="42C0F0"/>
                </a:solidFill>
                <a:ea typeface="Calibri"/>
                <a:cs typeface="Times New Roman"/>
              </a:rPr>
              <a:t>CP3 - Lepiej </a:t>
            </a:r>
            <a:r>
              <a:rPr lang="pl-PL" sz="2000" b="1" dirty="0">
                <a:solidFill>
                  <a:srgbClr val="42C0F0"/>
                </a:solidFill>
                <a:ea typeface="Calibri"/>
                <a:cs typeface="Times New Roman"/>
              </a:rPr>
              <a:t>połączona Europa </a:t>
            </a:r>
            <a:endParaRPr lang="pl-PL" altLang="pl-PL" sz="2000" b="1" i="1" dirty="0" smtClean="0">
              <a:solidFill>
                <a:srgbClr val="42C0F0"/>
              </a:solidFill>
              <a:latin typeface="TitilliumText25L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79605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6" y="0"/>
            <a:ext cx="9144000" cy="685800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0975" cy="6858000"/>
          </a:xfrm>
          <a:prstGeom prst="rect">
            <a:avLst/>
          </a:prstGeom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38555"/>
              </p:ext>
            </p:extLst>
          </p:nvPr>
        </p:nvGraphicFramePr>
        <p:xfrm>
          <a:off x="520501" y="440246"/>
          <a:ext cx="8623499" cy="6136814"/>
        </p:xfrm>
        <a:graphic>
          <a:graphicData uri="http://schemas.openxmlformats.org/drawingml/2006/table">
            <a:tbl>
              <a:tblPr firstRow="1" firstCol="1" bandRow="1"/>
              <a:tblGrid>
                <a:gridCol w="59783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451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2473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2000" b="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08212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pl-PL" altLang="pl-PL" sz="1800" dirty="0" smtClean="0"/>
                        <a:t>poprawa dostępu do zatrudnienia dla wszystkich osób poszukujących pracy, zwłaszcza osób młodych i długotrwale bezrobotnych, oraz dla osób biernych zawodowo, a jednocześnie promowanie samozatrudnienia i gospodarki społecznej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pl-PL" altLang="pl-PL" sz="1800" dirty="0" smtClean="0"/>
                        <a:t>modernizacja instytucji i służb rynków pracy celem oceny i przewidywania zapotrzebowania na umiejętności oraz zapewnienia terminowej i odpowiednio dopasowanej pomocy i wsparcia na rzecz dostosowania umiejętności i kwalifikacji zawodowych do potrzeb rynku pracy, zmian w karierze zawodowej i mobilności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pl-PL" altLang="pl-PL" sz="1800" dirty="0" smtClean="0"/>
                        <a:t>wspieranie uczestnictwa kobiet w rynku pracy; lepszej równowagi między życiem zawodowym a prywatnym, w tym dostępu do opieki nad dziećmi; zdrowego i dobrze przystosowanego środowiska pracy, w którym przeciwdziała się czynnikom ryzyka dla zdrowia; dostosowania pracowników, przedsiębiorstw i przedsiębiorców do zmian oraz aktywnego i zdrowego starzenia się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2571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2000" b="1" kern="1200" dirty="0" smtClean="0">
                          <a:solidFill>
                            <a:srgbClr val="42C0F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EFS</a:t>
                      </a:r>
                    </a:p>
                    <a:p>
                      <a:pPr marL="342900" lvl="0" indent="-2571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2000" b="1" kern="1200" dirty="0" smtClean="0">
                          <a:solidFill>
                            <a:srgbClr val="42C0F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Ring - </a:t>
                      </a:r>
                      <a:r>
                        <a:rPr lang="pl-PL" sz="2000" b="1" kern="1200" dirty="0" err="1" smtClean="0">
                          <a:solidFill>
                            <a:srgbClr val="42C0F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fencing</a:t>
                      </a:r>
                      <a:r>
                        <a:rPr lang="pl-PL" sz="2000" b="1" kern="1200" dirty="0" smtClean="0">
                          <a:solidFill>
                            <a:srgbClr val="42C0F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 25% na</a:t>
                      </a:r>
                      <a:r>
                        <a:rPr lang="pl-PL" sz="2000" b="1" kern="1200" baseline="0" dirty="0" smtClean="0">
                          <a:solidFill>
                            <a:srgbClr val="42C0F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włączenie społeczne</a:t>
                      </a:r>
                    </a:p>
                    <a:p>
                      <a:pPr marL="342900" lvl="0" indent="-2571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2000" b="1" kern="1200" baseline="0" dirty="0" smtClean="0">
                          <a:solidFill>
                            <a:srgbClr val="42C0F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Ekonomia społeczna w obrębie rynku pracy</a:t>
                      </a:r>
                      <a:endParaRPr lang="pl-PL" sz="2000" b="1" kern="1200" dirty="0">
                        <a:solidFill>
                          <a:srgbClr val="42C0F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9" name="pole tekstowe 8"/>
          <p:cNvSpPr txBox="1"/>
          <p:nvPr/>
        </p:nvSpPr>
        <p:spPr>
          <a:xfrm>
            <a:off x="2366211" y="209352"/>
            <a:ext cx="652626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pl-PL" sz="1400" dirty="0" smtClean="0">
                <a:solidFill>
                  <a:prstClr val="black"/>
                </a:solidFill>
                <a:latin typeface="TitilliumText25L"/>
              </a:rPr>
              <a:t>Nowa perspektywa finansowa 2021-2027</a:t>
            </a:r>
            <a:endParaRPr lang="pl-PL" sz="1400" dirty="0">
              <a:solidFill>
                <a:prstClr val="black"/>
              </a:solidFill>
              <a:latin typeface="TitilliumText25L"/>
            </a:endParaRPr>
          </a:p>
          <a:p>
            <a:pPr lvl="0" algn="r"/>
            <a:r>
              <a:rPr lang="pl-PL" sz="2000" b="1" dirty="0" smtClean="0">
                <a:solidFill>
                  <a:srgbClr val="42C0F0"/>
                </a:solidFill>
                <a:ea typeface="Calibri"/>
                <a:cs typeface="Times New Roman"/>
              </a:rPr>
              <a:t>CP4 - Europa </a:t>
            </a:r>
            <a:r>
              <a:rPr lang="pl-PL" sz="2000" b="1" dirty="0">
                <a:solidFill>
                  <a:srgbClr val="42C0F0"/>
                </a:solidFill>
                <a:ea typeface="Calibri"/>
                <a:cs typeface="Times New Roman"/>
              </a:rPr>
              <a:t>o silniejszym wymiarze społecznym </a:t>
            </a:r>
            <a:endParaRPr lang="pl-PL" altLang="pl-PL" sz="2000" b="1" i="1" dirty="0" smtClean="0">
              <a:solidFill>
                <a:srgbClr val="42C0F0"/>
              </a:solidFill>
              <a:latin typeface="TitilliumText25L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55255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E-SZABLON-PREZENTACJA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E-SZABLON-PREZENTACJA.potx" id="{782C765E-DF6E-43D0-BCCB-827AD6653176}" vid="{99375B5A-0391-465A-AC0B-4B861DAF6BB9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12045</TotalTime>
  <Words>882</Words>
  <Application>Microsoft Office PowerPoint</Application>
  <PresentationFormat>Pokaz na ekranie (4:3)</PresentationFormat>
  <Paragraphs>138</Paragraphs>
  <Slides>17</Slides>
  <Notes>15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17</vt:i4>
      </vt:variant>
    </vt:vector>
  </HeadingPairs>
  <TitlesOfParts>
    <vt:vector size="19" baseType="lpstr">
      <vt:lpstr>Motyw pakietu Office</vt:lpstr>
      <vt:lpstr>FE-SZABLON-PREZENTACJA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Użytkownik systemu Windows</dc:creator>
  <cp:lastModifiedBy>Michał Łyszyk</cp:lastModifiedBy>
  <cp:revision>1009</cp:revision>
  <cp:lastPrinted>2018-11-23T09:47:24Z</cp:lastPrinted>
  <dcterms:created xsi:type="dcterms:W3CDTF">2015-04-16T12:08:00Z</dcterms:created>
  <dcterms:modified xsi:type="dcterms:W3CDTF">2020-02-06T06:23:40Z</dcterms:modified>
</cp:coreProperties>
</file>