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46"/>
  </p:notesMasterIdLst>
  <p:handoutMasterIdLst>
    <p:handoutMasterId r:id="rId47"/>
  </p:handoutMasterIdLst>
  <p:sldIdLst>
    <p:sldId id="305" r:id="rId2"/>
    <p:sldId id="346" r:id="rId3"/>
    <p:sldId id="398" r:id="rId4"/>
    <p:sldId id="371" r:id="rId5"/>
    <p:sldId id="375" r:id="rId6"/>
    <p:sldId id="373" r:id="rId7"/>
    <p:sldId id="374" r:id="rId8"/>
    <p:sldId id="370" r:id="rId9"/>
    <p:sldId id="379" r:id="rId10"/>
    <p:sldId id="400" r:id="rId11"/>
    <p:sldId id="399" r:id="rId12"/>
    <p:sldId id="368" r:id="rId13"/>
    <p:sldId id="369" r:id="rId14"/>
    <p:sldId id="378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31" r:id="rId23"/>
    <p:sldId id="423" r:id="rId24"/>
    <p:sldId id="424" r:id="rId25"/>
    <p:sldId id="426" r:id="rId26"/>
    <p:sldId id="425" r:id="rId27"/>
    <p:sldId id="410" r:id="rId28"/>
    <p:sldId id="408" r:id="rId29"/>
    <p:sldId id="427" r:id="rId30"/>
    <p:sldId id="428" r:id="rId31"/>
    <p:sldId id="430" r:id="rId32"/>
    <p:sldId id="429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C6EB"/>
    <a:srgbClr val="58585B"/>
    <a:srgbClr val="969696"/>
    <a:srgbClr val="FFFF66"/>
    <a:srgbClr val="FF0000"/>
    <a:srgbClr val="707173"/>
    <a:srgbClr val="79B5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47" autoAdjust="0"/>
    <p:restoredTop sz="94165" autoAdjust="0"/>
  </p:normalViewPr>
  <p:slideViewPr>
    <p:cSldViewPr snapToGrid="0">
      <p:cViewPr>
        <p:scale>
          <a:sx n="100" d="100"/>
          <a:sy n="100" d="100"/>
        </p:scale>
        <p:origin x="-1224" y="-24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C8A83-A0C6-4102-8977-A198C6E7E8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01464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20AFAC-A34F-4B41-BB6A-A2879AFF64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446336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0AFAC-A34F-4B41-BB6A-A2879AFF6470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6388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D65B80-C516-43F0-B454-056A5C0FE23D}" type="slidenum">
              <a:rPr lang="pl-PL" altLang="pl-PL" sz="1200"/>
              <a:pPr algn="r"/>
              <a:t>2</a:t>
            </a:fld>
            <a:endParaRPr lang="pl-PL" altLang="pl-PL" sz="120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5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3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2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18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6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53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83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99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4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8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6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3"/>
          <p:cNvPicPr>
            <a:picLocks noChangeAspect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79450" y="241300"/>
            <a:ext cx="1566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 userDrawn="1"/>
        </p:nvSpPr>
        <p:spPr>
          <a:xfrm>
            <a:off x="974725" y="6756400"/>
            <a:ext cx="1052513" cy="100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le tekstowe 8"/>
          <p:cNvSpPr txBox="1">
            <a:spLocks noChangeArrowheads="1"/>
          </p:cNvSpPr>
          <p:nvPr userDrawn="1"/>
        </p:nvSpPr>
        <p:spPr bwMode="auto">
          <a:xfrm>
            <a:off x="7419975" y="6372225"/>
            <a:ext cx="13620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sz="1600" b="1" dirty="0" smtClean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www.wzp.p</a:t>
            </a:r>
            <a:r>
              <a:rPr lang="pl-PL" b="1" dirty="0" smtClean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l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1949570" y="6507222"/>
            <a:ext cx="64779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>
                <a:latin typeface="Arial" charset="0"/>
              </a:rPr>
              <a:t>Europejski </a:t>
            </a:r>
            <a:r>
              <a:rPr lang="pl-PL" sz="800" baseline="0" dirty="0" smtClean="0">
                <a:latin typeface="Arial" charset="0"/>
              </a:rPr>
              <a:t>Fundusz Rolny na rzecz Rozwoju Obszarów Wiejskich</a:t>
            </a:r>
            <a:r>
              <a:rPr lang="pl-PL" sz="800" dirty="0" smtClean="0">
                <a:latin typeface="Arial" charset="0"/>
              </a:rPr>
              <a:t>: Europa inwestująca w obszary wiejskie”</a:t>
            </a:r>
            <a:endParaRPr lang="pl-PL" dirty="0"/>
          </a:p>
        </p:txBody>
      </p:sp>
      <p:pic>
        <p:nvPicPr>
          <p:cNvPr id="11" name="Obraz 8" descr="UE_LOGO_Europejski_Fundusz_Rolny_JPG"/>
          <p:cNvPicPr>
            <a:picLocks noChangeAspect="1" noChangeArrowheads="1"/>
          </p:cNvPicPr>
          <p:nvPr userDrawn="1"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228975" y="5972318"/>
            <a:ext cx="657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9"/>
          <p:cNvPicPr>
            <a:picLocks noChangeAspect="1" noChangeArrowheads="1"/>
          </p:cNvPicPr>
          <p:nvPr userDrawn="1"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53995" y="5908117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KSOW_LOGO_JPG"/>
          <p:cNvPicPr/>
          <p:nvPr userDrawn="1"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41" y="5969104"/>
            <a:ext cx="1160780" cy="47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084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745" r:id="rId21"/>
    <p:sldLayoutId id="2147483746" r:id="rId22"/>
    <p:sldLayoutId id="2147483747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mlyszyk@wzp.pl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C:\Users\mkrawczyk\Desktop\Zdjęcia\Konkurs\F_8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00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900" y="9525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Obraz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0"/>
            <a:ext cx="27828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0" y="3886200"/>
            <a:ext cx="5287963" cy="1951038"/>
          </a:xfrm>
          <a:prstGeom prst="rect">
            <a:avLst/>
          </a:prstGeom>
          <a:solidFill>
            <a:srgbClr val="70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8" name="Obraz 8" descr="UE_LOGO_Europejski_Fundusz_Rolny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813" y="5858006"/>
            <a:ext cx="657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0" y="3895725"/>
            <a:ext cx="52689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Arial" charset="0"/>
              </a:rPr>
              <a:t>Program Rozwoju Obszarów Wiejskich na lata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charset="0"/>
              </a:rPr>
              <a:t>2014-2020</a:t>
            </a:r>
          </a:p>
          <a:p>
            <a:pPr algn="ctr"/>
            <a:endParaRPr lang="pl-PL" altLang="pl-PL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Arial" charset="0"/>
              </a:rPr>
              <a:t>Odnowa wsi na obszarach wiejskich</a:t>
            </a:r>
          </a:p>
          <a:p>
            <a:pPr lvl="0" algn="ctr"/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„Inwestycje w obiekty pełniące funkcje kulturalne”</a:t>
            </a:r>
          </a:p>
          <a:p>
            <a:pPr lvl="0" algn="ctr"/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„Kształtowanie przestrzeni publicznej”</a:t>
            </a:r>
          </a:p>
          <a:p>
            <a:pPr lvl="0" algn="ctr"/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„Ochrona zabytków i budownictwa tradycyjnego”</a:t>
            </a:r>
          </a:p>
        </p:txBody>
      </p:sp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0887" y="5879306"/>
            <a:ext cx="8159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KSOW_LOGO_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6" y="5902429"/>
            <a:ext cx="1160780" cy="47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-23813" y="6406456"/>
            <a:ext cx="296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„Europejski Fundusz Rolny na rzecz Rozwoju Obszarów Wiejskich: </a:t>
            </a:r>
            <a:endParaRPr lang="pl-PL" sz="700" dirty="0" smtClean="0"/>
          </a:p>
          <a:p>
            <a:pPr algn="ctr"/>
            <a:r>
              <a:rPr lang="pl-PL" sz="700" dirty="0" smtClean="0"/>
              <a:t>Europa </a:t>
            </a:r>
            <a:r>
              <a:rPr lang="pl-PL" sz="700" dirty="0"/>
              <a:t>inwestująca w obszary wiejskie”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5325" y="2228849"/>
            <a:ext cx="811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Pomoc jest przyznawana do wysokości limitu, który w okresie realizacji Programu Rozwoju Obszarów Wiejskich na lata 2014–2020, łącznie na wszystkie zakresy wymienione w § 2, wynosi 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500 000 zł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na miejscowość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2533650" y="429310"/>
            <a:ext cx="606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0525" y="1516946"/>
            <a:ext cx="84010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Koszty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kwalifikowalne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– wszelkie koszty związane z:</a:t>
            </a: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pl-PL" dirty="0" smtClean="0">
                <a:latin typeface="Arial" pitchFamily="34" charset="0"/>
                <a:cs typeface="Arial" pitchFamily="34" charset="0"/>
              </a:rPr>
              <a:t>•   budową lub przebudową obiektów budowlanych lub prace konserwatorskie lub restauratorskie,</a:t>
            </a:r>
          </a:p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•    zakupu nowych maszyn lub wyposażenia, a w przypadku operacji w zakresie</a:t>
            </a:r>
          </a:p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     określonym w § 2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/zabytki/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– również wyposażenia stanowiącego eksponaty,</a:t>
            </a:r>
          </a:p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•    zakupu obiektów budowlanych – w przypadku operacji w zakresie określonym w § 2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/zabytki/,</a:t>
            </a:r>
          </a:p>
          <a:p>
            <a:r>
              <a:rPr lang="pl-PL" dirty="0" smtClean="0"/>
              <a:t>• 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zakupu rzeczy innych niż wymienione 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3 i 4, w tym materiałów i roślin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wieloletnich oraz roślin użytkowych utrzymywanych w ramach ochrony ex situ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– w przypadku operacji w zakresie określonym w § 2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/przestrzeń publiczna/,</a:t>
            </a: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67025" y="324535"/>
            <a:ext cx="585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9219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57224" y="1934478"/>
            <a:ext cx="7942263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b="1" dirty="0">
                <a:latin typeface="Arial" charset="0"/>
              </a:rPr>
              <a:t>Koszty </a:t>
            </a:r>
            <a:r>
              <a:rPr lang="pl-PL" b="1" dirty="0" err="1">
                <a:latin typeface="Arial" charset="0"/>
              </a:rPr>
              <a:t>kwalifikowalne</a:t>
            </a:r>
            <a:r>
              <a:rPr lang="pl-PL" b="1" dirty="0">
                <a:latin typeface="Arial" charset="0"/>
              </a:rPr>
              <a:t> - wszelkie koszty związane z: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zakup usług służących realizacji operacji,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podatku od towarów i usług (VAT), o którym mowa w art. 69 ust. 3 lit. c rozporządzenia nr 1303/2013,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koszty ogólne (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 wysokości nieprzekraczającej 10 %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pozostałych kosztów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kwalifikowalnych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poniesione po 01 stycznia 2014 r.),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Aft>
                <a:spcPts val="600"/>
              </a:spcAft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Wszystkie koszty muszą być właściwie uzasadnione, racjonalne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i niezbędne do osiągnięcia celu operacji.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8195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30710" y="2913767"/>
            <a:ext cx="7384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  <a:p>
            <a:pPr algn="just" eaLnBrk="0" hangingPunct="0">
              <a:tabLst>
                <a:tab pos="725488" algn="l"/>
              </a:tabLst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73393" y="1811024"/>
            <a:ext cx="7669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Właściwy organ samorządu województwa albo samorządowa jednostka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podaje do publicznej wiadomości,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na stronie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internetowej urzędu marszałkowskiego</a:t>
            </a:r>
            <a:r>
              <a:rPr lang="pl-PL" dirty="0">
                <a:latin typeface="Arial" pitchFamily="34" charset="0"/>
                <a:cs typeface="Arial" pitchFamily="34" charset="0"/>
              </a:rPr>
              <a:t> albo samorządowej jednostki oraz w urzędzie marszałkowskim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albo samorządowej jednostce</a:t>
            </a:r>
            <a:r>
              <a:rPr lang="pl-PL" dirty="0">
                <a:latin typeface="Arial" pitchFamily="34" charset="0"/>
                <a:cs typeface="Arial" pitchFamily="34" charset="0"/>
              </a:rPr>
              <a:t>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ogłoszenie o naborze wniosków o przyznanie pomocy nie później niż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14 dni i nie wcześniej niż 30 dni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przed dniem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planowanego rozpoczęcia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terminu składania tych wniosków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Ogłoszenie </a:t>
            </a:r>
            <a:r>
              <a:rPr lang="pl-PL" dirty="0">
                <a:latin typeface="Arial" pitchFamily="34" charset="0"/>
                <a:cs typeface="Arial" pitchFamily="34" charset="0"/>
              </a:rPr>
              <a:t>zawiera wskazanie dnia rozpoczęcia i dnia zakończenia terminu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składania wniosków </a:t>
            </a:r>
            <a:r>
              <a:rPr lang="pl-PL" dirty="0">
                <a:latin typeface="Arial" pitchFamily="34" charset="0"/>
                <a:cs typeface="Arial" pitchFamily="34" charset="0"/>
              </a:rPr>
              <a:t>o przyznanie pomocy oraz miejsca składania wniosków o przyznanie pomocy.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9769" y="1543665"/>
            <a:ext cx="81441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Wniosek wraz z wymaganymi załącznikami należy złożyć w, formie pisemnej, </a:t>
            </a: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w UM 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albo </a:t>
            </a: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przez nadanie przesyłki rejestrowanej w placówce pocztowej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operatora wyznaczonego w rozumieniu ustawy z dnia 23 listopada 2012 r. – Prawo pocztowe (Dz. U. z 2017 r. poz. 1481), w terminie określonym w ogłoszeniu o naborze wniosków.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Złożenie wniosku o przyznanie pomocy zostanie potwierdzone w formie pisemnej. Potwierdzenie powinno zawierać datę i godzinę wpływu wniosku, zostać opatrzone pieczęcią UM i podpisem osoby przyjmującej ten wniosek. 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Do wniosku o przyznanie pomocy dołącza się dokumenty niezbędne do ustalenia spełnienia warunków przyznania pomocy albo ich kopie, których wykaz zawiera formularz wniosku o przyznanie pomocy.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Kopie dokumentów, o których mowa w ust. 2, dołącza się w formie kopii potwierdzonych za zgodność z oryginałem przez podmiot ubiegający się o przyznanie pomocy albo pracownika samorządu województwa, albo podmiot, który wydał dokument, albo w formie kopii poświadczonych za zgodność z oryginałem przez notariusza lub przez występującego w sprawie pełnomocnika będącego radcą prawnym albo adwokatem.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63836" y="234201"/>
            <a:ext cx="5707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7725" y="1543050"/>
            <a:ext cx="76676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wniosek o przyznanie pomocy nie został złożony w terminie naboru, pomocy nie przyznaje się, o czym właściwy organ samorządu województwa informuje, w formie pisemnej, podmiot ubiegający się o przyznanie pomocy, podając przyczyny odmowy przyznania pomocy.</a:t>
            </a:r>
          </a:p>
          <a:p>
            <a:pPr algn="just"/>
            <a:endParaRPr lang="pl-PL" dirty="0" smtClean="0"/>
          </a:p>
          <a:p>
            <a:pPr algn="just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 kolejności przysługiwania pomocy decyduje suma uzyskanych punktów przyznanych na podstawie kryteriów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wyboru operacji oraz kryteriów dotyczących specyfiki regionu określonych dla poszczególnych województw.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dane zawarte we wniosku o przyznanie pomocy i dokumentach dołączonych do wniosku są rozbieżne, punkty przyznaje się na podstawie danych zawartych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dołączonych dokumentach.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wniosek o przyznanie pomocy lub dołączone do niego dokumenty nie zawierają danych niezbędnych do ustalenia liczby punktów za dane kryterium, nie przyznaje się punktów za to kryterium.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92411" y="215151"/>
            <a:ext cx="5707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2888" y="1428750"/>
            <a:ext cx="86471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        O przyznaniu pomocy będzie decydować liczba uzyskanych punktów na podstawie kryteriów dotyczących: </a:t>
            </a:r>
          </a:p>
          <a:p>
            <a:pPr marL="609600" indent="-609600">
              <a:buFont typeface="Arial" charset="0"/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operacja przewiduje, że po jej zrealizowaniu w obiekcie budowlanym będącym jej przedmiotem będą prowadzone zajęcia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artystyczne, nauka języków obcych, zajęcia opiekuńczo-wychowawcze lub inne inicjatywy społeczne wskazane we wniosku o przyznanie pomocy, które będą miały charakter stały lub będą się odbywały cyklicznie, lecz nie rzadziej niż raz w miesiącu, przez co najmniej 9 miesięcy w danym roku w okresie trwałości operacji, o którym mowa w art. 71 ust. 1 akapit pierwszy rozporządzenia nr 1303/2013 – 4 punkty;</a:t>
            </a:r>
          </a:p>
          <a:p>
            <a:pPr>
              <a:buNone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podstawowy dochód podatkowy </a:t>
            </a:r>
            <a:r>
              <a:rPr lang="pl-PL" sz="1400" b="1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, w której będzie realizowana operacja, w przeliczeniu na mieszkańca, obliczany zgodnie z przepisami o dochodach jednostek samorządu terytorialnego, opublikowany przez urząd obsługujący ministra właściwego do spraw finansów publicznych do stosowania w roku, w którym nastąpiło ogłoszenie o naborze wniosków o przyznanie pomocy, kształtuje się na poziomie: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     a) nie więcej niż 50% średniej krajowej – 3 punkty,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     b) powyżej 50% średniej krajowej i nie więcej niż 75% średniej krajowej – 2 punkty,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     c) powyżej 75% średniej krajowej i nie więcej niż 100% średniej krajowej – 1 punkt</a:t>
            </a:r>
            <a:r>
              <a:rPr lang="pl-PL" sz="1400" dirty="0" smtClean="0"/>
              <a:t>;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9776" y="157163"/>
            <a:ext cx="6975474" cy="919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Inwestycje w obiekty pełniące funkcje kulturalne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 – punktacja</a:t>
            </a:r>
            <a:endParaRPr lang="pl-PL" sz="2400" b="1" dirty="0">
              <a:solidFill>
                <a:srgbClr val="44C6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14551" y="197637"/>
            <a:ext cx="6806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Inwestycje w obiekty pełniące funkcje kulturalne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– punktacja</a:t>
            </a:r>
            <a:endParaRPr lang="pl-PL" sz="2400" b="1" dirty="0">
              <a:solidFill>
                <a:srgbClr val="44C6EB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99485" y="1780254"/>
            <a:ext cx="76544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•  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operacja uwzględnia zastosowanie rozwiązań, które są innowacyjne co najmniej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w skali województwa, w tym rozwiązań organizacyjnych, technicznych lub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technologicznych, które zapewnią warunki dla tworzenia wysokiej jakości oferty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kulturalnej dostępnej dla zróżnicowanych grup odbiorców – 3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•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operacja uwzględnia wyposażenie obiektu budowlanego będącego przedmiotem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operacji w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która będzie zapewniała pokrycie co najmniej w 50%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zapotrzebowania tego obiektu na energię elektryczną lub cieplną, albo obiekt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budowlany będący przedmiotem operacji jest wyposażony w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która zapewnia pokrycie co najmniej w 50% zapotrzebowania tego obiektu na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energię elektryczną lub cieplną – 3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1999" y="1662143"/>
            <a:ext cx="7820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 operacja przewiduje powstanie i utrzymanie przez okres trwałości operacji, o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którym mowa w art. 71 ust. 1 akapit pierwszy rozporządzenia nr 1303/2013,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albo utrzymanie przez ten okres: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a) co najmniej dwóch miejsc pracy w przeliczeniu na pełne etaty średnioroczne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– 3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b) jednego miejsca pracy w przeliczeniu na pełne etaty średnioroczne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c) miejsca pracy w wymiarze 0,5 etatu w przeliczeniu na pełne etaty średnioroczne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– 1 punkt;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 operacja będzie realizowana w gminie, w której gęstość zaludnienia ustalona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według najnowszych na dzień ogłoszenia naboru wniosków o przyznanie pomocy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wynikowych informacji statystycznych ogłaszanych, udostępnianych lub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rozpowszechnianych zgodnie z przepisami o statystyce publicznej wynosi: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a) co najmniej 60 osób/km2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b) co najmniej 25 osób/km2 i mniej niż 60 osób/km2 – 1 punkt;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98725" y="19526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Inwestycje w obiekty pełniące funkcje kulturalne – punktacja</a:t>
            </a:r>
            <a:endParaRPr lang="pl-PL" sz="2400" b="1" dirty="0">
              <a:solidFill>
                <a:srgbClr val="44C6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399" y="1801416"/>
            <a:ext cx="7515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• średnia stopa bezrobocia w powiecie, na którego obszarze jest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planowana realizacja operacji, w okresie ostatnich 12 miesięcy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poprzedzających miesiąc rozpoczęcia terminu składania wniosków o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przyznanie pomocy była wyższa albo równa średniej krajowej stopie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bezrobocia w tym okresie – 1 punkt;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• operacja będzie realizowana w gminie, w której na dzień ogłoszenia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naboru wniosków o przyznanie pomocy występuje co najmniej jedna z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form ochrony przyrody określona w art. 6 ust. 1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1–5 ustawy z dnia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16 kwietnia 2004 r. o ochronie przyrody (Dz. U. z 2016 r. poz. 2134, z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późn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zm.5) – 1 punkt.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79675" y="19526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Inwestycje w obiekty pełniące funkcje kulturalne – punktacja</a:t>
            </a:r>
            <a:endParaRPr lang="pl-PL" sz="2400" b="1" dirty="0">
              <a:solidFill>
                <a:srgbClr val="44C6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ekstu 2"/>
          <p:cNvSpPr txBox="1">
            <a:spLocks/>
          </p:cNvSpPr>
          <p:nvPr/>
        </p:nvSpPr>
        <p:spPr bwMode="auto">
          <a:xfrm>
            <a:off x="465138" y="1590369"/>
            <a:ext cx="8355012" cy="366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Operacje typu </a:t>
            </a:r>
            <a:r>
              <a:rPr lang="pl-PL" sz="2000" b="1" dirty="0" smtClean="0"/>
              <a:t>„Inwestycje w obiekty pełniące funkcje kulturalne”, „Kształtowanie przestrzeni publicznej” </a:t>
            </a:r>
          </a:p>
          <a:p>
            <a:pPr algn="ctr"/>
            <a:r>
              <a:rPr lang="pl-PL" sz="2000" b="1" dirty="0" smtClean="0"/>
              <a:t>oraz „Ochrona zabytków i budownictwa tradycyjnego”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altLang="pl-PL" sz="20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będą możliwe do realizacji w 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>ramach działania </a:t>
            </a:r>
            <a:br>
              <a:rPr lang="pl-PL" altLang="pl-PL" sz="20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„Podstawowe usługi i odnowa wsi na obszarach wiejskich”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dniu 14 września 2017 r. ukazało się Rozporządzenie Ministra Rolnictwa i Rozwoju Wsi z dnia 18 sierpnia 2017 r. </a:t>
            </a:r>
            <a:r>
              <a:rPr lang="pl-PL" sz="1600" b="1" dirty="0" smtClean="0"/>
              <a:t>w sprawie szczegółowych warunków i trybu przyznawania oraz wypłaty pomocy finansowej na operacje typu „Inwestycje w obiekty pełniące funkcje kulturalne”, operacje typu „Kształtowanie przestrzeni publicznej” oraz operacje typu „Ochrona zabytków i budownictwa tradycyjnego” w ramach działania „Podstawowe usługi i odnowa wsi na obszarach wiejskich” objętego Programem Rozwoju Obszarów Wiejskich na lata 2014–2020</a:t>
            </a:r>
            <a:endParaRPr lang="pl-PL" sz="16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4899" y="1504950"/>
            <a:ext cx="76676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kryteria regionalne dla operacji operacje typu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„Inwestycje w obiekty pełniące funkcje kulturalne”</a:t>
            </a:r>
          </a:p>
          <a:p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wartość syntetycznego miernika potencjału gospodarczego 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, w której będzie realizowana operacja, określonego w dokumencie pn. „Specjalna Strefa Włączenia na obszarze województwa zachodniopomorskiego oraz planowane kierunki działań interwencyjnych” przyjętym uchwałą nr 653/14 Zarządu Województwa Zachodniopomorskiego z dnia 22 kwietnia 2014 r. w sprawie przyjęcia dokumentu „Specjalna Strefa Włączenia na obszarze województwa zachodniopomorskiego oraz planowane kierunki działań interwencyjnych”, wynosi:</a:t>
            </a:r>
          </a:p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– od 0 do 0,2 – 4 punkty,</a:t>
            </a:r>
          </a:p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– powyżej 0,2 do 0,4 – 2 punkty,</a:t>
            </a:r>
          </a:p>
          <a:p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wartość syntetycznego miernika dostępności do usług publicznych gminy, w której będzie realizowana operacja, określonego w dokumencie pn. „Specjalna Strefa Włączenia na obszarze województwa zachodniopomorskiego oraz planowane kierunki działań interwencyjnych” przyjętym uchwałą nr 653/14 Zarządu Województwa Zachodniopomorskiego z dnia 22 kwietnia 2014 r. w sprawie przyjęcia dokumentu „Specjalna Strefa Włączenia na obszarze województwa zachodniopomorskiego oraz planowane kierunki działań interwencyjnych”, wynosi:</a:t>
            </a:r>
          </a:p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– od 0 do 0,4 – 4 punkty,</a:t>
            </a:r>
          </a:p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– powyżej 0,4 do 0,6 – 2 punkty,</a:t>
            </a:r>
          </a:p>
          <a:p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liczba sołectw w gminie, w której będzie realizowana operacja, jest równa albo wyższa od średniej liczby sołectw w gminach województwa zachodniopomorskiego, obliczonej na podstawie najnowszych na dzień ogłoszenia naboru wniosków o przyznanie pomocy wynikowych informacji statystycznych ogłaszanych, udostępnianych lub rozpowszechnianych zgodnie z przepisami o statystyce publicznej – 4 punkty.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9200" y="185738"/>
            <a:ext cx="6521450" cy="938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Inwestycje w obiekty pełniące funkcje kulturalne – punktacja</a:t>
            </a:r>
            <a:endParaRPr lang="pl-PL" sz="2400" b="1" dirty="0">
              <a:solidFill>
                <a:srgbClr val="44C6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60625" y="138113"/>
            <a:ext cx="6521450" cy="833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000" b="1" u="sng" dirty="0" smtClean="0">
                <a:solidFill>
                  <a:srgbClr val="44C6EB"/>
                </a:solidFill>
              </a:rPr>
              <a:t>Inwestycje w obiekty pełniące funkcje kulturalne</a:t>
            </a:r>
            <a:br>
              <a:rPr lang="pl-PL" sz="2000" b="1" u="sng" dirty="0" smtClean="0">
                <a:solidFill>
                  <a:srgbClr val="44C6EB"/>
                </a:solidFill>
              </a:rPr>
            </a:br>
            <a:r>
              <a:rPr lang="pl-PL" sz="2000" b="1" u="sng" dirty="0" smtClean="0">
                <a:solidFill>
                  <a:srgbClr val="44C6EB"/>
                </a:solidFill>
              </a:rPr>
              <a:t> – punktacja</a:t>
            </a:r>
            <a:endParaRPr lang="pl-PL" sz="2000" b="1" dirty="0">
              <a:solidFill>
                <a:srgbClr val="44C6EB"/>
              </a:solidFill>
            </a:endParaRPr>
          </a:p>
        </p:txBody>
      </p:sp>
      <p:sp>
        <p:nvSpPr>
          <p:cNvPr id="11267" name="Symbol zastępczy tekstu 2"/>
          <p:cNvSpPr txBox="1">
            <a:spLocks/>
          </p:cNvSpPr>
          <p:nvPr/>
        </p:nvSpPr>
        <p:spPr bwMode="auto">
          <a:xfrm>
            <a:off x="1009650" y="1524000"/>
            <a:ext cx="63722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23975" y="2525035"/>
            <a:ext cx="73056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685800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685800" algn="l"/>
              </a:tabLst>
            </a:pPr>
            <a:endParaRPr lang="pl-PL" dirty="0">
              <a:latin typeface="Arial" charset="0"/>
            </a:endParaRPr>
          </a:p>
          <a:p>
            <a:pPr marL="342900" indent="-342900" algn="just" eaLnBrk="0" hangingPunct="0">
              <a:tabLst>
                <a:tab pos="685800" algn="l"/>
              </a:tabLst>
            </a:pPr>
            <a:endParaRPr lang="pl-PL" dirty="0">
              <a:latin typeface="Arial" charset="0"/>
            </a:endParaRP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tabLst>
                <a:tab pos="685800" algn="l"/>
              </a:tabLst>
            </a:pPr>
            <a:r>
              <a:rPr lang="pl-PL" dirty="0" smtClean="0"/>
              <a:t> </a:t>
            </a:r>
            <a:endParaRPr lang="pl-PL" dirty="0">
              <a:latin typeface="Arial" charset="0"/>
            </a:endParaRPr>
          </a:p>
          <a:p>
            <a:pPr marL="342900" indent="-342900" algn="just" eaLnBrk="0" hangingPunct="0">
              <a:buFont typeface="Wingdings" pitchFamily="2" charset="2"/>
              <a:buNone/>
              <a:tabLst>
                <a:tab pos="685800" algn="l"/>
              </a:tabLst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6" y="942975"/>
            <a:ext cx="4228372" cy="495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71474" y="1505635"/>
            <a:ext cx="52482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wartość syntetycznego miernika potencjału gospodarczego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– od 0 do 0,2 – 4 punkty,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– powyżej 0,2 do 0,4 – 2 punkty,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661" y="723900"/>
            <a:ext cx="436156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71474" y="1505635"/>
            <a:ext cx="52482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wartość syntetycznego miernika do usług publicznych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– od 0 do 0,4 – 4 punkty,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– powyżej 0,4 do 0,6 – 2 punkty,</a:t>
            </a:r>
          </a:p>
        </p:txBody>
      </p:sp>
      <p:sp>
        <p:nvSpPr>
          <p:cNvPr id="4" name="Prostokąt 3"/>
          <p:cNvSpPr/>
          <p:nvPr/>
        </p:nvSpPr>
        <p:spPr>
          <a:xfrm>
            <a:off x="3648075" y="134035"/>
            <a:ext cx="515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u="sng" dirty="0" smtClean="0">
                <a:solidFill>
                  <a:srgbClr val="44C6EB"/>
                </a:solidFill>
              </a:rPr>
              <a:t>Inwestycje w obiekty pełniące funkcje kulturalne </a:t>
            </a:r>
          </a:p>
          <a:p>
            <a:pPr algn="r"/>
            <a:r>
              <a:rPr lang="pl-PL" b="1" u="sng" dirty="0" smtClean="0">
                <a:solidFill>
                  <a:srgbClr val="44C6EB"/>
                </a:solidFill>
              </a:rPr>
              <a:t>– punktacja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62250" y="381685"/>
            <a:ext cx="5953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latin typeface="+mn-lt"/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latin typeface="+mn-lt"/>
                <a:cs typeface="Arial" pitchFamily="34" charset="0"/>
              </a:rPr>
              <a:t>– punktacja</a:t>
            </a:r>
            <a:endParaRPr lang="pl-PL" sz="2400" dirty="0">
              <a:latin typeface="+mn-lt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5275" y="1343025"/>
            <a:ext cx="86010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 przyznaniu pomocy będzie decydować liczba uzyskanych punktów na podstawie kryteriów dotyczących: 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jest uzupełnieniem zrealizowanej albo będącej w trakcie realizacji na dzień ogłoszenia naboru wniosków o przyznanie pomocy inwestycji finansowanej z udziałem środków publicznych: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a) operacja jest uzupełnieniem co najmniej trzech takich inwestycji w tej samej miejscowości – 3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b) operacja jest uzupełnieniem dwóch takich inwestycji w tej samej miejscowości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c) operacja jest uzupełnieniem jednej takiej inwestycji w tej samej miejscowości – 1 punkt;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będzie realizowana w powiecie, w którym na 1000 zamieszkałych osób według najnowszych na dzień ogłoszenia naboru wniosków o przyznanie pomocy wynikowych informacji statystycznych ogłaszanych, udostępnianych lub rozpowszechnianych zgodnie z przepisami o statystyce publicznej przypada: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a) co najmniej 100 noclegów udzielonych turystom – 3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b) mniej niż 100 i co najmniej 50 noclegów udzielonych turystom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c) mniej niż 50 i co najmniej 10 noclegów udzielonych turystom – 1 punkt;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05200" y="410260"/>
            <a:ext cx="527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38200" y="1519268"/>
            <a:ext cx="7820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uwzględnia zastosowanie rozwiązań, które są innowacyjne co najmniej w skali województwa, w tym rozwiązań architektonicznych, technicznych lub technologicznych – 3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uwzględnia wyposażenie obiektu budowlanego będącego przedmiotem operacji w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która będzie zapewniała pokrycie co najmniej w 50% zapotrzebowania tego obiektu na energię elektryczną lub cieplną, albo obiekt budowlany będący przedmiotem operacji jest wyposażony w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która zapewnia pokrycie co najmniej w 50% zapotrzebowania tego obiektu na energię elektryczną lub cieplną – 3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opracowanie koncepcji architektonicznej lub architektoniczno-urbanistycznej, lub urbanistycznej dotyczącej przedmiotu operacji zostało wyłonione w wyniku konkursu ogłoszonego przez podmiot ubiegający się o przyznanie pomocy – 3 punkty;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3875" y="1445121"/>
            <a:ext cx="83915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układ urbanistyczny lub ruralistyczny, którego dotyczy operacja, na dzień ogłoszenia naboru wniosków o przyznanie pomocy jest wpisany do rejestru zabytków lub wojewódzkiej ewidencji zabytków – 2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będzie realizowana w gminie, w której gęstość zaludnienia ustalona według najnowszych na dzień ogłoszenia naboru wniosków o przyznanie pomocy wynikowych informacji statystycznych ogłaszanych, udostępnianych lub rozpowszechnianych zgodnie z przepisami o statystyce publicznej wynosi: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a) co najmniej 60 osób/km2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b) co najmniej 25 osób/km2 i mniej niż 60 osób/km2 – 1 punkt;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będzie realizowana w gminie, w której na dzień ogłoszenia naboru wniosków o przyznanie pomocy występuje co najmniej jedna z form ochrony przyrody określona w art. 6 ust. 1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1–5 ustawy z dnia 16 kwietnia 2004 r. o ochronie przyrody – 1 punkt.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57550" y="391210"/>
            <a:ext cx="5324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49" y="1390650"/>
            <a:ext cx="79343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kryteria regionalne dla operacji operacje typu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„Kształtowanie przestrzeni publicznej”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pl-PL" sz="1300" dirty="0" smtClean="0">
                <a:latin typeface="Arial" pitchFamily="34" charset="0"/>
                <a:cs typeface="Arial" pitchFamily="34" charset="0"/>
              </a:rPr>
              <a:t>gmina, w której będzie realizowana operacja, została zakwalifikowana do specjalnej strefy włączenia na podstawie obowiązującego w dniu ogłoszenia naboru wniosków o przyznanie pomocy dokumentu pn. „Specjalna Strefa Włączenia na obszarze województwa zachodniopomorskiego oraz planowane kierunki działań interwencyjnych” przyjętego uchwałą nr 653/14 Zarządu Województwa Zachodniopomorskiego z dnia 22 kwietnia 2014 r. w sprawie przyjęcia dokumentu „Specjalna Strefa Włączenia na obszarze województwa zachodniopomorskiego oraz planowane kierunki działań interwencyjnych” – 6 punktów,</a:t>
            </a:r>
          </a:p>
          <a:p>
            <a:pPr marL="342900" indent="-342900"/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 startAt="2"/>
            </a:pPr>
            <a:r>
              <a:rPr lang="pl-PL" sz="1300" dirty="0" smtClean="0">
                <a:latin typeface="Arial" pitchFamily="34" charset="0"/>
                <a:cs typeface="Arial" pitchFamily="34" charset="0"/>
              </a:rPr>
              <a:t>wartość syntetycznego miernika potencjału gospodarczego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, w której będzie realizowana operacja, określonego w dokumencie pn. „Specjalna Strefa Włączenia na obszarze województwa zachodniopomorskiego oraz planowane kierunki działań interwencyjnych” przyjętym uchwałą nr 653/14 Zarządu Województwa Zachodniopomorskiego z dnia 22 kwietnia 2014 r. w sprawie przyjęcia dokumentu „Specjalna Strefa Włączenia na obszarze województwa zachodniopomorskiego oraz planowane kierunki działań interwencyjnych”, wynosi:</a:t>
            </a:r>
          </a:p>
          <a:p>
            <a:r>
              <a:rPr lang="pl-PL" sz="1300" dirty="0" smtClean="0">
                <a:latin typeface="Arial" pitchFamily="34" charset="0"/>
                <a:cs typeface="Arial" pitchFamily="34" charset="0"/>
              </a:rPr>
              <a:t>        – od 0 do 0,2 – 4 punkty,</a:t>
            </a:r>
          </a:p>
          <a:p>
            <a:r>
              <a:rPr lang="pl-PL" sz="1300" dirty="0" smtClean="0">
                <a:latin typeface="Arial" pitchFamily="34" charset="0"/>
                <a:cs typeface="Arial" pitchFamily="34" charset="0"/>
              </a:rPr>
              <a:t>        – powyżej 0,2 do 0,4 – 2 punkty,</a:t>
            </a:r>
          </a:p>
          <a:p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 startAt="3"/>
            </a:pPr>
            <a:r>
              <a:rPr lang="pl-PL" sz="1300" dirty="0" smtClean="0">
                <a:latin typeface="Arial" pitchFamily="34" charset="0"/>
                <a:cs typeface="Arial" pitchFamily="34" charset="0"/>
              </a:rPr>
              <a:t>operacja będzie realizowana w miejscowości, przez którą na dzień ogłoszenia naboru  </a:t>
            </a:r>
          </a:p>
          <a:p>
            <a:pPr marL="342900" indent="-342900"/>
            <a:r>
              <a:rPr lang="pl-PL" sz="1300" dirty="0" smtClean="0">
                <a:latin typeface="Arial" pitchFamily="34" charset="0"/>
                <a:cs typeface="Arial" pitchFamily="34" charset="0"/>
              </a:rPr>
              <a:t>        wniosków o przyznanie pomocy przebiega co najmniej jeden oznakowany szlak turystyczny – 2 punkty.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00425" y="410260"/>
            <a:ext cx="500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087" y="1081125"/>
            <a:ext cx="5619325" cy="49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462212" y="1266305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Gminy zakwalifikowane do SSW – 4 pkt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62300" y="142875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3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04801" y="1419225"/>
            <a:ext cx="3448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Syntetyczny miernik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potencjału gospodarczego </a:t>
            </a:r>
            <a:r>
              <a:rPr lang="pl-PL" sz="16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gminy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– od 0 do 0,2 – 4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– powyżej 0,2 do 0,4 – 2 punkty,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48025" y="16192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Kształtowanie przestrzeni publicznej 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942463"/>
            <a:ext cx="4419600" cy="50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4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76500" y="362635"/>
            <a:ext cx="638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Ochrona zabytków i budownictwa tradycyjnego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4325" y="1453871"/>
            <a:ext cx="85725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O przyznaniu pomocy będzie decydować liczba uzyskanych punktów na podstawie kryteriów dotyczących: </a:t>
            </a:r>
          </a:p>
          <a:p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• do wniosku o przyznanie pomocy załączono opinię wojewódzkiego konserwatora zabytków o złym stanie technicznym zabytku i konieczności natychmiastowego podjęcia prac o charakterze interwencyjnym – </a:t>
            </a: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5 punktów;</a:t>
            </a:r>
          </a:p>
          <a:p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• w wyniku realizacji operacji:</a:t>
            </a: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a) więcej niż 50% dotychczas używanej powierzchni obiektu budowlanego będącego jej przedmiotem uzyska nowe przeznaczenie i będzie służyło celom edukacyjnym, kulturalnym lub promocyjnym danego regionu – 4 punkty,</a:t>
            </a:r>
          </a:p>
          <a:p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b) nie więcej niż 50% i nie mniej niż 30% powierzchni obiektu budowlanego będącego jej przedmiotem uzyska nowe przeznaczenie i będzie służyło celom edukacyjnym, kulturalnym lub promocyjnym danego regionu – 3 punkty,</a:t>
            </a:r>
          </a:p>
          <a:p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c) mniej niż 30% i nie mniej niż 20% powierzchni obiektu budowlanego będącego jej przedmiotem uzyska nowe przeznaczenie i będzie służyło celom edukacyjnym, kulturalnym lub promocyjnym danego regionu – 1 punkt;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1950" y="1857375"/>
            <a:ext cx="828675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pl-PL" altLang="pl-PL" smtClean="0">
                <a:solidFill>
                  <a:srgbClr val="000000"/>
                </a:solidFill>
                <a:latin typeface="Arial" charset="0"/>
              </a:rPr>
              <a:t>dniu </a:t>
            </a:r>
            <a:r>
              <a:rPr lang="pl-PL" altLang="pl-PL" smtClean="0">
                <a:solidFill>
                  <a:srgbClr val="000000"/>
                </a:solidFill>
                <a:latin typeface="Arial" charset="0"/>
              </a:rPr>
              <a:t>23.01.2018 </a:t>
            </a:r>
            <a:r>
              <a:rPr lang="pl-PL" altLang="pl-PL" dirty="0" smtClean="0">
                <a:solidFill>
                  <a:srgbClr val="000000"/>
                </a:solidFill>
                <a:latin typeface="Arial" charset="0"/>
              </a:rPr>
              <a:t>r. Zarząd Województwa Zachodniopomorskiego podjął uchwałę nr 93/18 o terminie naboru wniosków o przyznanie pomocy na operacje typu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„Inwestycje w obiekty pełniące funkcje kulturalne”, operacje typu „Kształtowanie przestrzeni publicznej” oraz operacje typu „Ochrona zabytków i budownictwa tradycyjnego”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Termin naboru: 07 lutego 2018 r. – 28 lutego 2018 r.</a:t>
            </a:r>
            <a:endParaRPr lang="pl-PL" altLang="pl-PL" sz="24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05050" y="347960"/>
            <a:ext cx="6715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Ochrona zabytków i budownictwa tradycyjnego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04850" y="1569719"/>
            <a:ext cx="79152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obiekt budowlany będący przedmiotem operacji na dzień ogłoszenia naboru wniosków o przyznanie pomocy jest wpisany: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a) do rejestru zabytków – 4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b) do wojewódzkiej ewidencji zabytków – 2 punkty;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• operacja będzie realizowana w powiecie, w którym na 1000 zamieszkałych osób według najnowszych na dzień ogłoszenia naboru wniosków o przyznanie pomocy wynikowych informacji statystycznych ogłaszanych, udostępnianych lub rozpowszechnianych zgodnie z przepisami o statystyce publicznej przypada: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a) co najmniej 100 noclegów udzielonych turystom – 3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b) mniej niż 100 i co najmniej 50 noclegów udzielonych turystom – 2 punkty,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c) mniej niż 50 i co najmniej 10 noclegów udzielonych turystom – 1 punkt;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05050" y="347960"/>
            <a:ext cx="6715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</a:rPr>
              <a:t>Ochrona zabytków i budownictwa tradycyjnego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cs typeface="Arial" pitchFamily="34" charset="0"/>
              </a:rPr>
              <a:t>– punktacja</a:t>
            </a:r>
            <a:endParaRPr lang="pl-PL" sz="2400" dirty="0"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04850" y="1569719"/>
            <a:ext cx="791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5800" y="1686342"/>
            <a:ext cx="80676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• operacja uwzględnia zastosowanie rozwiązań, które są innowacyjne co najmniej w skali województwa, w tym rozwiązań organizacyjnych, technicznych lub technologicznych, które zapewnią warunki dla tworzenia wysokiej jakości oferty turystycznej, edukacyjnej lub kulturalnej – 3 punkty;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• operacja będzie realizowana w gminie, w której na dzień ogłoszenia naboru wniosków o przyznanie pomocy występuje co najmniej jedna z form ochrony przyrody określona w art. 6 ust. 1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1–5 ustawy z dnia 16 kwietnia 2004 r.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o ochronie przyrody – 1 punkt.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5" y="1489039"/>
            <a:ext cx="87249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l-PL" sz="1400" dirty="0" smtClean="0">
                <a:latin typeface="Arial" pitchFamily="34" charset="0"/>
                <a:cs typeface="Arial" pitchFamily="34" charset="0"/>
              </a:rPr>
              <a:t>kryteria regionalne dla operacji operacje typu  „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Ochrona zabytków i budownictwa tradycyjnego”: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a)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 gmina, w której będzie realizowana operacja, została zakwalifikowana do specjalnej strefy włączenia na podstawie obowiązującego w dniu ogłoszenia naboru wniosków o przyznanie pomocy dokumentu pn. „Specjalna Strefa Włączenia na obszarze województwa zachodniopomorskiego oraz planowane kierunki działań interwencyjnych” przyjętego uchwałą nr 653/14 Zarządu Województwa Zachodniopomorskiego z dnia 22 kwietnia 2014 r. w sprawie przyjęcia dokumentu „Specjalna Strefa Włączenia na obszarze województwa zachodniopomorskiego oraz planowane kierunki działań interwencyjnych” – 5 punktów,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b)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 operacja będzie realizowana na terenie Obszarów Krajobrazowo-Kulturowych 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(jest 30 obszarów)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wskazanych w aktualnym na dzień ogłoszenia naboru wniosków o przyznanie pomocy wojewódzkim programie opieki nad zabytkami przyjętym uchwałą nr XXIII/310/13 Sejmiku Województwa Zachodniopomorskiego z dnia 26 marca 2013 r. w sprawie przyjęcia „Wojewódzkiego programu opieki nad zabytkami na lata 2013–2017” – 5 punktów,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c)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"/>
              </a:rPr>
              <a:t> operacja będzie realizowana w miejscowości, przez którą na dzień ogłoszenia naboru wniosków o przyznanie pomocy przebiega co najmniej jeden oznakowany szlak turystyczny – 2 punkty.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71725" y="309859"/>
            <a:ext cx="650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 smtClean="0">
                <a:solidFill>
                  <a:srgbClr val="44C6EB"/>
                </a:solidFill>
                <a:latin typeface="+mn-lt"/>
                <a:cs typeface="Arial" pitchFamily="34" charset="0"/>
              </a:rPr>
              <a:t>Ochrona zabytków i budownictwa tradycyjnego</a:t>
            </a:r>
          </a:p>
          <a:p>
            <a:pPr algn="r"/>
            <a:r>
              <a:rPr lang="pl-PL" sz="2400" b="1" u="sng" dirty="0" smtClean="0">
                <a:solidFill>
                  <a:srgbClr val="44C6EB"/>
                </a:solidFill>
                <a:latin typeface="+mn-lt"/>
                <a:cs typeface="Arial" pitchFamily="34" charset="0"/>
              </a:rPr>
              <a:t>– punktacja</a:t>
            </a:r>
            <a:endParaRPr lang="pl-PL" sz="24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1524" y="1962150"/>
            <a:ext cx="79914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przypadku gdy operacja będzie realizowana na obszarze więcej niż jednej miejscowości, punkty w ramach poszczególnych kryteriów wyboru, które odnoszą się do miejscowości, przyznaje się, jeżeli dane kryterium jest spełnione dla wszystkich miejscowości, które są objęte planowaną operacją.</a:t>
            </a:r>
          </a:p>
          <a:p>
            <a:pPr algn="just"/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Pomoc może być przyznana na realizację operacji, która uzyskała co najmniej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punktów</a:t>
            </a: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l-P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44C6EB"/>
                </a:solidFill>
                <a:latin typeface="Calibri"/>
              </a:rPr>
              <a:t>Warunki przyznawania pomocy – według rozporządzenia</a:t>
            </a:r>
          </a:p>
        </p:txBody>
      </p:sp>
    </p:spTree>
    <p:extLst>
      <p:ext uri="{BB962C8B-B14F-4D97-AF65-F5344CB8AC3E}">
        <p14:creationId xmlns:p14="http://schemas.microsoft.com/office/powerpoint/2010/main" xmlns="" val="31168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12291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28650" y="1615904"/>
            <a:ext cx="805815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sz="1300" dirty="0" smtClean="0">
                <a:latin typeface="Arial" pitchFamily="34" charset="0"/>
                <a:cs typeface="Arial" pitchFamily="34" charset="0"/>
              </a:rPr>
              <a:t>W przypadku gdy operacje typu </a:t>
            </a:r>
            <a:r>
              <a:rPr lang="pl-PL" sz="1300" u="sng" dirty="0" smtClean="0">
                <a:latin typeface="Arial" pitchFamily="34" charset="0"/>
                <a:cs typeface="Arial" pitchFamily="34" charset="0"/>
              </a:rPr>
              <a:t>„Inwestycje w obiekty pełniące funkcje kulturalne”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uzyskały taką samą liczbę punktów, o kolejności przysługiwania pomocy decyduje większa liczba inicjatyw społecznych, które mają charakter stały lub będą odbywały się cyklicznie, lecz nie rzadziej niż raz w miesiącu, przez co najmniej 9 miesięcy w danym roku w okresie trwałości operacji, o którym mowa w art. 71 ust. 1 akapit pierwszy rozporządzenia nr 1303/2013, określonych we wniosku o przyznanie pomocy.</a:t>
            </a:r>
          </a:p>
          <a:p>
            <a:pPr algn="just"/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300" dirty="0" smtClean="0">
                <a:latin typeface="Arial" pitchFamily="34" charset="0"/>
                <a:cs typeface="Arial" pitchFamily="34" charset="0"/>
              </a:rPr>
              <a:t>W przypadku gdy operacje typu </a:t>
            </a:r>
            <a:r>
              <a:rPr lang="pl-PL" sz="1300" u="sng" dirty="0" smtClean="0">
                <a:latin typeface="Arial" pitchFamily="34" charset="0"/>
                <a:cs typeface="Arial" pitchFamily="34" charset="0"/>
              </a:rPr>
              <a:t>„Kształtowanie przestrzeni publicznej”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lub typu </a:t>
            </a:r>
            <a:r>
              <a:rPr lang="pl-PL" sz="1300" u="sng" dirty="0" smtClean="0">
                <a:latin typeface="Arial" pitchFamily="34" charset="0"/>
                <a:cs typeface="Arial" pitchFamily="34" charset="0"/>
              </a:rPr>
              <a:t>„Ochrona zabytków i budownictwa tradycyjnego”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uzyskały taką samą liczbę punktów, o kolejności przysługiwania pomocy decyduje niższa wartość podstawowego dochodu podatkowego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, w której będzie realizowana operacja, przypadająca na jednego jej mieszkańca.</a:t>
            </a:r>
          </a:p>
          <a:p>
            <a:pPr algn="just"/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300" dirty="0" smtClean="0">
                <a:latin typeface="Arial" pitchFamily="34" charset="0"/>
                <a:cs typeface="Arial" pitchFamily="34" charset="0"/>
              </a:rPr>
              <a:t>W przypadku gdy operacje uzyskały taką samą liczbę punktów i nie jest możliwe ustalenie ich kolejności zgodnie z ust. 4 albo 5, o kolejności przysługiwania pomocy decyduje liczba mieszkańców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, w której będzie realizowana operacja, ustalona według najnowszych na dzień ogłoszenia naboru wniosków o przyznanie pomocy wynikowych informacji statystycznych ogłaszanych, udostępnianych lub rozpowszechnianych zgodnie z przepisami o statystyce publicznej, przy czym pierwszeństwo w uzyskaniu pomocy ma operacja, która będzie realizowana na obszarze o większej liczbie mieszkańców.</a:t>
            </a: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1025" y="1720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Właściwy organ samorządu województwa albo samorządowa jednostka, niezwłocznie po przyznaniu punktów za kryteria wyboru operacji w ramach danego typu operacji, sporządza i podaje do publicznej wiadomości na stronie internetowej urzędu marszałkowskiego albo samorządowej jednostki oraz w urzędzie marszałkowskim albo w samorządowej jednostce listę, która zawiera informację o kolejności przysługiwania pomocy w ramach tego typu operacji.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Lista, o której mowa w ust. 1, zawiera określenie podmiotu ubiegającego się o przyznanie pomocy, liczbę przyznanych punktów, tytuł operacji i kwotę wnioskowanej pomocy.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850" y="1521321"/>
            <a:ext cx="8372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Możliwość dwukrotnych uzupełnień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1. Jeżeli we wniosku o przyznanie pomocy na operację umieszczoną na liście, o której mowa w § 17 ust. 1, stwierdzono braki, właściwy organ samorządu województwa wzywa, w formie pisemnej, podmiot ubiegający się o przyznanie pomocy do usunięcia tych braków w terminie 14 dni od dnia doręczenia wezwania.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2. Jeżeli podmiot ubiegający się o przyznanie pomocy nie usunął wszystkich braków, wzywa się go ponownie, w formie pisemnej, do usunięcia pozostałych braków, w terminie 14 dni od dnia doręczenia wezwania.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3. Jeżeli podmiot ubiegający się o przyznanie pomocy mimo wezwania, o którym mowa w ust. 2, nie usunął braków w terminie, pomocy nie przyznaje się, o czym właściwy organ samorządu województwa informuje, w formie pisemnej, podmiot ubiegający się o przyznanie pomocy, podając przyczyny odmowy przyznania pomocy.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75" y="1510249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Powyższych przepisów ust. 1–3 nie stosuje się: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1) do wniosku o przyznanie pomocy na operację, która zgodnie z kolejnością przysługiwania pomocy nie mieści się w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150%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limitu środków przewidzianych na dany typ operacji zgodnie z rozporządzeniem Ministra Rolnictwa i Rozwoju Wsi z dnia 12 października 2015 r. w sprawie wysokości limitów środków dostępnych w poszczególnych województwach lub latach w ramach określonych działań lub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poddziałań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Programu Rozwoju Obszarów Wiejskich na lata 2014–2020 (Dz. U. poz. 1755, z 2016 r. poz. 1719 oraz z 2017 r. poz. 1091), lub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2) jeżeli zachodzą niebudzące wątpliwości przesłanki nieprzyznania pomocy, lub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3) jeżeli stwierdzone braki dotyczą danych niezbędnych do ustalenia spełniania kryteriów wyboru operacji.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76" y="1638716"/>
            <a:ext cx="7962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nie są spełnione warunki przyznania pomocy na operację umieszczoną na liście, o której mowa w § 17 ust. 1, właściwy organ samorządu województwa albo samorządowa jednostka niezwłocznie aktualizuje tę listę.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terminie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6 miesięcy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od dnia, w którym upływa termin składania wniosków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przyznanie pomocy, właściwy organ samorządu województwa: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wzywa podmiot ubiegający się o przyznanie pomocy do zawarcia umowy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    – w przypadku pozytywnego rozpatrzenia wniosku o przyznanie pomocy;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informuje podmiot ubiegający się o przyznanie pomocy o odmowie jej przyznania </a:t>
            </a:r>
          </a:p>
          <a:p>
            <a:pPr marL="342900" indent="-342900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  - w przypadku gdy nie są spełnione warunki o przyznanie pomocy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1975" y="1343025"/>
            <a:ext cx="8058149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Umowy są zawierane w kolejności wynikającej z listy, o której mowa w § 17 ust. 1, z zastrzeżeniem § 19 rozporządzenia.</a:t>
            </a:r>
          </a:p>
          <a:p>
            <a:endParaRPr lang="pl-PL" dirty="0" smtClean="0"/>
          </a:p>
          <a:p>
            <a:pPr algn="just"/>
            <a:r>
              <a:rPr lang="pl-PL" sz="1150" b="1" dirty="0" smtClean="0">
                <a:latin typeface="Arial" pitchFamily="34" charset="0"/>
                <a:cs typeface="Arial" pitchFamily="34" charset="0"/>
              </a:rPr>
              <a:t>Umowa o przyznanie pomocy zawiera postanowienia dotyczące realizacji operacji, w szczególności  zobowiązania beneficjenta dotyczące:</a:t>
            </a:r>
          </a:p>
          <a:p>
            <a:pPr algn="just"/>
            <a:endParaRPr lang="pl-PL" sz="115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arenR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zapewnienia trwałości operacji, zgodnie z art. 71 rozporządzenia nr 1303/2013;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osiągnięcia wskaźników realizacji celu operacji do dnia złożenia wniosku o płatność końcową;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niefinansowania kosztów kwalifikowalnych operacji z funduszy strukturalnych, Funduszu Spójności lub jakiegokolwiek innego unijnego instrumentu finansowego;</a:t>
            </a:r>
          </a:p>
          <a:p>
            <a:pPr marL="228600" indent="-228600" algn="just">
              <a:buAutoNum type="arabicParenR" startAt="4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przechowywania dokumentów związanych z przyznaną pomocą do dnia, w którym upłynie 5 lat od dnia wypłaty </a:t>
            </a:r>
          </a:p>
          <a:p>
            <a:pPr marL="228600" indent="-228600"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      płatności końcowej;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5)  warunków i sposobów pozyskiwania od beneficjenta danych, które jest on obowiązany udostępnić na podstawie 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     przepisów prawa;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6)  dokonywania zmian w umowie;</a:t>
            </a:r>
          </a:p>
          <a:p>
            <a:pPr marL="228600" indent="-228600" algn="just">
              <a:buAutoNum type="arabicParenR" startAt="7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ograniczeń lub warunków w zakresie przenoszenia własności lub posiadania rzeczy nabytych w ramach realizacji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      operacji lub sposobu ich wykorzystania;</a:t>
            </a:r>
          </a:p>
          <a:p>
            <a:pPr marL="228600" indent="-228600" algn="just">
              <a:buAutoNum type="arabicParenR" startAt="8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zapewnienia spełnienia na etapie wniosku o płatność końcową kryteriów, za które zostały przyznane punkty  </a:t>
            </a:r>
          </a:p>
          <a:p>
            <a:pPr marL="228600" indent="-228600"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      jedynie na podstawie deklaracji ich spełnienia złożonej we wniosku o przyznanie pomocy.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70200" y="214313"/>
            <a:ext cx="6273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6147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41388" y="1533465"/>
            <a:ext cx="726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>
              <a:tabLst>
                <a:tab pos="725488" algn="l"/>
              </a:tabLst>
            </a:pPr>
            <a:r>
              <a:rPr lang="pl-PL" sz="2000" b="1" dirty="0">
                <a:latin typeface="Arial" charset="0"/>
              </a:rPr>
              <a:t>Warunki i tryb przyznawania pomocy finansowej:</a:t>
            </a:r>
          </a:p>
          <a:p>
            <a:pPr marL="342900" indent="-342900" algn="ctr" eaLnBrk="0" hangingPunct="0">
              <a:tabLst>
                <a:tab pos="725488" algn="l"/>
              </a:tabLst>
            </a:pPr>
            <a:endParaRPr lang="pl-PL" sz="2000" b="1" dirty="0" smtClean="0">
              <a:latin typeface="Arial" charset="0"/>
            </a:endParaRP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/>
              <a:t>Pomoc jest przyznawana na operacje w zakresie:</a:t>
            </a:r>
          </a:p>
          <a:p>
            <a:r>
              <a:rPr lang="pl-PL" sz="1600" dirty="0" smtClean="0"/>
              <a:t>1) budowy, przebudowy lub wyposażenia obiektów budowlanych pełniących funkcje kulturalne, w tym świetlic i domów kultury;</a:t>
            </a:r>
          </a:p>
          <a:p>
            <a:r>
              <a:rPr lang="pl-PL" sz="1600" dirty="0" smtClean="0"/>
              <a:t>2) kształtowania przestrzeni publicznej;</a:t>
            </a:r>
          </a:p>
          <a:p>
            <a:r>
              <a:rPr lang="pl-PL" sz="1600" dirty="0" smtClean="0"/>
              <a:t>3) odnawiania lub poprawy stanu zabytkowych obiektów budowlanych, służących zachowaniu dziedzictwa kulturowego, lub zakupu obiektów budowlanych charakterystycznych dla tradycji budownictwa w danym regionie z przeznaczeniem</a:t>
            </a:r>
          </a:p>
          <a:p>
            <a:r>
              <a:rPr lang="pl-PL" sz="1600" dirty="0" smtClean="0"/>
              <a:t>na cele publiczne.</a:t>
            </a:r>
            <a:endParaRPr lang="pl-PL" sz="1600" b="1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buFontTx/>
              <a:buAutoNum type="arabicPeriod"/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Wnioskodawcą może być: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b="1" dirty="0" smtClean="0">
                <a:latin typeface="Arial" charset="0"/>
              </a:rPr>
              <a:t>-   gmina </a:t>
            </a:r>
            <a:r>
              <a:rPr lang="pl-PL" dirty="0" smtClean="0">
                <a:latin typeface="Arial" charset="0"/>
              </a:rPr>
              <a:t>/wszystkie zakresy/, 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- instytucja kultury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dla której organizatorem jest jednostka samorządu terytorialnego /zakresy 1 i 3/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3900" y="1742715"/>
            <a:ext cx="80391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Koszty kwalifikowalne podlegają refundacji w wysokości określonej w umowie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przyznanie pomocy, jeżeli zostały:</a:t>
            </a:r>
          </a:p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poniesione: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dnia, w którym została zawarta umowa, a w przypadku kosztów ogólnych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od dnia 1 stycznia 2014 r.,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z przepisami:</a:t>
            </a:r>
          </a:p>
          <a:p>
            <a:r>
              <a:rPr lang="pl-PL" sz="1600" dirty="0" smtClean="0"/>
              <a:t>                 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– o zamówieniach publicznych – w przypadku gdy te przepisy mają z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          zastosowanie,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       – ustawy określającymi konkurencyjny tryb wyboru wykonawcy i przepisami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          wydanymi na podstawie art. 43a ust. 6 ustawy – w przypadku gdy te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          przepisy mają zastosowanie,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    c)  w formie rozliczenia bezgotówkowego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 startAt="2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uwzględnione w oddzielnym systemie rachunkowości.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09650" y="1653390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Wniosek o płatność składa się, w formie pisemnej, w urzędzie marszałkowskim albo w samorządowej jednostce albo przez nadanie rejestrowanej przesyłki pocztowej za pomocą operatora wyznaczonego w rozumieniu ustawy z dnia 23 listopada 2012 r. – Prawo pocztowe.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Do wniosku o płatność dołącza się dokumenty niezbędne do wypłaty środków finansowych z tytułu pomocy lub ich kopie, potwierdzające spełnienie warunków wypłaty pomocy, których wykaz zawiera formularz wniosku o płatność. Przepis § 15 ust. 3 stosuje się odpowiednio.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1049" y="1424524"/>
            <a:ext cx="78009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wniosek o płatność zawiera braki, właściwy organ samorządu województwa wzywa beneficjenta, w formie pisemnej, do usunięcia tych braków, w terminie 14 dni od dnia doręczenia wezwania.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beneficjent, pomimo wezwania, o którym mowa w ust. 1, nie usunął w terminie braków, właściwy organ samorządu województwa wzywa ponownie beneficjenta,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formie pisemnej, do ich usunięcia, w terminie 14 dni od dnia doręczenia wezwania.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Jeżeli beneficjent nie usunął braków, właściwy organ samorządu województwa rozpatruje wniosek o płatność w zakresie, w jakim został wypełniony, oraz na podstawie dołączonych do tego wniosku poprawnie sporządzonych dokumentów.</a:t>
            </a:r>
          </a:p>
          <a:p>
            <a:pPr algn="just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W trakcie rozpatrywania wniosku o płatność właściwy organ samorządu województwa może wzywać beneficjenta, w formie pisemnej, do wyjaśnienia faktów istotnych dla rozstrzygnięcia sprawy lub przedstawienia dowodów na potwierdzenie tych faktów, w terminie 14 dni od dnia doręczenia wezwania.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5825" y="255588"/>
            <a:ext cx="4076699" cy="582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  <a:latin typeface="Arial" charset="0"/>
              </a:rPr>
              <a:t>Wartość alokacji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600201"/>
            <a:ext cx="8686800" cy="422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dirty="0" smtClean="0"/>
              <a:t>    W ramach działania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Podstawowe usługi i odnowa wsi na obszarach wiejskich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wartość alokacji wynosi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38 640 190 euro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Wartość alokacji na poszczególne typy operacji wynosi:</a:t>
            </a:r>
          </a:p>
          <a:p>
            <a:pPr lvl="0" algn="ctr">
              <a:lnSpc>
                <a:spcPct val="90000"/>
              </a:lnSpc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000" dirty="0" smtClean="0"/>
              <a:t>„Inwestycje w obiekty pełniące funkcje kulturalne” – </a:t>
            </a:r>
            <a:r>
              <a:rPr lang="pl-PL" sz="2000" b="1" dirty="0" smtClean="0"/>
              <a:t>1 233 376 </a:t>
            </a:r>
            <a:r>
              <a:rPr lang="pl-PL" sz="2000" dirty="0" smtClean="0"/>
              <a:t>euro </a:t>
            </a:r>
            <a:r>
              <a:rPr lang="pl-PL" sz="1400" dirty="0" smtClean="0"/>
              <a:t>(ok. 5,2 mln zł)</a:t>
            </a:r>
          </a:p>
          <a:p>
            <a:pPr lvl="0"/>
            <a:r>
              <a:rPr lang="pl-PL" sz="2000" dirty="0" smtClean="0"/>
              <a:t>„Kształtowanie przestrzeni publicznej” – </a:t>
            </a:r>
            <a:r>
              <a:rPr lang="pl-PL" sz="2000" b="1" dirty="0" smtClean="0"/>
              <a:t>804 580 </a:t>
            </a:r>
            <a:r>
              <a:rPr lang="pl-PL" sz="2000" dirty="0" smtClean="0"/>
              <a:t>euro </a:t>
            </a:r>
            <a:r>
              <a:rPr lang="pl-PL" sz="1400" dirty="0" smtClean="0"/>
              <a:t>(ok. 3,3 mln zł)</a:t>
            </a:r>
          </a:p>
          <a:p>
            <a:pPr lvl="0"/>
            <a:r>
              <a:rPr lang="pl-PL" sz="2000" dirty="0" smtClean="0"/>
              <a:t>„Ochrona zabytków i budownictwa tradycyjnego” – </a:t>
            </a:r>
            <a:r>
              <a:rPr lang="pl-PL" sz="2000" b="1" dirty="0" smtClean="0"/>
              <a:t>1 787 956 </a:t>
            </a:r>
            <a:r>
              <a:rPr lang="pl-PL" sz="2000" dirty="0" smtClean="0"/>
              <a:t>euro </a:t>
            </a:r>
            <a:r>
              <a:rPr lang="pl-PL" sz="1400" dirty="0" smtClean="0"/>
              <a:t>(ok. 7,5 mln zł)</a:t>
            </a:r>
          </a:p>
          <a:p>
            <a:pPr lvl="0">
              <a:lnSpc>
                <a:spcPct val="90000"/>
              </a:lnSpc>
              <a:buNone/>
            </a:pPr>
            <a:endParaRPr lang="pl-PL" sz="2000" dirty="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60450" y="1792288"/>
            <a:ext cx="6889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dirty="0">
                <a:latin typeface="Arial" charset="0"/>
              </a:rPr>
              <a:t>  </a:t>
            </a:r>
            <a:r>
              <a:rPr lang="pl-PL" altLang="pl-PL" sz="2000" b="1" dirty="0">
                <a:latin typeface="Arial" charset="0"/>
              </a:rPr>
              <a:t>Dziękuję za uwagę</a:t>
            </a:r>
          </a:p>
          <a:p>
            <a:pPr algn="ctr"/>
            <a:endParaRPr lang="pl-PL" altLang="pl-PL" dirty="0">
              <a:latin typeface="Arial" charset="0"/>
            </a:endParaRPr>
          </a:p>
          <a:p>
            <a:pPr algn="ctr"/>
            <a:r>
              <a:rPr lang="pl-PL" altLang="pl-PL" dirty="0" smtClean="0">
                <a:latin typeface="Arial" charset="0"/>
              </a:rPr>
              <a:t>Michał Łyszyk</a:t>
            </a:r>
          </a:p>
          <a:p>
            <a:pPr algn="ctr"/>
            <a:r>
              <a:rPr lang="pl-PL" altLang="pl-PL" dirty="0" smtClean="0">
                <a:latin typeface="Arial" charset="0"/>
              </a:rPr>
              <a:t>Biuro ds. obsługi wniosków </a:t>
            </a:r>
            <a:endParaRPr lang="pl-PL" altLang="pl-PL" dirty="0">
              <a:latin typeface="Arial" charset="0"/>
            </a:endParaRPr>
          </a:p>
          <a:p>
            <a:pPr algn="ctr"/>
            <a:r>
              <a:rPr lang="pl-PL" altLang="pl-PL" dirty="0">
                <a:latin typeface="Arial" charset="0"/>
              </a:rPr>
              <a:t>Wydziału Programów Rozwoju Obszarów Wiejskich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sz="1600" dirty="0">
                <a:latin typeface="Arial" charset="0"/>
              </a:rPr>
              <a:t>Urząd Marszałkowski </a:t>
            </a:r>
          </a:p>
          <a:p>
            <a:r>
              <a:rPr lang="pl-PL" altLang="pl-PL" sz="1600" dirty="0">
                <a:latin typeface="Arial" charset="0"/>
              </a:rPr>
              <a:t>Województwa Zachodniopomorskiego</a:t>
            </a:r>
            <a:endParaRPr lang="en-US" altLang="pl-PL" sz="1600" dirty="0">
              <a:latin typeface="Arial" charset="0"/>
            </a:endParaRPr>
          </a:p>
          <a:p>
            <a:r>
              <a:rPr lang="en-US" altLang="pl-PL" sz="1600" dirty="0">
                <a:latin typeface="Arial" charset="0"/>
              </a:rPr>
              <a:t>tel. 091 31 29 </a:t>
            </a:r>
            <a:r>
              <a:rPr lang="en-US" altLang="pl-PL" sz="1600" dirty="0" smtClean="0">
                <a:latin typeface="Arial" charset="0"/>
              </a:rPr>
              <a:t>355</a:t>
            </a:r>
            <a:endParaRPr lang="pl-PL" altLang="pl-PL" sz="1600" dirty="0" smtClean="0">
              <a:latin typeface="Arial" charset="0"/>
            </a:endParaRPr>
          </a:p>
          <a:p>
            <a:r>
              <a:rPr lang="pl-PL" altLang="pl-PL" sz="1600" dirty="0" smtClean="0">
                <a:latin typeface="Arial" charset="0"/>
              </a:rPr>
              <a:t>      091 31 29 300</a:t>
            </a:r>
            <a:endParaRPr lang="en-US" altLang="pl-PL" sz="1600" dirty="0">
              <a:latin typeface="Arial" charset="0"/>
            </a:endParaRPr>
          </a:p>
          <a:p>
            <a:r>
              <a:rPr lang="en-US" altLang="pl-PL" sz="1600" dirty="0">
                <a:latin typeface="Arial" charset="0"/>
              </a:rPr>
              <a:t>fax. 091 31 29 325</a:t>
            </a:r>
          </a:p>
          <a:p>
            <a:r>
              <a:rPr lang="en-US" altLang="pl-PL" sz="1600" dirty="0">
                <a:latin typeface="Arial" charset="0"/>
              </a:rPr>
              <a:t>email: </a:t>
            </a:r>
            <a:r>
              <a:rPr lang="en-US" altLang="pl-PL" sz="1600" dirty="0" smtClean="0">
                <a:solidFill>
                  <a:srgbClr val="002060"/>
                </a:solidFill>
                <a:latin typeface="Arial" charset="0"/>
                <a:hlinkClick r:id="rId2" tooltip="blocked::mailto:mlyszyk@wzp.pl"/>
              </a:rPr>
              <a:t>mlyszyk@wzp.pl</a:t>
            </a:r>
            <a:r>
              <a:rPr lang="pl-PL" altLang="pl-PL" sz="1600" dirty="0" smtClean="0">
                <a:latin typeface="Arial" charset="0"/>
              </a:rPr>
              <a:t>, </a:t>
            </a:r>
            <a:r>
              <a:rPr lang="pl-PL" altLang="pl-PL" sz="1600" dirty="0" err="1" smtClean="0">
                <a:latin typeface="Arial" charset="0"/>
              </a:rPr>
              <a:t>sek_wprow@wzp.pl</a:t>
            </a:r>
            <a:endParaRPr lang="pl-PL" altLang="pl-PL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9702" y="1750141"/>
            <a:ext cx="695140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2. Koszty kwalifikowalne operacji </a:t>
            </a:r>
            <a:r>
              <a:rPr lang="pl-PL" b="1" dirty="0" smtClean="0">
                <a:latin typeface="Arial" charset="0"/>
              </a:rPr>
              <a:t>nie będą współfinansowane</a:t>
            </a:r>
            <a:r>
              <a:rPr lang="pl-PL" dirty="0" smtClean="0">
                <a:latin typeface="Arial" charset="0"/>
              </a:rPr>
              <a:t> </a:t>
            </a:r>
            <a:br>
              <a:rPr lang="pl-PL" dirty="0" smtClean="0">
                <a:latin typeface="Arial" charset="0"/>
              </a:rPr>
            </a:br>
            <a:r>
              <a:rPr lang="pl-PL" dirty="0" smtClean="0">
                <a:latin typeface="Arial" charset="0"/>
              </a:rPr>
              <a:t>w drodze wkładu z funduszy strukturalnych, Funduszu Spójności lub jakiegokolwiek innego unijnego instrumentu finansowego. </a:t>
            </a:r>
            <a:r>
              <a:rPr lang="pl-PL" sz="1400" i="1" dirty="0" smtClean="0">
                <a:latin typeface="Arial" charset="0"/>
              </a:rPr>
              <a:t>(Możliwa dotacja celowa od innych podmiotów publicznych, jednak nie może przekroczyć wysokości wkładu własnego tj. 36.37%)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3. </a:t>
            </a:r>
            <a:r>
              <a:rPr lang="pl-PL" b="1" dirty="0" smtClean="0">
                <a:latin typeface="Arial" charset="0"/>
              </a:rPr>
              <a:t>Zakończenie inwestycji i złożenie wniosku o płatność</a:t>
            </a:r>
            <a:r>
              <a:rPr lang="pl-PL" dirty="0" smtClean="0">
                <a:latin typeface="Arial" charset="0"/>
              </a:rPr>
              <a:t> nastąpi w terminie </a:t>
            </a:r>
            <a:r>
              <a:rPr lang="pl-PL" b="1" dirty="0" smtClean="0">
                <a:latin typeface="Arial" charset="0"/>
              </a:rPr>
              <a:t>12 miesięcy</a:t>
            </a:r>
            <a:r>
              <a:rPr lang="pl-PL" dirty="0" smtClean="0">
                <a:latin typeface="Arial" charset="0"/>
              </a:rPr>
              <a:t> po zawarciu umowy w przypadku inwestycji jednoetapowych, </a:t>
            </a:r>
            <a:r>
              <a:rPr lang="pl-PL" b="1" dirty="0" smtClean="0">
                <a:latin typeface="Arial" charset="0"/>
              </a:rPr>
              <a:t>24</a:t>
            </a:r>
            <a:r>
              <a:rPr lang="pl-PL" dirty="0" smtClean="0">
                <a:latin typeface="Arial" charset="0"/>
              </a:rPr>
              <a:t> </a:t>
            </a:r>
            <a:r>
              <a:rPr lang="pl-PL" b="1" dirty="0" smtClean="0">
                <a:latin typeface="Arial" charset="0"/>
              </a:rPr>
              <a:t>miesiące</a:t>
            </a:r>
            <a:r>
              <a:rPr lang="pl-PL" dirty="0" smtClean="0">
                <a:latin typeface="Arial" charset="0"/>
              </a:rPr>
              <a:t> po zawarciu umowy w przypadku inwestycji dwuetapowych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80852" y="431461"/>
            <a:ext cx="587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6128" y="1698974"/>
            <a:ext cx="734961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Arial" charset="0"/>
              </a:rPr>
              <a:t>4.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Inwestycja będzie realizowana na obszarze należącym do: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wiejskiej lub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b)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miejsko-wiejskiej, z wyłączeniem miast liczących powyżej  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5000 mieszkańców, lub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miejskiej, z wyłączeniem miejscowości liczących powyżej 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5000 mieszkańców;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5. Inwestycja będzie realizowana na nieruchomości będącej 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własnością podmiotu ubiegającego się o przyznanie pomocy lub na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nieruchomości, do której posiada on prawo do dysponowania nią przez okres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    realizacji operacji oraz co najmniej przez okres trwałości operacji;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 startAt="5"/>
              <a:tabLst>
                <a:tab pos="725488" algn="l"/>
              </a:tabLst>
            </a:pPr>
            <a:endParaRPr lang="pl-PL" sz="1600" b="1" dirty="0" smtClean="0">
              <a:latin typeface="Arial" charset="0"/>
            </a:endParaRPr>
          </a:p>
          <a:p>
            <a:pPr marL="342900" indent="-342900"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6. Inwestycja będzie wynikać z ustaleń miejscowych planów zagospodarowania przestrzennego, jeżeli zostały sporządzone, albo z decyzji ostatecznej o warunkach zabudowy i zagospodarowania terenu, jeżeli uzyskanie takiej decyzji jest wymagane;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b="1" dirty="0" smtClean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066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4955" y="1699822"/>
            <a:ext cx="723162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charset="0"/>
              </a:rPr>
              <a:t>7.  Inwestycja będzie spójna z dokumentem strategicznym;</a:t>
            </a:r>
          </a:p>
          <a:p>
            <a:pPr marL="252000" algn="just">
              <a:spcBef>
                <a:spcPts val="600"/>
              </a:spcBef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(Strategia rozwoju gminy/związku lub inny dokument określający obszary i cele lokalnej</a:t>
            </a:r>
            <a:br>
              <a:rPr lang="pl-PL" sz="1200" dirty="0" smtClean="0">
                <a:latin typeface="Arial" pitchFamily="34" charset="0"/>
                <a:cs typeface="Arial" pitchFamily="34" charset="0"/>
              </a:rPr>
            </a:br>
            <a:r>
              <a:rPr lang="pl-PL" sz="1200" dirty="0" smtClean="0">
                <a:latin typeface="Arial" pitchFamily="34" charset="0"/>
                <a:cs typeface="Arial" pitchFamily="34" charset="0"/>
              </a:rPr>
              <a:t>polityki rozwoju (np. plan rozwoju miejscowości), powinny potwierdzać, że operacja jest spójna z dokumentem strategicznym Wnioskodawcy. Dopuszcza się również zaktualizowane plany odnowy miejscowości, które będą obejmowały realizację danej operacji w zaplanowanym we wniosku terminie. Z przedłożonej dokumentacji strategicznej musi wynikać, że operacja wpisuje się w szerszy kontekst związany z rozwojem danego obszaru gminy/związku – że, Wnioskodawca wśród zadań do realizacji, priorytetowo traktuje inwestycję i nie jest to inwestycja ad hoc. Jest to wymóg, którego niespełnienie będzie skutkować odmową przyznania pomocy. )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8. Po zrealizowaniu operacji obiekt budowlany będący jej 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przedmiotem będzie ogólnodostępny, w tym dostępny dla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osób niepełnosprawnych;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dirty="0" smtClean="0"/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sz="1400" b="1" dirty="0" smtClean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066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44C6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Warunki przyznawania pomocy – według rozporządzenia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44C6E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2550" y="214313"/>
            <a:ext cx="65214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</a:p>
        </p:txBody>
      </p:sp>
      <p:sp>
        <p:nvSpPr>
          <p:cNvPr id="7171" name="Symbol zastępczy tekstu 2"/>
          <p:cNvSpPr txBox="1">
            <a:spLocks/>
          </p:cNvSpPr>
          <p:nvPr/>
        </p:nvSpPr>
        <p:spPr bwMode="auto">
          <a:xfrm>
            <a:off x="482600" y="1524000"/>
            <a:ext cx="8191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pl-PL" altLang="pl-PL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9375" y="1734154"/>
            <a:ext cx="752818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9. Suma kosztów całkowitych operacji nie przekroczy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dwukrotności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wysokości  pomocy na tę operację ze środków Europejskiego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Funduszu Rolnego na rzecz Rozwoju Obszarów Wiejskich;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pl-PL" dirty="0" smtClean="0">
                <a:latin typeface="Arial" charset="0"/>
              </a:rPr>
              <a:t>Operacja nie jest możliwa bez udziału środków publicznych;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11.Dla planowanej operacji wydano decyzję ostateczną o środowiskowych uwarunkowaniach, jeżeli jest wymagana;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9675" y="1652617"/>
            <a:ext cx="72580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12. Obiekt budowlany będący przedmiotem operacji na dzień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ogłoszenia naboru wniosków o przyznanie pomocy jest wpisany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do rejestru zabytków lub wojewódzkiej ewidencji zabytków – w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przypadku operacji typu „Ochrona zabytków i budownictwa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tradycyjnego”;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13. W przypadku instytucji kultury, dla której organizatorem jest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jednostka samorządu terytorialnego, planowana do realizacji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operacja została zaakceptowana przez tę jednostkę;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14. Pomoc jest przyznawana w wysokości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63,63%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kosztów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kwalifikowalnych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  <a:p>
            <a:pPr eaLnBrk="0" hangingPunct="0">
              <a:tabLst>
                <a:tab pos="725488" algn="l"/>
              </a:tabLst>
            </a:pPr>
            <a:endParaRPr lang="pl-PL" dirty="0" smtClean="0">
              <a:latin typeface="Arial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57525" y="429310"/>
            <a:ext cx="554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rgbClr val="44C6EB"/>
                </a:solidFill>
              </a:rPr>
              <a:t>Warunki przyznawania pomocy – według rozporządzenia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4461</Words>
  <Application>Microsoft Office PowerPoint</Application>
  <PresentationFormat>Pokaz na ekranie (4:3)</PresentationFormat>
  <Paragraphs>416</Paragraphs>
  <Slides>44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Motyw pakietu Office</vt:lpstr>
      <vt:lpstr>Slajd 1</vt:lpstr>
      <vt:lpstr>Slajd 2</vt:lpstr>
      <vt:lpstr>Slajd 3</vt:lpstr>
      <vt:lpstr>Warunki przyznawania pomocy – według rozporządzenia</vt:lpstr>
      <vt:lpstr>Slajd 5</vt:lpstr>
      <vt:lpstr>Slajd 6</vt:lpstr>
      <vt:lpstr>Slajd 7</vt:lpstr>
      <vt:lpstr>Warunki przyznawania pomocy – według rozporządzenia</vt:lpstr>
      <vt:lpstr>Slajd 9</vt:lpstr>
      <vt:lpstr>Slajd 10</vt:lpstr>
      <vt:lpstr>Slajd 11</vt:lpstr>
      <vt:lpstr>Warunki przyznawania pomocy – według rozporządzenia</vt:lpstr>
      <vt:lpstr>Warunki przyznawania pomocy – według rozporządzenia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Inwestycje w obiekty pełniące funkcje kulturalne  – punktacja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Warunki przyznawania pomocy – według rozporządzenia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Wartość alokacji</vt:lpstr>
      <vt:lpstr>Slajd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mlyszyk</cp:lastModifiedBy>
  <cp:revision>345</cp:revision>
  <dcterms:created xsi:type="dcterms:W3CDTF">2013-06-11T05:39:37Z</dcterms:created>
  <dcterms:modified xsi:type="dcterms:W3CDTF">2018-01-24T10:05:45Z</dcterms:modified>
</cp:coreProperties>
</file>