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6" r:id="rId2"/>
    <p:sldId id="270" r:id="rId3"/>
    <p:sldId id="296" r:id="rId4"/>
    <p:sldId id="282" r:id="rId5"/>
    <p:sldId id="269" r:id="rId6"/>
    <p:sldId id="281" r:id="rId7"/>
    <p:sldId id="279" r:id="rId8"/>
    <p:sldId id="283" r:id="rId9"/>
    <p:sldId id="284" r:id="rId10"/>
    <p:sldId id="280" r:id="rId11"/>
    <p:sldId id="278" r:id="rId12"/>
    <p:sldId id="277" r:id="rId13"/>
    <p:sldId id="297" r:id="rId14"/>
    <p:sldId id="275" r:id="rId15"/>
    <p:sldId id="274" r:id="rId16"/>
    <p:sldId id="273" r:id="rId17"/>
    <p:sldId id="272" r:id="rId18"/>
    <p:sldId id="271" r:id="rId19"/>
    <p:sldId id="294" r:id="rId20"/>
    <p:sldId id="293" r:id="rId21"/>
    <p:sldId id="292" r:id="rId22"/>
    <p:sldId id="291" r:id="rId23"/>
    <p:sldId id="290" r:id="rId24"/>
    <p:sldId id="295" r:id="rId25"/>
    <p:sldId id="289" r:id="rId26"/>
    <p:sldId id="267" r:id="rId2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6" autoAdjust="0"/>
  </p:normalViewPr>
  <p:slideViewPr>
    <p:cSldViewPr>
      <p:cViewPr>
        <p:scale>
          <a:sx n="100" d="100"/>
          <a:sy n="100" d="100"/>
        </p:scale>
        <p:origin x="-130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B8EEE-4CC7-42AC-8659-FC4C6293F041}" type="datetimeFigureOut">
              <a:rPr lang="pl-PL" smtClean="0"/>
              <a:pPr/>
              <a:t>2018-07-09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3B94F-EB9C-4FB1-AF7A-A4F975C74B8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893187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70FA6-E796-4711-88EB-5688666D290A}" type="datetimeFigureOut">
              <a:rPr lang="pl-PL" smtClean="0"/>
              <a:pPr/>
              <a:t>2018-07-09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6CE5E-3BF3-4F9E-BFB5-E357AB0B360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5713924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2150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BBEA7C-11BC-435F-A8BF-5F43F4CBA3E7}" type="slidenum">
              <a:rPr lang="pl-PL" altLang="pl-PL" smtClean="0">
                <a:cs typeface="Arial" pitchFamily="34" charset="0"/>
              </a:rPr>
              <a:pPr/>
              <a:t>1</a:t>
            </a:fld>
            <a:endParaRPr lang="pl-PL" altLang="pl-PL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90555-4D05-4E41-BB8F-F34F4DA814ED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AF0D-4A15-4805-8408-6941E2811326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02C50-81E4-4CC0-ABDB-12212A3A3140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309A7-BA4B-42D8-93D5-1240D6A31511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93D7-AABC-451E-92E3-B445FC23539A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09BA9-CF50-4AB5-A5B9-7190EC0663C6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C8DE-C425-467D-88FE-22B9A130EE91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DDA1-4B9F-4521-A24D-F3091B67D40A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A0C-1954-4B26-A4F1-E684716DF3C6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8914-CD19-40C0-BDD1-FFAE26CDF222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AF25-B542-4D68-8FFF-C076835AB6F4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A36BD-E371-470E-9986-EBE281C1386C}" type="datetime1">
              <a:rPr lang="pl-PL" smtClean="0"/>
              <a:pPr/>
              <a:t>2018-07-09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8475" y="80645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pole tekstowe 11"/>
          <p:cNvSpPr txBox="1">
            <a:spLocks noChangeArrowheads="1"/>
          </p:cNvSpPr>
          <p:nvPr/>
        </p:nvSpPr>
        <p:spPr bwMode="auto">
          <a:xfrm>
            <a:off x="0" y="6273800"/>
            <a:ext cx="7535863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800" dirty="0"/>
              <a:t>Materiał opracowany przez Wydział Programów Rozwoju Obszarów Wiejskich - Urząd Marszałkowski Województwa Zachodniopomorskiego.</a:t>
            </a:r>
            <a:br>
              <a:rPr lang="pl-PL" sz="800" dirty="0"/>
            </a:br>
            <a:r>
              <a:rPr lang="pl-PL" sz="800" dirty="0"/>
              <a:t>Instytucja Zarządzająca PROW 2014-2020 – Minister Rolnictwa i Rozwoju Wsi.</a:t>
            </a:r>
            <a:br>
              <a:rPr lang="pl-PL" sz="800" dirty="0"/>
            </a:br>
            <a:r>
              <a:rPr lang="pl-PL" sz="800" dirty="0"/>
              <a:t>„Europejski Fundusz Rolny na rzecz Rozwoju Obszarów Wiejskich: Europa inwestująca w obszary wiejskie”. Materiał współfinansowany ze środków Unii Europejskiej w ramach Pomocy Technicznej Programu Rozwoju Obszarów Wiejskich na lata 2014-2020.</a:t>
            </a:r>
          </a:p>
        </p:txBody>
      </p:sp>
      <p:pic>
        <p:nvPicPr>
          <p:cNvPr id="2054" name="Picture 2" descr="C:\Users\mmatusiak\Desktop\Symbol UE (jpg)\flag_yellow_low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878513"/>
            <a:ext cx="56832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" descr="C:\Users\mmatusiak\Desktop\Leader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250" y="5878513"/>
            <a:ext cx="403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Obraz 14" descr="KSOW_LOGO_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04925" y="5859463"/>
            <a:ext cx="10461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05050" y="5881688"/>
            <a:ext cx="7286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1" y="3895725"/>
            <a:ext cx="5878286" cy="1631216"/>
          </a:xfrm>
          <a:prstGeom prst="rect">
            <a:avLst/>
          </a:prstGeom>
          <a:solidFill>
            <a:srgbClr val="00993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altLang="pl-PL" sz="2000" b="1" dirty="0" smtClean="0">
                <a:solidFill>
                  <a:schemeClr val="bg1"/>
                </a:solidFill>
                <a:latin typeface="Arial" pitchFamily="34" charset="0"/>
              </a:rPr>
              <a:t>Budowa lub modernizacja dróg lokalnych– zasady przyznawania pomocy</a:t>
            </a:r>
          </a:p>
          <a:p>
            <a:pPr algn="ctr"/>
            <a:r>
              <a:rPr lang="pl-PL" altLang="pl-PL" sz="2000" b="1" dirty="0" smtClean="0">
                <a:solidFill>
                  <a:schemeClr val="bg1"/>
                </a:solidFill>
                <a:latin typeface="Arial" pitchFamily="34" charset="0"/>
              </a:rPr>
              <a:t>Program Rozwoju Obszarów Wiejskich </a:t>
            </a:r>
            <a:br>
              <a:rPr lang="pl-PL" altLang="pl-PL" sz="2000" b="1" dirty="0" smtClean="0">
                <a:solidFill>
                  <a:schemeClr val="bg1"/>
                </a:solidFill>
                <a:latin typeface="Arial" pitchFamily="34" charset="0"/>
              </a:rPr>
            </a:br>
            <a:r>
              <a:rPr lang="pl-PL" altLang="pl-PL" sz="2000" b="1" dirty="0" smtClean="0">
                <a:solidFill>
                  <a:schemeClr val="bg1"/>
                </a:solidFill>
                <a:latin typeface="Arial" pitchFamily="34" charset="0"/>
              </a:rPr>
              <a:t>na lata 2014-2020</a:t>
            </a:r>
            <a:endParaRPr lang="pl-PL" altLang="pl-PL" sz="2000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pl-PL" altLang="pl-PL" sz="2000" b="1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finansowe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5536" y="1506271"/>
            <a:ext cx="849694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457200" indent="-457200" eaLnBrk="0" hangingPunct="0">
              <a:buFont typeface="+mj-lt"/>
              <a:buAutoNum type="arabicPeriod"/>
              <a:tabLst>
                <a:tab pos="725488" algn="l"/>
              </a:tabLst>
            </a:pPr>
            <a:r>
              <a:rPr lang="pl-PL" sz="2000" dirty="0" smtClean="0"/>
              <a:t>Pomoc (w formie refundacji) jest przyznawana </a:t>
            </a:r>
            <a:r>
              <a:rPr lang="pl-PL" sz="2000" b="1" dirty="0" smtClean="0"/>
              <a:t> </a:t>
            </a:r>
            <a:r>
              <a:rPr lang="pl-PL" sz="2000" b="1" dirty="0" smtClean="0">
                <a:solidFill>
                  <a:srgbClr val="FF0000"/>
                </a:solidFill>
              </a:rPr>
              <a:t>do </a:t>
            </a:r>
            <a:r>
              <a:rPr lang="pl-PL" sz="2000" b="1" dirty="0">
                <a:solidFill>
                  <a:srgbClr val="FF0000"/>
                </a:solidFill>
              </a:rPr>
              <a:t>63,63 </a:t>
            </a:r>
            <a:r>
              <a:rPr lang="pl-PL" sz="2000" b="1" dirty="0" smtClean="0">
                <a:solidFill>
                  <a:srgbClr val="FF0000"/>
                </a:solidFill>
              </a:rPr>
              <a:t>% </a:t>
            </a:r>
            <a:r>
              <a:rPr lang="pl-PL" sz="2000" dirty="0" smtClean="0"/>
              <a:t>kosztów kwalifikowalnych operacji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725488" algn="l"/>
              </a:tabLst>
            </a:pPr>
            <a:endParaRPr lang="pl-PL" sz="2000" b="1" dirty="0" smtClean="0"/>
          </a:p>
          <a:p>
            <a:pPr marL="457200" indent="-457200" eaLnBrk="0" hangingPunct="0">
              <a:buFont typeface="+mj-lt"/>
              <a:buAutoNum type="arabicPeriod"/>
              <a:tabLst>
                <a:tab pos="725488" algn="l"/>
              </a:tabLst>
            </a:pPr>
            <a:r>
              <a:rPr lang="pl-PL" sz="2000" b="1" dirty="0" smtClean="0">
                <a:solidFill>
                  <a:srgbClr val="FF0000"/>
                </a:solidFill>
              </a:rPr>
              <a:t>Suma kosztów całkowitych operacji nie może przekroczyć dwukrotności wysokości pomocy na tę operację ze środków EFRROW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725488" algn="l"/>
              </a:tabLst>
            </a:pPr>
            <a:endParaRPr lang="pl-PL" sz="2000" b="1" dirty="0"/>
          </a:p>
          <a:p>
            <a:pPr marL="342900" indent="-342900" eaLnBrk="0" hangingPunct="0">
              <a:buFont typeface="+mj-lt"/>
              <a:buAutoNum type="arabicPeriod"/>
              <a:tabLst>
                <a:tab pos="725488" algn="l"/>
              </a:tabLst>
            </a:pPr>
            <a:r>
              <a:rPr lang="pl-PL" dirty="0" smtClean="0"/>
              <a:t>Pomoc jest przyznawana do wysokości </a:t>
            </a:r>
            <a:r>
              <a:rPr lang="pl-PL" b="1" dirty="0" smtClean="0"/>
              <a:t>limitu</a:t>
            </a:r>
            <a:r>
              <a:rPr lang="pl-PL" dirty="0" smtClean="0"/>
              <a:t>, który w okresie realizacji PROW </a:t>
            </a:r>
            <a:br>
              <a:rPr lang="pl-PL" dirty="0" smtClean="0"/>
            </a:br>
            <a:r>
              <a:rPr lang="pl-PL" dirty="0" smtClean="0"/>
              <a:t>2014-2020 wynosi </a:t>
            </a:r>
            <a:r>
              <a:rPr lang="pl-PL" b="1" dirty="0" smtClean="0"/>
              <a:t>3 000 </a:t>
            </a:r>
            <a:r>
              <a:rPr lang="pl-PL" b="1" dirty="0" err="1" smtClean="0"/>
              <a:t>000</a:t>
            </a:r>
            <a:r>
              <a:rPr lang="pl-PL" b="1" dirty="0" smtClean="0"/>
              <a:t> zł na beneficjenta.</a:t>
            </a:r>
          </a:p>
          <a:p>
            <a:pPr marL="342900" indent="-342900" algn="ctr" eaLnBrk="0" hangingPunct="0">
              <a:tabLst>
                <a:tab pos="725488" algn="l"/>
              </a:tabLst>
            </a:pPr>
            <a:endParaRPr lang="pl-PL" b="1" dirty="0" smtClean="0"/>
          </a:p>
          <a:p>
            <a:pPr marL="342900" indent="-342900" algn="ctr" eaLnBrk="0" hangingPunct="0">
              <a:tabLst>
                <a:tab pos="725488" algn="l"/>
              </a:tabLst>
            </a:pPr>
            <a:endParaRPr lang="pl-PL" b="1" dirty="0" smtClean="0"/>
          </a:p>
          <a:p>
            <a:pPr marL="342900" indent="-342900" algn="ctr" eaLnBrk="0" hangingPunct="0">
              <a:tabLst>
                <a:tab pos="725488" algn="l"/>
              </a:tabLst>
            </a:pPr>
            <a:r>
              <a:rPr lang="pl-PL" sz="1400" dirty="0" smtClean="0"/>
              <a:t>Przy ustalaniu wysokości środków pozostałych do wykorzystania w ramach limitu uwzględnia się sumę kwot pomocy wypłaconej i przyznanej  umową (aneksem)</a:t>
            </a: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07504" y="1664513"/>
            <a:ext cx="8784976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b="1" dirty="0"/>
              <a:t>Koszty kwalifikowalne - wszelkie koszty związane z: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/>
          </a:p>
          <a:p>
            <a:pPr marL="342900" indent="-342900" algn="just" eaLnBrk="0" hangingPunct="0">
              <a:buFontTx/>
              <a:buChar char="•"/>
              <a:tabLst>
                <a:tab pos="725488" algn="l"/>
              </a:tabLst>
            </a:pPr>
            <a:r>
              <a:rPr lang="pl-PL" dirty="0" smtClean="0"/>
              <a:t>budową lub </a:t>
            </a:r>
            <a:r>
              <a:rPr lang="pl-PL" dirty="0"/>
              <a:t>przebudową </a:t>
            </a:r>
            <a:r>
              <a:rPr lang="pl-PL" dirty="0" smtClean="0"/>
              <a:t>drogi; </a:t>
            </a:r>
            <a:endParaRPr lang="pl-PL" dirty="0"/>
          </a:p>
          <a:p>
            <a:pPr marL="342900" indent="-342900" algn="just" eaLnBrk="0" hangingPunct="0">
              <a:buFontTx/>
              <a:buChar char="•"/>
              <a:tabLst>
                <a:tab pos="725488" algn="l"/>
              </a:tabLst>
            </a:pPr>
            <a:r>
              <a:rPr lang="pl-PL" dirty="0"/>
              <a:t>budową </a:t>
            </a:r>
            <a:r>
              <a:rPr lang="pl-PL" dirty="0" smtClean="0"/>
              <a:t>kanałów technologicznych w ciągu drogi związanych z potrzebami </a:t>
            </a:r>
            <a:r>
              <a:rPr lang="pl-PL" dirty="0"/>
              <a:t>zarządzania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tą drogą lub </a:t>
            </a:r>
            <a:r>
              <a:rPr lang="pl-PL" dirty="0"/>
              <a:t>potrzebami ruchu drogowego;</a:t>
            </a:r>
          </a:p>
          <a:p>
            <a:pPr marL="342900" indent="-342900" algn="just" eaLnBrk="0" hangingPunct="0">
              <a:buFontTx/>
              <a:buChar char="•"/>
              <a:tabLst>
                <a:tab pos="725488" algn="l"/>
              </a:tabLst>
            </a:pPr>
            <a:r>
              <a:rPr lang="pl-PL" dirty="0" smtClean="0"/>
              <a:t>zakup </a:t>
            </a:r>
            <a:r>
              <a:rPr lang="pl-PL" dirty="0"/>
              <a:t>sprzętów, materiału i usług służących realizacji operacji;</a:t>
            </a:r>
          </a:p>
          <a:p>
            <a:pPr marL="342900" indent="-342900" algn="just" eaLnBrk="0" hangingPunct="0">
              <a:buFontTx/>
              <a:buChar char="•"/>
              <a:tabLst>
                <a:tab pos="725488" algn="l"/>
              </a:tabLst>
            </a:pPr>
            <a:r>
              <a:rPr lang="pl-PL" dirty="0"/>
              <a:t>podatek VAT;</a:t>
            </a:r>
          </a:p>
          <a:p>
            <a:pPr marL="342900" indent="-342900" algn="just" eaLnBrk="0" hangingPunct="0">
              <a:buFontTx/>
              <a:buChar char="•"/>
              <a:tabLst>
                <a:tab pos="725488" algn="l"/>
              </a:tabLst>
            </a:pPr>
            <a:r>
              <a:rPr lang="pl-PL" dirty="0"/>
              <a:t>koszty ogólne </a:t>
            </a:r>
            <a:r>
              <a:rPr lang="pl-PL" dirty="0" smtClean="0"/>
              <a:t>(maksymalnie 10 </a:t>
            </a:r>
            <a:r>
              <a:rPr lang="pl-PL" dirty="0"/>
              <a:t>% pozostałych </a:t>
            </a:r>
            <a:r>
              <a:rPr lang="pl-PL" dirty="0" smtClean="0"/>
              <a:t>kosztów kwalifikowalnych)</a:t>
            </a:r>
          </a:p>
          <a:p>
            <a:pPr marL="342900" indent="-342900" algn="just" eaLnBrk="0" hangingPunct="0">
              <a:buFontTx/>
              <a:buChar char="•"/>
              <a:tabLst>
                <a:tab pos="725488" algn="l"/>
              </a:tabLst>
            </a:pPr>
            <a:endParaRPr lang="pl-PL" dirty="0" smtClean="0"/>
          </a:p>
          <a:p>
            <a:pPr marL="342900" indent="-342900" algn="ctr" eaLnBrk="0" hangingPunct="0">
              <a:tabLst>
                <a:tab pos="725488" algn="l"/>
              </a:tabLst>
            </a:pPr>
            <a:r>
              <a:rPr lang="pl-PL" dirty="0" smtClean="0"/>
              <a:t>      </a:t>
            </a:r>
            <a:r>
              <a:rPr lang="pl-PL" b="1" dirty="0" smtClean="0"/>
              <a:t>Wszystkie koszty muszą być właściwie uzasadnione, racjonale i niezbędne do osiągnięcia celu operacji.</a:t>
            </a:r>
          </a:p>
          <a:p>
            <a:pPr marL="342900" indent="-342900" algn="ctr" eaLnBrk="0" hangingPunct="0">
              <a:tabLst>
                <a:tab pos="725488" algn="l"/>
              </a:tabLst>
            </a:pPr>
            <a:endParaRPr lang="pl-PL" b="1" dirty="0" smtClean="0"/>
          </a:p>
          <a:p>
            <a:pPr eaLnBrk="0" hangingPunct="0">
              <a:tabLst>
                <a:tab pos="725488" algn="l"/>
              </a:tabLst>
            </a:pPr>
            <a:r>
              <a:rPr lang="pl-PL" sz="1600" dirty="0" smtClean="0"/>
              <a:t> W przypadku gdy wysokość kosztów kwalifikowalnych przekracza wartość rynkową ustaloną w wyniku oceny ich racjonalności, </a:t>
            </a:r>
            <a:r>
              <a:rPr lang="pl-PL" sz="1600" u="sng" dirty="0" smtClean="0"/>
              <a:t>przy ustalaniu wysokości pomocy uwzględnia się wartość rynkową tych kosztów</a:t>
            </a:r>
            <a:r>
              <a:rPr lang="pl-PL" sz="1600" dirty="0" smtClean="0"/>
              <a:t>.</a:t>
            </a:r>
            <a:endParaRPr lang="pl-PL" sz="1600" dirty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Koszty kwalifikowalne</a:t>
            </a: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536575" y="2071029"/>
            <a:ext cx="821188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2000" dirty="0" smtClean="0">
                <a:solidFill>
                  <a:srgbClr val="FF0000"/>
                </a:solidFill>
              </a:rPr>
              <a:t>      W ramach jednego naboru wniosków o przyznanie pomocy </a:t>
            </a:r>
            <a:r>
              <a:rPr lang="pl-PL" sz="2000" b="1" u="sng" dirty="0" smtClean="0">
                <a:solidFill>
                  <a:srgbClr val="FF0000"/>
                </a:solidFill>
              </a:rPr>
              <a:t>dany podmiot może złożyć tylko jeden wniosek o przyznanie pomocy.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>
              <a:solidFill>
                <a:srgbClr val="FF0000"/>
              </a:solidFill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2000" dirty="0" smtClean="0">
                <a:solidFill>
                  <a:srgbClr val="FF0000"/>
                </a:solidFill>
              </a:rPr>
              <a:t>      W przypadku gdy dany podmiot złoży w ramach jednego naboru wniosków więcej niż jeden wniosek o przyznanie pomocy, nie przyznaje się pomocy na żadną z operacji objętych tymi wnioskami.</a:t>
            </a:r>
            <a:endParaRPr lang="pl-PL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67544" y="1795075"/>
            <a:ext cx="7992888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/>
              <a:t>      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/>
              <a:t>      Wniosek o przyznanie pomocy składa się w formie pisemnej w urzędzie marszałkowskim albo przez nadanie przesyłki rejestrowanej w placówce pocztowej operatora wyznaczonego w rozumieniu ustawy z dnia 23 listopada 2012 </a:t>
            </a:r>
            <a:r>
              <a:rPr lang="pl-PL" dirty="0" err="1" smtClean="0"/>
              <a:t>r</a:t>
            </a:r>
            <a:r>
              <a:rPr lang="pl-PL" dirty="0" smtClean="0"/>
              <a:t>. – Prawo pocztowe (Dz. U. z 2017 </a:t>
            </a:r>
            <a:r>
              <a:rPr lang="pl-PL" dirty="0" err="1" smtClean="0"/>
              <a:t>r</a:t>
            </a:r>
            <a:r>
              <a:rPr lang="pl-PL" dirty="0" smtClean="0"/>
              <a:t>. poz. 1481 oraz z 2018 </a:t>
            </a:r>
            <a:r>
              <a:rPr lang="pl-PL" dirty="0" err="1" smtClean="0"/>
              <a:t>r</a:t>
            </a:r>
            <a:r>
              <a:rPr lang="pl-PL" dirty="0" smtClean="0"/>
              <a:t>. poz. 106 </a:t>
            </a:r>
            <a:br>
              <a:rPr lang="pl-PL" dirty="0" smtClean="0"/>
            </a:br>
            <a:r>
              <a:rPr lang="pl-PL" dirty="0" smtClean="0"/>
              <a:t>i 138) w terminie i miejscu określonym w ogłoszeniu o naborze wniosków.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/>
              <a:t>      </a:t>
            </a:r>
            <a:r>
              <a:rPr lang="pl-PL" b="1" dirty="0" smtClean="0">
                <a:solidFill>
                  <a:srgbClr val="FF0000"/>
                </a:solidFill>
              </a:rPr>
              <a:t>W przypadku złożenia wniosku o przyznanie pomocy przesyłką rejestrowaną 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za dzień złożenia wniosku uznaje się dzień, w którym nadano tę przesyłkę</a:t>
            </a:r>
            <a:r>
              <a:rPr lang="pl-PL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>
                <a:solidFill>
                  <a:srgbClr val="FF0000"/>
                </a:solidFill>
              </a:rPr>
              <a:t>       </a:t>
            </a: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/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95536" y="1346864"/>
            <a:ext cx="79928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algn="just" eaLnBrk="0" hangingPunct="0">
              <a:tabLst>
                <a:tab pos="725488" algn="l"/>
              </a:tabLst>
            </a:pPr>
            <a:r>
              <a:rPr lang="pl-PL" dirty="0" smtClean="0"/>
              <a:t>Do wniosku o przyznanie pomocy dołącza się dokumenty niezbędne do przyznania pomocy,  w tym niezbędne do ustalenia spełnienia warunków przyznania pomocy i kryteriów wyboru operacji.</a:t>
            </a:r>
          </a:p>
          <a:p>
            <a:pPr marL="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lvl="1" algn="just" eaLnBrk="0" hangingPunct="0">
              <a:tabLst>
                <a:tab pos="725488" algn="l"/>
              </a:tabLst>
            </a:pPr>
            <a:r>
              <a:rPr lang="pl-PL" dirty="0" smtClean="0"/>
              <a:t>Kopie dokumentów dołącza się w formie kopii potwierdzonych za zgodność </a:t>
            </a:r>
            <a:br>
              <a:rPr lang="pl-PL" dirty="0" smtClean="0"/>
            </a:br>
            <a:r>
              <a:rPr lang="pl-PL" dirty="0" smtClean="0"/>
              <a:t>z oryginałem przez podmiot ubiegający się o przyznanie pomocy albo pracownika samorządu województwa, albo podmiot, który wydał dokument, albo w formie kopii poświadczonych za zgodność z oryginałem przez notariusza lub przez występującego w sprawie pełnomocnika będącego radcą prawnym albo adwokatem.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536575" y="2840472"/>
            <a:ext cx="82118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2000" dirty="0" smtClean="0"/>
              <a:t>      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5536" y="1546340"/>
            <a:ext cx="821188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1600" b="1" dirty="0" smtClean="0"/>
              <a:t>O kolejności przysługiwania pomocy decyduje suma uzyskanych punktów przyznanych na podstawie następujących kryteriów wyboru operacji:</a:t>
            </a:r>
            <a:endParaRPr lang="pl-PL" sz="1600" b="1" dirty="0"/>
          </a:p>
        </p:txBody>
      </p:sp>
      <p:sp>
        <p:nvSpPr>
          <p:cNvPr id="15" name="Prostokąt 14"/>
          <p:cNvSpPr/>
          <p:nvPr/>
        </p:nvSpPr>
        <p:spPr>
          <a:xfrm>
            <a:off x="323528" y="2348880"/>
            <a:ext cx="8424936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pl-PL" sz="1400" dirty="0" smtClean="0">
                <a:solidFill>
                  <a:srgbClr val="FF0000"/>
                </a:solidFill>
              </a:rPr>
              <a:t>Dochód </a:t>
            </a:r>
          </a:p>
          <a:p>
            <a:pPr marL="342900" indent="-342900" algn="just"/>
            <a:r>
              <a:rPr lang="pl-PL" sz="1400" dirty="0" smtClean="0">
                <a:solidFill>
                  <a:srgbClr val="FF0000"/>
                </a:solidFill>
              </a:rPr>
              <a:t>   a) gminy lub powiatu, o którym mowa w art. 3 ust. 1 pkt 1 ustawy z dnia 13 listopada 2003 </a:t>
            </a:r>
            <a:r>
              <a:rPr lang="pl-PL" sz="1400" dirty="0" err="1" smtClean="0">
                <a:solidFill>
                  <a:srgbClr val="FF0000"/>
                </a:solidFill>
              </a:rPr>
              <a:t>r</a:t>
            </a:r>
            <a:r>
              <a:rPr lang="pl-PL" sz="1400" dirty="0" smtClean="0">
                <a:solidFill>
                  <a:srgbClr val="FF0000"/>
                </a:solidFill>
              </a:rPr>
              <a:t>. o dochodach jednostek samorządu terytorialnego (Dz. U. z 2017 </a:t>
            </a:r>
            <a:r>
              <a:rPr lang="pl-PL" sz="1400" dirty="0" err="1" smtClean="0">
                <a:solidFill>
                  <a:srgbClr val="FF0000"/>
                </a:solidFill>
              </a:rPr>
              <a:t>r</a:t>
            </a:r>
            <a:r>
              <a:rPr lang="pl-PL" sz="1400" dirty="0" smtClean="0">
                <a:solidFill>
                  <a:srgbClr val="FF0000"/>
                </a:solidFill>
              </a:rPr>
              <a:t>. poz. 1453, 2203 i 2260 oraz z 2018 </a:t>
            </a:r>
            <a:r>
              <a:rPr lang="pl-PL" sz="1400" dirty="0" err="1" smtClean="0">
                <a:solidFill>
                  <a:srgbClr val="FF0000"/>
                </a:solidFill>
              </a:rPr>
              <a:t>r</a:t>
            </a:r>
            <a:r>
              <a:rPr lang="pl-PL" sz="1400" dirty="0" smtClean="0">
                <a:solidFill>
                  <a:srgbClr val="FF0000"/>
                </a:solidFill>
              </a:rPr>
              <a:t>. poz. 317), pomniejszony o wpłaty danej jednostki samorządu terytorialnego z przeznaczeniem na część równoważącą subwencji ogólnej, o których mowa odpowiednio w art. 29 i art. 30 tej ustawy, i powiększony o przysługujące danej jednostce samorządu terytorialnego części wyrównawcze i równoważące subwencji ogólnej, </a:t>
            </a:r>
          </a:p>
          <a:p>
            <a:pPr marL="342900" indent="-342900" algn="just"/>
            <a:r>
              <a:rPr lang="pl-PL" sz="1400" dirty="0" smtClean="0">
                <a:solidFill>
                  <a:srgbClr val="FF0000"/>
                </a:solidFill>
              </a:rPr>
              <a:t>   b) związku międzygminnego lub związku powiatów obliczony jako średnia arytmetyczna dochodów jednostek samorządu terytorialnego wchodzących w skład tego związku obliczonych zgodnie z lit. a</a:t>
            </a:r>
          </a:p>
          <a:p>
            <a:pPr marL="342900" indent="-342900" algn="just"/>
            <a:endParaRPr lang="pl-PL" sz="1400" dirty="0" smtClean="0">
              <a:solidFill>
                <a:srgbClr val="FF0000"/>
              </a:solidFill>
            </a:endParaRPr>
          </a:p>
          <a:p>
            <a:pPr algn="just"/>
            <a:r>
              <a:rPr lang="pl-PL" sz="1400" dirty="0" smtClean="0">
                <a:solidFill>
                  <a:srgbClr val="FF0000"/>
                </a:solidFill>
              </a:rPr>
              <a:t>jest niższy od średniego dochodu własnego jednostek samorządu terytorialnego danego szczebla w danym województwie pomniejszonego o sumę wpłat tych jednostek samorządu terytorialnego z przeznaczeniem na część równoważącą subwencji ogólnej, o których mowa odpowiednio w art. 29 i art. 30 ustawy z dnia 13 listopada 2003 </a:t>
            </a:r>
            <a:r>
              <a:rPr lang="pl-PL" sz="1400" dirty="0" err="1" smtClean="0">
                <a:solidFill>
                  <a:srgbClr val="FF0000"/>
                </a:solidFill>
              </a:rPr>
              <a:t>r</a:t>
            </a:r>
            <a:r>
              <a:rPr lang="pl-PL" sz="1400" dirty="0" smtClean="0">
                <a:solidFill>
                  <a:srgbClr val="FF0000"/>
                </a:solidFill>
              </a:rPr>
              <a:t>. o dochodach jednostek samorządu terytorialnego, i powiększonego o sumę przysługujących tym jednostkom samorządu terytorialnego części wyrównawczych i równoważących subwencji ogólnej </a:t>
            </a:r>
            <a:r>
              <a:rPr lang="pl-PL" sz="1400" dirty="0" smtClean="0">
                <a:solidFill>
                  <a:srgbClr val="0070C0"/>
                </a:solidFill>
              </a:rPr>
              <a:t>-</a:t>
            </a:r>
            <a:r>
              <a:rPr lang="pl-PL" sz="1600" b="1" dirty="0" smtClean="0">
                <a:solidFill>
                  <a:srgbClr val="0070C0"/>
                </a:solidFill>
              </a:rPr>
              <a:t> 3 punkty</a:t>
            </a:r>
            <a:endParaRPr lang="pl-PL" sz="1600" b="1" dirty="0" smtClean="0"/>
          </a:p>
          <a:p>
            <a:pPr marL="342900" indent="-342900"/>
            <a:endParaRPr lang="pl-PL" sz="1600" dirty="0" smtClean="0"/>
          </a:p>
          <a:p>
            <a:pPr marL="342900" indent="-342900"/>
            <a:endParaRPr lang="pl-PL" sz="1600" dirty="0" smtClean="0"/>
          </a:p>
          <a:p>
            <a:endParaRPr lang="pl-PL" dirty="0"/>
          </a:p>
        </p:txBody>
      </p:sp>
      <p:sp>
        <p:nvSpPr>
          <p:cNvPr id="14" name="Tytuł 10"/>
          <p:cNvSpPr txBox="1">
            <a:spLocks/>
          </p:cNvSpPr>
          <p:nvPr/>
        </p:nvSpPr>
        <p:spPr>
          <a:xfrm>
            <a:off x="3923928" y="260648"/>
            <a:ext cx="49892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Punktacja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467544" y="170080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2. średnia stopy bezrobocia w powiecie, na obszarze którego jest planowana realizacja</a:t>
            </a:r>
          </a:p>
          <a:p>
            <a:r>
              <a:rPr lang="pl-PL" dirty="0" smtClean="0"/>
              <a:t>operacji, w okresie ostatnich 12 miesięcy poprzedzających miesiąc rozpoczęcia terminu</a:t>
            </a:r>
          </a:p>
          <a:p>
            <a:r>
              <a:rPr lang="pl-PL" dirty="0" smtClean="0"/>
              <a:t>składania wniosków o przyznanie pomocy była wyższa albo równa średniej krajowej</a:t>
            </a:r>
          </a:p>
          <a:p>
            <a:r>
              <a:rPr lang="pl-PL" dirty="0" smtClean="0"/>
              <a:t>stopie bezrobocia w tym okresie - </a:t>
            </a:r>
            <a:r>
              <a:rPr lang="pl-PL" b="1" dirty="0" smtClean="0">
                <a:solidFill>
                  <a:srgbClr val="0070C0"/>
                </a:solidFill>
              </a:rPr>
              <a:t>1 punkt</a:t>
            </a:r>
            <a:endParaRPr lang="pl-PL" b="1" dirty="0" smtClean="0"/>
          </a:p>
          <a:p>
            <a:endParaRPr lang="pl-PL" b="1" dirty="0" smtClean="0"/>
          </a:p>
          <a:p>
            <a:r>
              <a:rPr lang="pl-PL" dirty="0" smtClean="0">
                <a:solidFill>
                  <a:srgbClr val="FF0000"/>
                </a:solidFill>
              </a:rPr>
              <a:t>3. operacja będzie realizowana w gminie, w której gęstość zaludnienia ustalona według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aktualnych na dzień ogłoszenia naboru wniosków o przyznanie pomocy wynikowych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informacji statystycznych ogłaszanych, udostępnianych lub rozpowszechnianych zgodnie z przepisami o statystyce publicznej:</a:t>
            </a:r>
          </a:p>
          <a:p>
            <a:endParaRPr lang="pl-PL" dirty="0" smtClean="0">
              <a:solidFill>
                <a:srgbClr val="FF0000"/>
              </a:solidFill>
            </a:endParaRPr>
          </a:p>
          <a:p>
            <a:r>
              <a:rPr lang="pl-PL" dirty="0" smtClean="0">
                <a:solidFill>
                  <a:srgbClr val="FF0000"/>
                </a:solidFill>
              </a:rPr>
              <a:t>a) jest równa bądź wyższa od średniej gęstości zaludnienia województwa, na obszarze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    którego będzie realizowana operacja - </a:t>
            </a:r>
            <a:r>
              <a:rPr lang="pl-PL" b="1" dirty="0" smtClean="0">
                <a:solidFill>
                  <a:srgbClr val="0070C0"/>
                </a:solidFill>
              </a:rPr>
              <a:t>2 punkty</a:t>
            </a:r>
            <a:endParaRPr lang="pl-PL" b="1" dirty="0" smtClean="0">
              <a:solidFill>
                <a:srgbClr val="00B0F0"/>
              </a:solidFill>
            </a:endParaRPr>
          </a:p>
          <a:p>
            <a:r>
              <a:rPr lang="pl-PL" dirty="0" smtClean="0">
                <a:solidFill>
                  <a:srgbClr val="FF0000"/>
                </a:solidFill>
              </a:rPr>
              <a:t>b) jest niższa od średniej gęstości zaludnienia województwa, na obszarze którego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    będzie realizowana operacja, i stanowi co najmniej 50% tej średniej - </a:t>
            </a:r>
            <a:r>
              <a:rPr lang="pl-PL" b="1" dirty="0" smtClean="0">
                <a:solidFill>
                  <a:srgbClr val="0070C0"/>
                </a:solidFill>
              </a:rPr>
              <a:t>1 punkt</a:t>
            </a:r>
            <a:endParaRPr lang="pl-PL" b="1" dirty="0" smtClean="0"/>
          </a:p>
          <a:p>
            <a:endParaRPr lang="pl-PL" b="1" dirty="0" smtClean="0"/>
          </a:p>
          <a:p>
            <a:endParaRPr lang="pl-PL" b="1" dirty="0"/>
          </a:p>
        </p:txBody>
      </p:sp>
      <p:sp>
        <p:nvSpPr>
          <p:cNvPr id="13" name="Tytuł 10"/>
          <p:cNvSpPr txBox="1">
            <a:spLocks/>
          </p:cNvSpPr>
          <p:nvPr/>
        </p:nvSpPr>
        <p:spPr>
          <a:xfrm>
            <a:off x="3923928" y="260648"/>
            <a:ext cx="49892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Punktacja</a:t>
            </a:r>
            <a:endParaRPr kumimoji="0" lang="pl-PL" sz="2400" b="1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467544" y="1700808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4. operacja będzie </a:t>
            </a:r>
            <a:r>
              <a:rPr lang="pl-PL" b="1" dirty="0" smtClean="0">
                <a:solidFill>
                  <a:srgbClr val="FF0000"/>
                </a:solidFill>
              </a:rPr>
              <a:t>realizowana w związku z tworzeniem pasywnej infrastruktury</a:t>
            </a:r>
          </a:p>
          <a:p>
            <a:r>
              <a:rPr lang="pl-PL" b="1" dirty="0" smtClean="0">
                <a:solidFill>
                  <a:srgbClr val="FF0000"/>
                </a:solidFill>
              </a:rPr>
              <a:t>szerokopasmowej</a:t>
            </a:r>
            <a:r>
              <a:rPr lang="pl-PL" b="1" dirty="0" smtClean="0"/>
              <a:t> </a:t>
            </a:r>
            <a:r>
              <a:rPr lang="pl-PL" dirty="0" smtClean="0"/>
              <a:t>w rozumieniu art. 2 pkt 137 rozporządzenia Komisji (UE) nr 651/2014 z dnia 17 czerwca 2014 </a:t>
            </a:r>
            <a:r>
              <a:rPr lang="pl-PL" dirty="0" err="1" smtClean="0"/>
              <a:t>r</a:t>
            </a:r>
            <a:r>
              <a:rPr lang="pl-PL" dirty="0" smtClean="0"/>
              <a:t>. uznającego niektóre rodzaje pomocy za zgodne z rynkiem wewnętrznym w zastosowaniu art. 107 i 108 Traktatu (Dz. Urz. UE L 187 z 26.06.2014, str. 1, z </a:t>
            </a:r>
            <a:r>
              <a:rPr lang="pl-PL" dirty="0" err="1" smtClean="0"/>
              <a:t>późn</a:t>
            </a:r>
            <a:r>
              <a:rPr lang="pl-PL" dirty="0" smtClean="0"/>
              <a:t>. zm.) </a:t>
            </a:r>
            <a:r>
              <a:rPr lang="pl-PL" b="1" dirty="0" smtClean="0"/>
              <a:t>lub na obszarze realizacji operacji funkcjonuje sieć szerokopasmowa </a:t>
            </a:r>
            <a:r>
              <a:rPr lang="pl-PL" dirty="0" smtClean="0"/>
              <a:t>w rozumieniu art. 2 ust. 1 pkt 1 ustawy z dnia 7 </a:t>
            </a:r>
            <a:r>
              <a:rPr lang="pl-PL" dirty="0" err="1" smtClean="0"/>
              <a:t>maja</a:t>
            </a:r>
            <a:r>
              <a:rPr lang="pl-PL" dirty="0" smtClean="0"/>
              <a:t> 2010 </a:t>
            </a:r>
            <a:r>
              <a:rPr lang="pl-PL" dirty="0" err="1" smtClean="0"/>
              <a:t>r</a:t>
            </a:r>
            <a:r>
              <a:rPr lang="pl-PL" dirty="0" smtClean="0"/>
              <a:t>. o wspieraniu rozwoju usług i sieci telekomunikacyjnych (Dz. U. z 2017 </a:t>
            </a:r>
            <a:r>
              <a:rPr lang="pl-PL" dirty="0" err="1" smtClean="0"/>
              <a:t>r</a:t>
            </a:r>
            <a:r>
              <a:rPr lang="pl-PL" dirty="0" smtClean="0"/>
              <a:t>. poz. 2062) – </a:t>
            </a:r>
            <a:br>
              <a:rPr lang="pl-PL" dirty="0" smtClean="0"/>
            </a:br>
            <a:r>
              <a:rPr lang="pl-PL" b="1" dirty="0" smtClean="0">
                <a:solidFill>
                  <a:srgbClr val="0070C0"/>
                </a:solidFill>
              </a:rPr>
              <a:t>1 punkt</a:t>
            </a:r>
          </a:p>
          <a:p>
            <a:endParaRPr lang="pl-PL" dirty="0" smtClean="0"/>
          </a:p>
          <a:p>
            <a:r>
              <a:rPr lang="pl-PL" dirty="0" smtClean="0">
                <a:solidFill>
                  <a:srgbClr val="FF0000"/>
                </a:solidFill>
              </a:rPr>
              <a:t>5. odcinek drogi objęty operacją zapewni </a:t>
            </a:r>
            <a:r>
              <a:rPr lang="pl-PL" b="1" dirty="0" smtClean="0">
                <a:solidFill>
                  <a:srgbClr val="FF0000"/>
                </a:solidFill>
              </a:rPr>
              <a:t>bezpośredni dostęp do nieruchomości gruntowej, na której znajduje się budynek użyteczności publicznej lub na której rozpoczęto budowę budynku użyteczności publicznej, o ile budowa ta zostanie zakończona przed dniem złożenia wniosku o płatność końcową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- </a:t>
            </a:r>
            <a:r>
              <a:rPr lang="pl-PL" b="1" dirty="0" smtClean="0">
                <a:solidFill>
                  <a:srgbClr val="0070C0"/>
                </a:solidFill>
              </a:rPr>
              <a:t>2 punkty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13" name="Tytuł 10"/>
          <p:cNvSpPr txBox="1">
            <a:spLocks/>
          </p:cNvSpPr>
          <p:nvPr/>
        </p:nvSpPr>
        <p:spPr>
          <a:xfrm>
            <a:off x="3923928" y="260648"/>
            <a:ext cx="49892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Punktacja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539552" y="1582341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6. odcinek drogi objęty operacją łączy się z drogą o wyższej kategorii bezpośrednio albo przez inny odcinek drogi niebędący przedmiotem operacji, o ile parametry techniczne odcinka drogi objętego operacją przed jej zrealizowaniem są gorsze od parametrów technicznych odcinka drogi niebędącego przedmiotem operacji, przez który odcinek drogi objęty operacją łączy się z drogą o wyższej kategorii, a po jej zrealizowaniu będą co najmniej takie same </a:t>
            </a:r>
            <a:r>
              <a:rPr lang="pl-PL" dirty="0" smtClean="0"/>
              <a:t>- </a:t>
            </a:r>
            <a:r>
              <a:rPr lang="pl-PL" b="1" dirty="0" smtClean="0">
                <a:solidFill>
                  <a:srgbClr val="0070C0"/>
                </a:solidFill>
              </a:rPr>
              <a:t>3 punkty</a:t>
            </a:r>
            <a:r>
              <a:rPr lang="pl-PL" b="1" dirty="0" smtClean="0"/>
              <a:t>.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7. W przypadku województwa zachodniopomorskiego operacja będzie realizowana w gminie, w której jest położony park narodowy, obszar Natura 2000, park krajobrazowy, rezerwat przyrody lub obszar chronionego krajobrazu - </a:t>
            </a:r>
            <a:r>
              <a:rPr lang="pl-PL" b="1" dirty="0" smtClean="0">
                <a:solidFill>
                  <a:srgbClr val="0070C0"/>
                </a:solidFill>
              </a:rPr>
              <a:t>4 punkty</a:t>
            </a:r>
            <a:r>
              <a:rPr lang="pl-PL" b="1" dirty="0" smtClean="0"/>
              <a:t>.</a:t>
            </a:r>
            <a:endParaRPr lang="pl-PL" b="1" dirty="0"/>
          </a:p>
        </p:txBody>
      </p:sp>
      <p:sp>
        <p:nvSpPr>
          <p:cNvPr id="13" name="Tytuł 10"/>
          <p:cNvSpPr txBox="1">
            <a:spLocks/>
          </p:cNvSpPr>
          <p:nvPr/>
        </p:nvSpPr>
        <p:spPr>
          <a:xfrm>
            <a:off x="3923928" y="260648"/>
            <a:ext cx="49892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Punktacja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0" y="1628800"/>
            <a:ext cx="8820472" cy="4176464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pl-PL" sz="1900" dirty="0" smtClean="0"/>
              <a:t>W przypadku gdy operacja będzie realizowana na obszarze więcej niż jednej gminy, punkty w ramach poszczególnych kryteriów wyboru operacji przyznaje się na podstawie średniej arytmetycznej danych z wszystkich gmin, na obszarze których będzie realizowana operacja.</a:t>
            </a:r>
          </a:p>
          <a:p>
            <a:pPr algn="just">
              <a:buNone/>
            </a:pPr>
            <a:endParaRPr lang="pl-PL" sz="1900" dirty="0" smtClean="0"/>
          </a:p>
          <a:p>
            <a:pPr algn="just">
              <a:buNone/>
            </a:pPr>
            <a:r>
              <a:rPr lang="pl-PL" sz="1900" dirty="0" smtClean="0"/>
              <a:t>       W przypadku gdy operacja będzie dotyczyła więcej niż jednej drogi, punkty przyznaje się, jeżeli kryteria wyboru są spełnione w odniesieniu do wszystkich dróg objętych operacją.</a:t>
            </a:r>
          </a:p>
          <a:p>
            <a:pPr algn="just">
              <a:buNone/>
            </a:pPr>
            <a:r>
              <a:rPr lang="pl-PL" sz="1900" dirty="0" smtClean="0"/>
              <a:t>       </a:t>
            </a:r>
          </a:p>
          <a:p>
            <a:pPr algn="just">
              <a:buNone/>
            </a:pPr>
            <a:r>
              <a:rPr lang="pl-PL" sz="1900" dirty="0" smtClean="0"/>
              <a:t>       Kolejność przysługiwania pomocy jest ustalana od operacji, która uzyskała największą liczbę punktów, do operacji, która uzyskała najmniejszą liczbę punktów.</a:t>
            </a:r>
          </a:p>
          <a:p>
            <a:pPr algn="just">
              <a:buNone/>
            </a:pPr>
            <a:endParaRPr lang="pl-PL" sz="1900" dirty="0" smtClean="0"/>
          </a:p>
          <a:p>
            <a:pPr algn="just">
              <a:buNone/>
            </a:pPr>
            <a:r>
              <a:rPr lang="pl-PL" sz="1900" dirty="0" smtClean="0"/>
              <a:t>       </a:t>
            </a:r>
            <a:r>
              <a:rPr lang="pl-PL" sz="1900" dirty="0" smtClean="0">
                <a:solidFill>
                  <a:srgbClr val="FF0000"/>
                </a:solidFill>
              </a:rPr>
              <a:t>W przypadku operacji, które uzyskały taką samą liczbę punktów, o kolejności przysługiwania pomocy decyduje wysokość dochodu podmiotu ubiegającego się </a:t>
            </a:r>
            <a:br>
              <a:rPr lang="pl-PL" sz="1900" dirty="0" smtClean="0">
                <a:solidFill>
                  <a:srgbClr val="FF0000"/>
                </a:solidFill>
              </a:rPr>
            </a:br>
            <a:r>
              <a:rPr lang="pl-PL" sz="1900" dirty="0" smtClean="0">
                <a:solidFill>
                  <a:srgbClr val="FF0000"/>
                </a:solidFill>
              </a:rPr>
              <a:t>o przyznanie pomocy obliczona zgodnie z ust. 1 pkt 1 rozporządzenia, przy czym pierwszeństwo w uzyskaniu pomocy ma operacja, która będzie realizowana przez podmiot o niższym dochodzie.</a:t>
            </a:r>
          </a:p>
          <a:p>
            <a:pPr algn="just">
              <a:buNone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Tytuł 10"/>
          <p:cNvSpPr>
            <a:spLocks noGrp="1"/>
          </p:cNvSpPr>
          <p:nvPr>
            <p:ph type="title"/>
          </p:nvPr>
        </p:nvSpPr>
        <p:spPr>
          <a:xfrm>
            <a:off x="3923928" y="260648"/>
            <a:ext cx="4989240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  <a:latin typeface="+mn-lt"/>
              </a:rPr>
              <a:t>Punktacja</a:t>
            </a:r>
            <a:endParaRPr lang="pl-PL" sz="2400" b="1" dirty="0">
              <a:solidFill>
                <a:srgbClr val="00B0F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323528" y="1692313"/>
            <a:ext cx="8424936" cy="4850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1600" b="1" dirty="0" smtClean="0">
                <a:solidFill>
                  <a:srgbClr val="000000"/>
                </a:solidFill>
                <a:latin typeface="Arial" charset="0"/>
              </a:rPr>
              <a:t>Budowa lub modernizacja dróg lokalnych </a:t>
            </a:r>
            <a:r>
              <a:rPr lang="pl-PL" altLang="pl-PL" sz="1600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pl-PL" altLang="pl-PL" sz="1600" dirty="0" smtClean="0">
                <a:solidFill>
                  <a:srgbClr val="000000"/>
                </a:solidFill>
                <a:latin typeface="Arial" charset="0"/>
              </a:rPr>
            </a:br>
            <a:r>
              <a:rPr lang="pl-PL" altLang="pl-PL" sz="1600" dirty="0" smtClean="0">
                <a:solidFill>
                  <a:srgbClr val="000000"/>
                </a:solidFill>
                <a:latin typeface="Arial" charset="0"/>
              </a:rPr>
              <a:t>w ramach działania </a:t>
            </a:r>
            <a:br>
              <a:rPr lang="pl-PL" altLang="pl-PL" sz="1600" dirty="0" smtClean="0">
                <a:solidFill>
                  <a:srgbClr val="000000"/>
                </a:solidFill>
                <a:latin typeface="Arial" charset="0"/>
              </a:rPr>
            </a:br>
            <a:r>
              <a:rPr lang="pl-PL" altLang="pl-PL" sz="1600" b="1" dirty="0" smtClean="0">
                <a:solidFill>
                  <a:srgbClr val="000000"/>
                </a:solidFill>
                <a:latin typeface="Arial" charset="0"/>
              </a:rPr>
              <a:t>„Podstawowe usługi i odnowa wsi na obszarach wiejskich”</a:t>
            </a:r>
          </a:p>
          <a:p>
            <a:pPr marL="342900" indent="-342900"/>
            <a:endParaRPr lang="pl-PL" altLang="pl-PL" sz="16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endParaRPr lang="pl-PL" altLang="pl-PL" sz="16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just"/>
            <a:r>
              <a:rPr lang="pl-PL" altLang="pl-PL" dirty="0" smtClean="0">
                <a:solidFill>
                  <a:srgbClr val="000000"/>
                </a:solidFill>
                <a:latin typeface="+mj-lt"/>
              </a:rPr>
              <a:t>       Rozporządzenie Ministra Rolnictwa i Rozwoju Wsi z dnia 4 września 2015 </a:t>
            </a:r>
            <a:r>
              <a:rPr lang="pl-PL" altLang="pl-PL" dirty="0" err="1" smtClean="0">
                <a:solidFill>
                  <a:srgbClr val="000000"/>
                </a:solidFill>
                <a:latin typeface="+mj-lt"/>
              </a:rPr>
              <a:t>r</a:t>
            </a:r>
            <a:r>
              <a:rPr lang="pl-PL" altLang="pl-PL" dirty="0" smtClean="0">
                <a:solidFill>
                  <a:srgbClr val="000000"/>
                </a:solidFill>
                <a:latin typeface="+mj-lt"/>
              </a:rPr>
              <a:t>. w sprawie szczegółowych warunków i trybu przyznawania pomocy finansowej na operacje typu „Budowa lub modernizacja dróg lokalnych” </a:t>
            </a:r>
            <a:r>
              <a:rPr lang="pl-PL" dirty="0" smtClean="0">
                <a:latin typeface="+mj-lt"/>
              </a:rPr>
              <a:t>w ramach </a:t>
            </a:r>
            <a:r>
              <a:rPr lang="pl-PL" dirty="0" err="1" smtClean="0">
                <a:latin typeface="+mj-lt"/>
              </a:rPr>
              <a:t>poddziałania</a:t>
            </a:r>
            <a:r>
              <a:rPr lang="pl-PL" dirty="0" smtClean="0">
                <a:latin typeface="+mj-lt"/>
              </a:rPr>
              <a:t> „Wsparcie inwestycji związanych z tworzeniem, ulepszaniem lub rozbudową wszystkich rodzajów małej infrastruktury, w tym inwestycji w energię </a:t>
            </a:r>
            <a:r>
              <a:rPr lang="pl-PL" smtClean="0">
                <a:latin typeface="+mj-lt"/>
              </a:rPr>
              <a:t>odnawialną </a:t>
            </a:r>
            <a:br>
              <a:rPr lang="pl-PL" smtClean="0">
                <a:latin typeface="+mj-lt"/>
              </a:rPr>
            </a:br>
            <a:r>
              <a:rPr lang="pl-PL" smtClean="0">
                <a:latin typeface="+mj-lt"/>
              </a:rPr>
              <a:t>i </a:t>
            </a:r>
            <a:r>
              <a:rPr lang="pl-PL" dirty="0" smtClean="0">
                <a:latin typeface="+mj-lt"/>
              </a:rPr>
              <a:t>w oszczędzanie energii” objętego Programem Rozwoju Obszarów Wiejskich na </a:t>
            </a:r>
            <a:r>
              <a:rPr lang="pl-PL" smtClean="0">
                <a:latin typeface="+mj-lt"/>
              </a:rPr>
              <a:t>lata 2014–2020 </a:t>
            </a:r>
            <a:r>
              <a:rPr lang="pl-PL" dirty="0" smtClean="0">
                <a:latin typeface="+mj-lt"/>
              </a:rPr>
              <a:t>(Dz. U. 2015.1414)</a:t>
            </a:r>
          </a:p>
          <a:p>
            <a:pPr marL="342900" indent="-342900"/>
            <a:endParaRPr lang="pl-PL" dirty="0" smtClean="0">
              <a:latin typeface="+mj-lt"/>
            </a:endParaRPr>
          </a:p>
          <a:p>
            <a:pPr marL="342900" indent="-342900"/>
            <a:r>
              <a:rPr lang="pl-PL" dirty="0" smtClean="0">
                <a:latin typeface="+mj-lt"/>
              </a:rPr>
              <a:t>       Rozporządzenie zmieniające z dnia 22 lutego 2018 </a:t>
            </a:r>
            <a:r>
              <a:rPr lang="pl-PL" dirty="0" err="1" smtClean="0">
                <a:latin typeface="+mj-lt"/>
              </a:rPr>
              <a:t>r</a:t>
            </a:r>
            <a:r>
              <a:rPr lang="pl-PL" dirty="0" smtClean="0">
                <a:latin typeface="+mj-lt"/>
              </a:rPr>
              <a:t>. (Dz. U. 2018.509) </a:t>
            </a:r>
          </a:p>
          <a:p>
            <a:pPr marL="342900" indent="-342900">
              <a:buFont typeface="+mj-lt"/>
              <a:buAutoNum type="arabicPeriod"/>
            </a:pPr>
            <a:endParaRPr lang="pl-PL" sz="1600" b="1" dirty="0" smtClean="0"/>
          </a:p>
          <a:p>
            <a:endParaRPr lang="pl-PL" sz="1600" b="1" dirty="0" smtClean="0"/>
          </a:p>
          <a:p>
            <a:pPr algn="ctr"/>
            <a:endParaRPr lang="pl-PL" altLang="pl-PL" sz="1600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848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395536" y="2060849"/>
            <a:ext cx="8229600" cy="29523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700" dirty="0" smtClean="0"/>
              <a:t>        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Tytuł 10"/>
          <p:cNvSpPr>
            <a:spLocks noGrp="1"/>
          </p:cNvSpPr>
          <p:nvPr>
            <p:ph type="title"/>
          </p:nvPr>
        </p:nvSpPr>
        <p:spPr>
          <a:xfrm>
            <a:off x="3923928" y="260648"/>
            <a:ext cx="4989240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  <a:latin typeface="+mn-lt"/>
              </a:rPr>
              <a:t>Punktacja</a:t>
            </a:r>
            <a:endParaRPr lang="pl-PL" sz="24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323528" y="1916832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/>
              <a:t>Jeżeli dane zawarte we wniosku o przyznanie pomocy i dokumentach dołączonych </a:t>
            </a:r>
            <a:br>
              <a:rPr lang="pl-PL" dirty="0" smtClean="0"/>
            </a:br>
            <a:r>
              <a:rPr lang="pl-PL" dirty="0" smtClean="0"/>
              <a:t>do wniosku są rozbieżne, punkty za dane kryterium wyboru operacji przyznaje się </a:t>
            </a:r>
            <a:br>
              <a:rPr lang="pl-PL" dirty="0" smtClean="0"/>
            </a:br>
            <a:r>
              <a:rPr lang="pl-PL" dirty="0" smtClean="0"/>
              <a:t>na podstawie danych zawartych w dołączonych dokumentach.</a:t>
            </a:r>
          </a:p>
          <a:p>
            <a:pPr algn="just"/>
            <a:endParaRPr lang="pl-PL" dirty="0" smtClean="0"/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Jeżeli wniosek o przyznanie pomocy lub dołączone do niego dokumenty nie zawierają danych niezbędnych do ustalenia liczby punktów za dane kryterium wyboru operacji, </a:t>
            </a:r>
            <a:br>
              <a:rPr lang="pl-PL" dirty="0" smtClean="0"/>
            </a:br>
            <a:r>
              <a:rPr lang="pl-PL" dirty="0" smtClean="0"/>
              <a:t>nie przyznaje się punktów za to kryterium.</a:t>
            </a:r>
          </a:p>
          <a:p>
            <a:pPr algn="just"/>
            <a:endParaRPr lang="pl-PL" dirty="0" smtClean="0"/>
          </a:p>
          <a:p>
            <a:pPr algn="just"/>
            <a:endParaRPr lang="pl-PL" dirty="0" smtClean="0"/>
          </a:p>
          <a:p>
            <a:pPr algn="just"/>
            <a:r>
              <a:rPr lang="pl-PL" b="1" dirty="0" smtClean="0">
                <a:solidFill>
                  <a:srgbClr val="FF0000"/>
                </a:solidFill>
              </a:rPr>
              <a:t>Pomoc może być przyznana na operacje, które uzyskały co najmniej 8 punktów</a:t>
            </a:r>
          </a:p>
          <a:p>
            <a:pPr algn="just"/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1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0"/>
          <p:cNvSpPr>
            <a:spLocks noGrp="1"/>
          </p:cNvSpPr>
          <p:nvPr>
            <p:ph type="title"/>
          </p:nvPr>
        </p:nvSpPr>
        <p:spPr>
          <a:xfrm>
            <a:off x="3275856" y="260648"/>
            <a:ext cx="5637312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</a:rPr>
              <a:t>Lista informująca o  kolejności przysługiwania pomocy</a:t>
            </a:r>
            <a:endParaRPr lang="pl-PL" sz="2400" b="1" dirty="0">
              <a:solidFill>
                <a:srgbClr val="00B0F0"/>
              </a:solidFill>
            </a:endParaRP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395536" y="2060849"/>
            <a:ext cx="8229600" cy="2952328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000" dirty="0" smtClean="0"/>
          </a:p>
          <a:p>
            <a:pPr algn="just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      Właściwy organ samorządu województwa niezwłocznie po przyznaniu punktów za kryteria wyboru operacji w ramach danego typu operacji, sporządza i podaje do publicznej wiadomości na stronie internetowej urzędu marszałkowskiego oraz w urzędzie listę, która zawiera informację </a:t>
            </a:r>
            <a:br>
              <a:rPr lang="pl-PL" sz="2000" dirty="0" smtClean="0">
                <a:solidFill>
                  <a:srgbClr val="FF0000"/>
                </a:solidFill>
              </a:rPr>
            </a:br>
            <a:r>
              <a:rPr lang="pl-PL" sz="2000" dirty="0" smtClean="0">
                <a:solidFill>
                  <a:srgbClr val="FF0000"/>
                </a:solidFill>
              </a:rPr>
              <a:t>o kolejności przysługiwania pomocy w ramach tego typu operacji.</a:t>
            </a:r>
            <a:endParaRPr lang="pl-PL" sz="2000" dirty="0">
              <a:solidFill>
                <a:srgbClr val="FF0000"/>
              </a:solidFill>
            </a:endParaRP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107504" y="1844824"/>
            <a:ext cx="8712968" cy="36724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sz="1500" dirty="0" smtClean="0"/>
              <a:t>        Zgodnie z § 2b ust. 1 i 2 </a:t>
            </a:r>
            <a:r>
              <a:rPr lang="pl-PL" sz="1500" i="1" dirty="0" smtClean="0"/>
              <a:t>Rozporządzenia Ministra Rolnictwa i Rozwoju Wsi z dnia 12 października 2015 </a:t>
            </a:r>
            <a:r>
              <a:rPr lang="pl-PL" sz="1500" i="1" dirty="0" err="1" smtClean="0"/>
              <a:t>r</a:t>
            </a:r>
            <a:r>
              <a:rPr lang="pl-PL" sz="1500" i="1" dirty="0" smtClean="0"/>
              <a:t>. w sprawie wysokości limitów środków dostępnych w poszczególnych województwach lub latach w ramach określonych działań lub </a:t>
            </a:r>
            <a:r>
              <a:rPr lang="pl-PL" sz="1500" i="1" dirty="0" err="1" smtClean="0"/>
              <a:t>poddziałań</a:t>
            </a:r>
            <a:r>
              <a:rPr lang="pl-PL" sz="1500" i="1" dirty="0" smtClean="0"/>
              <a:t> Programu Rozwoju Obszarów Wiejskich na lata 2014-2020 ( Dz. U. 2016 </a:t>
            </a:r>
            <a:r>
              <a:rPr lang="pl-PL" sz="1500" i="1" dirty="0" err="1" smtClean="0"/>
              <a:t>poz</a:t>
            </a:r>
            <a:r>
              <a:rPr lang="pl-PL" sz="1500" i="1" dirty="0" smtClean="0"/>
              <a:t> 1755 ze zmianami):</a:t>
            </a:r>
          </a:p>
          <a:p>
            <a:pPr>
              <a:buNone/>
            </a:pPr>
            <a:endParaRPr lang="pl-PL" sz="1700" dirty="0" smtClean="0"/>
          </a:p>
          <a:p>
            <a:pPr algn="just">
              <a:buNone/>
            </a:pPr>
            <a:r>
              <a:rPr lang="pl-PL" sz="1700" dirty="0" smtClean="0"/>
              <a:t>       </a:t>
            </a:r>
            <a:r>
              <a:rPr lang="pl-PL" sz="1700" dirty="0" smtClean="0">
                <a:solidFill>
                  <a:srgbClr val="FF0000"/>
                </a:solidFill>
              </a:rPr>
              <a:t>Podmioty ubiegające się o przyznanie pomocy, których wnioski o przyznanie pomocy finansowej zawierają zapotrzebowanie na środki przekraczające określoną w rozporządzeniu wysokość odpowiedniego limitu środków i przekraczające więcej niż o 50% wysokość dostępnych środków </a:t>
            </a:r>
            <a:br>
              <a:rPr lang="pl-PL" sz="1700" dirty="0" smtClean="0">
                <a:solidFill>
                  <a:srgbClr val="FF0000"/>
                </a:solidFill>
              </a:rPr>
            </a:br>
            <a:r>
              <a:rPr lang="pl-PL" sz="1700" dirty="0" smtClean="0">
                <a:solidFill>
                  <a:srgbClr val="FF0000"/>
                </a:solidFill>
              </a:rPr>
              <a:t>w ramach tego limitu, ustaloną według stanu na dzień podania do publicznej wiadomości listy zawierającej informację o kolejności przysługiwania pomocy, informuje się o odmowie przyznania pomocy z podaniem jej przyczyn.</a:t>
            </a:r>
          </a:p>
          <a:p>
            <a:pPr algn="just">
              <a:buNone/>
            </a:pPr>
            <a:endParaRPr lang="pl-PL" sz="17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pl-PL" sz="1700" dirty="0" smtClean="0">
                <a:solidFill>
                  <a:srgbClr val="FF0000"/>
                </a:solidFill>
              </a:rPr>
              <a:t>        Podmioty ubiegające się o przyznanie pomocy, których wnioski o przyznanie pomocy finansowej zawierają zapotrzebowanie na środki przekraczające określoną w rozporządzeniu odpowiedniego limitu środków i przekraczające nie więcej niż o 50% wysokość dostępnych środków w ramach tego limitu, ustaloną według stanu na dzień podania do publicznej wiadomości listy, niezwłocznie informuje się o tym, w formie pisemnej.</a:t>
            </a:r>
          </a:p>
          <a:p>
            <a:pPr>
              <a:buNone/>
            </a:pPr>
            <a:endParaRPr lang="pl-PL" sz="1700" dirty="0" smtClean="0"/>
          </a:p>
          <a:p>
            <a:pPr>
              <a:buNone/>
            </a:pPr>
            <a:endParaRPr lang="pl-PL" sz="1700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Tytuł 10"/>
          <p:cNvSpPr>
            <a:spLocks noGrp="1"/>
          </p:cNvSpPr>
          <p:nvPr>
            <p:ph type="title"/>
          </p:nvPr>
        </p:nvSpPr>
        <p:spPr>
          <a:xfrm>
            <a:off x="3275856" y="260648"/>
            <a:ext cx="5637312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</a:rPr>
              <a:t>Wnioski poza limitem</a:t>
            </a:r>
            <a:endParaRPr lang="pl-PL" sz="2400" b="1" dirty="0">
              <a:solidFill>
                <a:srgbClr val="00B0F0"/>
              </a:solidFill>
            </a:endParaRPr>
          </a:p>
        </p:txBody>
      </p:sp>
      <p:sp>
        <p:nvSpPr>
          <p:cNvPr id="1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395536" y="2060849"/>
            <a:ext cx="8136904" cy="295232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pl-PL" sz="1700" dirty="0" smtClean="0"/>
          </a:p>
          <a:p>
            <a:pPr algn="just">
              <a:buNone/>
            </a:pPr>
            <a:r>
              <a:rPr lang="pl-PL" dirty="0" smtClean="0"/>
              <a:t>      </a:t>
            </a:r>
            <a:r>
              <a:rPr lang="pl-PL" dirty="0" smtClean="0">
                <a:solidFill>
                  <a:srgbClr val="FF0000"/>
                </a:solidFill>
              </a:rPr>
              <a:t>Wnioski te rozpatruje się w trybie określonym w przepisach wydanych na podstawie </a:t>
            </a:r>
            <a:r>
              <a:rPr lang="pl-PL" i="1" dirty="0" smtClean="0">
                <a:solidFill>
                  <a:srgbClr val="FF0000"/>
                </a:solidFill>
              </a:rPr>
              <a:t>art. 45 ust. 1 ustawy z dnia 20 lutego 2015 </a:t>
            </a:r>
            <a:r>
              <a:rPr lang="pl-PL" i="1" dirty="0" err="1" smtClean="0">
                <a:solidFill>
                  <a:srgbClr val="FF0000"/>
                </a:solidFill>
              </a:rPr>
              <a:t>r</a:t>
            </a:r>
            <a:r>
              <a:rPr lang="pl-PL" i="1" dirty="0" smtClean="0">
                <a:solidFill>
                  <a:srgbClr val="FF0000"/>
                </a:solidFill>
              </a:rPr>
              <a:t>. o wspieraniu rozwoju obszarów wiejskich z udziałem środków Europejskiego Funduszu Rolnego na rzecz Rozwoju Obszarów Wiejskich w ramach Programu Rozwoju Obszarów Wiejskich na lata 2014-2020 </a:t>
            </a:r>
            <a:r>
              <a:rPr lang="pl-PL" b="1" dirty="0" smtClean="0">
                <a:solidFill>
                  <a:srgbClr val="FF0000"/>
                </a:solidFill>
              </a:rPr>
              <a:t>z tym że podmiot ubiegający się o przyznanie pomocy wzywa się do zawarcia umowy lub informuje się ten podmiot o odmowie przyznania pomocy z uwagi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na brak dostępnych środków nie później niż w terminie 18 miesięcy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od dnia, w którym upływa termin składania wniosków o przyznanie pomocy.</a:t>
            </a:r>
            <a:endParaRPr lang="pl-PL" b="1" dirty="0">
              <a:solidFill>
                <a:srgbClr val="FF0000"/>
              </a:solidFill>
            </a:endParaRP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Tytuł 10"/>
          <p:cNvSpPr>
            <a:spLocks noGrp="1"/>
          </p:cNvSpPr>
          <p:nvPr>
            <p:ph type="title"/>
          </p:nvPr>
        </p:nvSpPr>
        <p:spPr>
          <a:xfrm>
            <a:off x="3275856" y="260648"/>
            <a:ext cx="5637312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</a:rPr>
              <a:t>Wnioski poza limitem</a:t>
            </a:r>
            <a:endParaRPr lang="pl-PL" sz="2400" b="1" dirty="0">
              <a:solidFill>
                <a:srgbClr val="00B0F0"/>
              </a:solidFill>
            </a:endParaRPr>
          </a:p>
        </p:txBody>
      </p:sp>
      <p:sp>
        <p:nvSpPr>
          <p:cNvPr id="11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467544" y="1772816"/>
            <a:ext cx="8280920" cy="38884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800" dirty="0" smtClean="0"/>
              <a:t> </a:t>
            </a:r>
            <a:r>
              <a:rPr lang="pl-PL" sz="1800" dirty="0" smtClean="0">
                <a:solidFill>
                  <a:srgbClr val="FF0000"/>
                </a:solidFill>
              </a:rPr>
              <a:t>Jeżeli we wniosku o przyznanie pomocy na operację umieszczoną na liście stwierdzono braki, właściwy organ samorządu województwa wzywa, w formie pisemnej, podmiot ubiegający się o przyznanie pomocy do usunięcia tych braków, w terminie 14 dni od dnia doręczenia wezwania</a:t>
            </a:r>
          </a:p>
          <a:p>
            <a:pPr marL="0" indent="0" algn="just">
              <a:buNone/>
            </a:pPr>
            <a:endParaRPr lang="pl-PL" sz="18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rgbClr val="FF0000"/>
                </a:solidFill>
              </a:rPr>
              <a:t>Jeżeli podmiot ubiegający się o przyznanie pomocy nie usunął wszystkich braków, wzywa się go ponownie, w formie pisemnej, do usunięcia pozostałych braków, w terminie 14 dni od dnia doręczenia wezwania.</a:t>
            </a:r>
          </a:p>
          <a:p>
            <a:pPr marL="0" indent="0" algn="just">
              <a:buNone/>
            </a:pPr>
            <a:r>
              <a:rPr lang="pl-PL" sz="1800" dirty="0" smtClean="0">
                <a:solidFill>
                  <a:srgbClr val="FF0000"/>
                </a:solidFill>
              </a:rPr>
              <a:t>       </a:t>
            </a:r>
          </a:p>
          <a:p>
            <a:pPr marL="0" indent="0" algn="just">
              <a:buNone/>
            </a:pPr>
            <a:r>
              <a:rPr lang="pl-PL" sz="1800" dirty="0" smtClean="0">
                <a:solidFill>
                  <a:srgbClr val="FF0000"/>
                </a:solidFill>
              </a:rPr>
              <a:t>Jeżeli podmiot ubiegający się o przyznanie pomocy mimo wezwania, nie usunął braków </a:t>
            </a:r>
            <a:br>
              <a:rPr lang="pl-PL" sz="1800" dirty="0" smtClean="0">
                <a:solidFill>
                  <a:srgbClr val="FF0000"/>
                </a:solidFill>
              </a:rPr>
            </a:br>
            <a:r>
              <a:rPr lang="pl-PL" sz="1800" dirty="0" smtClean="0">
                <a:solidFill>
                  <a:srgbClr val="FF0000"/>
                </a:solidFill>
              </a:rPr>
              <a:t>w terminie, pomocy nie przyznaje się, o czym właściwy organ samorządu województwa informuje, w formie pisemnej, podmiot ubiegający się o przyznanie pomocy, podając przyczyny odmowy przyznania pomocy</a:t>
            </a:r>
            <a:r>
              <a:rPr lang="pl-PL" sz="1800" dirty="0" smtClean="0"/>
              <a:t>.</a:t>
            </a:r>
            <a:endParaRPr lang="pl-PL" sz="1800" b="1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Tytuł 10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</a:rPr>
              <a:t>Weryfikacja wniosków</a:t>
            </a:r>
            <a:endParaRPr lang="pl-PL" sz="2400" b="1" dirty="0">
              <a:solidFill>
                <a:srgbClr val="00B0F0"/>
              </a:solidFill>
            </a:endParaRPr>
          </a:p>
        </p:txBody>
      </p:sp>
      <p:sp>
        <p:nvSpPr>
          <p:cNvPr id="1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395536" y="1628800"/>
            <a:ext cx="8496944" cy="4248471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l-PL" sz="2900" dirty="0" smtClean="0"/>
              <a:t>Właściwy organ samorządu województwa po zakończeniu sprawdzenia spełniania warunków przyznania pomocy niezwłocznie aktualizuje i podaje do publicznej wiadomości listę na stronie internetowej urzędu marszałkowskiego oraz w urzędzie marszałkowskim wskazując wnioski </a:t>
            </a:r>
            <a:br>
              <a:rPr lang="pl-PL" sz="2900" dirty="0" smtClean="0"/>
            </a:br>
            <a:r>
              <a:rPr lang="pl-PL" sz="2900" dirty="0" smtClean="0"/>
              <a:t>o przyznanie pomocy spełniające warunki przyznania pomocy.</a:t>
            </a:r>
          </a:p>
          <a:p>
            <a:pPr marL="0" indent="0" algn="just">
              <a:buNone/>
            </a:pPr>
            <a:endParaRPr lang="pl-PL" sz="29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2900" dirty="0" smtClean="0">
                <a:solidFill>
                  <a:srgbClr val="FF0000"/>
                </a:solidFill>
              </a:rPr>
              <a:t>W terminie 6 miesięcy od dnia</a:t>
            </a:r>
            <a:r>
              <a:rPr lang="pl-PL" sz="2900" dirty="0" smtClean="0"/>
              <a:t>, w którym upływa termin składania wniosków o przyznanie pomocy, właściwy organ samorządu województwa:</a:t>
            </a:r>
          </a:p>
          <a:p>
            <a:pPr marL="0" indent="0" algn="just">
              <a:buNone/>
            </a:pPr>
            <a:endParaRPr lang="pl-PL" sz="2900" dirty="0" smtClean="0"/>
          </a:p>
          <a:p>
            <a:pPr marL="457200" indent="-457200" algn="just">
              <a:buAutoNum type="arabicParenR"/>
            </a:pPr>
            <a:r>
              <a:rPr lang="pl-PL" sz="2900" dirty="0" smtClean="0"/>
              <a:t>wzywa podmiot ubiegający się o przyznanie pomocy do zawarcia umowy – w przypadku pozytywnego rozpatrzenia wniosku o przyznanie pomocy;</a:t>
            </a:r>
          </a:p>
          <a:p>
            <a:pPr marL="457200" indent="-457200" algn="just">
              <a:buAutoNum type="arabicParenR"/>
            </a:pPr>
            <a:endParaRPr lang="pl-PL" sz="2900" dirty="0" smtClean="0"/>
          </a:p>
          <a:p>
            <a:pPr marL="457200" indent="-457200" algn="just">
              <a:buAutoNum type="arabicParenR"/>
            </a:pPr>
            <a:r>
              <a:rPr lang="pl-PL" sz="2900" dirty="0" smtClean="0"/>
              <a:t>informuje podmiot ubiegający się o przyznanie pomocy o odmowie jej przyznania– </a:t>
            </a:r>
            <a:br>
              <a:rPr lang="pl-PL" sz="2900" dirty="0" smtClean="0"/>
            </a:br>
            <a:r>
              <a:rPr lang="pl-PL" sz="2900" dirty="0" smtClean="0"/>
              <a:t>w przypadku gdy nie są spełnione warunki przyznania pomocy.</a:t>
            </a:r>
          </a:p>
          <a:p>
            <a:pPr marL="457200" indent="-457200" algn="just">
              <a:buNone/>
            </a:pPr>
            <a:endParaRPr lang="pl-PL" sz="2900" dirty="0" smtClean="0"/>
          </a:p>
          <a:p>
            <a:pPr marL="457200" indent="-457200" algn="just">
              <a:buNone/>
            </a:pPr>
            <a:endParaRPr lang="pl-PL" sz="2900" dirty="0" smtClean="0"/>
          </a:p>
          <a:p>
            <a:pPr marL="457200" indent="-457200" algn="just">
              <a:buNone/>
            </a:pPr>
            <a:r>
              <a:rPr lang="pl-PL" sz="2900" dirty="0" smtClean="0"/>
              <a:t>         Wezwanie podmiotu ubiegającego się o przyznanie pomocy do wykonania określonych czynności w toku postępowania w sprawie przyznania pomocy wstrzymuje bieg terminu, </a:t>
            </a:r>
            <a:br>
              <a:rPr lang="pl-PL" sz="2900" dirty="0" smtClean="0"/>
            </a:br>
            <a:r>
              <a:rPr lang="pl-PL" sz="2900" dirty="0" smtClean="0"/>
              <a:t>o którym mowa w ust.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Tytuł 10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00B0F0"/>
                </a:solidFill>
              </a:rPr>
              <a:t>Weryfikacja wniosków</a:t>
            </a:r>
            <a:endParaRPr lang="pl-PL" sz="2400" b="1" dirty="0">
              <a:solidFill>
                <a:srgbClr val="00B0F0"/>
              </a:solidFill>
            </a:endParaRPr>
          </a:p>
        </p:txBody>
      </p:sp>
      <p:sp>
        <p:nvSpPr>
          <p:cNvPr id="11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259632" y="6356350"/>
            <a:ext cx="6840760" cy="365125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031875" y="2068513"/>
            <a:ext cx="6889750" cy="180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altLang="pl-PL" dirty="0">
                <a:latin typeface="Arial" charset="0"/>
              </a:rPr>
              <a:t>  </a:t>
            </a:r>
            <a:r>
              <a:rPr lang="pl-PL" alt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Dziękuję za uwagę</a:t>
            </a:r>
          </a:p>
          <a:p>
            <a:pPr algn="ctr">
              <a:lnSpc>
                <a:spcPct val="90000"/>
              </a:lnSpc>
              <a:spcBef>
                <a:spcPts val="775"/>
              </a:spcBef>
              <a:buClr>
                <a:srgbClr val="990000"/>
              </a:buClr>
              <a:buSzPct val="75000"/>
              <a:buFont typeface="Wingdings" pitchFamily="2" charset="2"/>
              <a:buNone/>
              <a:defRPr/>
            </a:pPr>
            <a:endParaRPr lang="pl-PL" altLang="pl-PL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775"/>
              </a:spcBef>
              <a:buClr>
                <a:srgbClr val="990000"/>
              </a:buClr>
              <a:buSzPct val="75000"/>
              <a:buFont typeface="Wingdings" pitchFamily="2" charset="2"/>
              <a:buNone/>
              <a:defRPr/>
            </a:pPr>
            <a:r>
              <a:rPr lang="pl-PL" altLang="pl-P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Agnieszka Czarnobrywy</a:t>
            </a:r>
          </a:p>
          <a:p>
            <a:pPr algn="ctr">
              <a:lnSpc>
                <a:spcPct val="90000"/>
              </a:lnSpc>
              <a:spcBef>
                <a:spcPts val="775"/>
              </a:spcBef>
              <a:buClr>
                <a:srgbClr val="990000"/>
              </a:buClr>
              <a:buSzPct val="75000"/>
              <a:buFont typeface="Wingdings" pitchFamily="2" charset="2"/>
              <a:buNone/>
              <a:defRPr/>
            </a:pPr>
            <a:r>
              <a:rPr lang="pl-PL" altLang="pl-P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Wydział Programów Rozwoju Obszarów Wiejskich</a:t>
            </a:r>
          </a:p>
          <a:p>
            <a:pPr algn="ctr">
              <a:lnSpc>
                <a:spcPct val="90000"/>
              </a:lnSpc>
              <a:spcBef>
                <a:spcPts val="775"/>
              </a:spcBef>
              <a:buClr>
                <a:srgbClr val="990000"/>
              </a:buClr>
              <a:buSzPct val="75000"/>
              <a:buFont typeface="Wingdings" pitchFamily="2" charset="2"/>
              <a:buNone/>
              <a:defRPr/>
            </a:pPr>
            <a:r>
              <a:rPr lang="pl-PL" altLang="pl-P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Urząd Marszałkowski Województwa Zachodniopomorskiego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251520" y="1412776"/>
            <a:ext cx="8657111" cy="789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400" b="1" dirty="0" smtClean="0">
                <a:solidFill>
                  <a:srgbClr val="000000"/>
                </a:solidFill>
              </a:rPr>
              <a:t>II nabór wniosków o przyznanie pomocy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400" b="1" dirty="0" smtClean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3200" b="1" dirty="0" smtClean="0">
                <a:solidFill>
                  <a:srgbClr val="000000"/>
                </a:solidFill>
              </a:rPr>
              <a:t>2 sierpnia 2018 </a:t>
            </a:r>
            <a:r>
              <a:rPr lang="pl-PL" altLang="pl-PL" sz="3200" b="1" dirty="0" err="1" smtClean="0">
                <a:solidFill>
                  <a:srgbClr val="000000"/>
                </a:solidFill>
              </a:rPr>
              <a:t>r</a:t>
            </a:r>
            <a:r>
              <a:rPr lang="pl-PL" altLang="pl-PL" sz="3200" b="1" dirty="0" smtClean="0">
                <a:solidFill>
                  <a:srgbClr val="000000"/>
                </a:solidFill>
              </a:rPr>
              <a:t>. - 20 sierpnia 2018 </a:t>
            </a:r>
            <a:r>
              <a:rPr lang="pl-PL" altLang="pl-PL" sz="3200" b="1" dirty="0" err="1" smtClean="0">
                <a:solidFill>
                  <a:srgbClr val="000000"/>
                </a:solidFill>
              </a:rPr>
              <a:t>r</a:t>
            </a:r>
            <a:r>
              <a:rPr lang="pl-PL" altLang="pl-PL" sz="3200" b="1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 smtClean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ea typeface="Times New Roman" pitchFamily="18" charset="0"/>
                <a:cs typeface="Arial" pitchFamily="34" charset="0"/>
              </a:rPr>
              <a:t>Orientacyjna wysokość środków pozostałych do zakontraktowania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800" b="1" dirty="0" smtClean="0">
              <a:solidFill>
                <a:srgbClr val="00B0F0"/>
              </a:solidFill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800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3 848 556 euro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800" b="1" dirty="0" smtClean="0">
                <a:solidFill>
                  <a:srgbClr val="00B0F0"/>
                </a:solidFill>
                <a:cs typeface="Arial" pitchFamily="34" charset="0"/>
              </a:rPr>
              <a:t>Około 17 mln PLN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100" b="1" dirty="0" smtClean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dirty="0" smtClean="0">
                <a:solidFill>
                  <a:srgbClr val="000000"/>
                </a:solidFill>
              </a:rPr>
              <a:t>Alokacja całość: 19 553 241 euro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 smtClean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 smtClean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 smtClean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endParaRPr lang="pl-PL" altLang="pl-PL" sz="16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endParaRPr lang="pl-PL" altLang="pl-PL" sz="16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pl-PL" altLang="pl-PL" dirty="0" smtClean="0">
                <a:solidFill>
                  <a:srgbClr val="000000"/>
                </a:solidFill>
                <a:latin typeface="+mj-lt"/>
              </a:rPr>
              <a:t>       </a:t>
            </a:r>
            <a:endParaRPr lang="pl-PL" sz="1600" b="1" dirty="0" smtClean="0"/>
          </a:p>
          <a:p>
            <a:endParaRPr lang="pl-PL" sz="1600" b="1" dirty="0" smtClean="0"/>
          </a:p>
          <a:p>
            <a:pPr algn="ctr"/>
            <a:endParaRPr lang="pl-PL" altLang="pl-PL" sz="1600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848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Symbol zastępczy tekstu 2"/>
          <p:cNvSpPr txBox="1">
            <a:spLocks/>
          </p:cNvSpPr>
          <p:nvPr/>
        </p:nvSpPr>
        <p:spPr bwMode="auto">
          <a:xfrm>
            <a:off x="467544" y="1772816"/>
            <a:ext cx="81915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dirty="0"/>
              <a:t>     </a:t>
            </a:r>
            <a:r>
              <a:rPr lang="pl-PL" altLang="pl-PL" b="1" dirty="0"/>
              <a:t>Działania związane z budową i </a:t>
            </a:r>
            <a:r>
              <a:rPr lang="pl-PL" altLang="pl-PL" b="1" dirty="0" smtClean="0"/>
              <a:t>przebudową </a:t>
            </a:r>
            <a:r>
              <a:rPr lang="pl-PL" altLang="pl-PL" b="1" dirty="0"/>
              <a:t>dróg mają za zadanie wspierać rozwój lokalny na obszarach wiejskich </a:t>
            </a:r>
            <a:r>
              <a:rPr lang="pl-PL" altLang="pl-PL" b="1" dirty="0" smtClean="0"/>
              <a:t>i łączenie jednostek osadniczych z </a:t>
            </a:r>
            <a:r>
              <a:rPr lang="pl-PL" altLang="pl-PL" b="1" dirty="0"/>
              <a:t>istniejącą siecią drogową (drogą publiczną).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dirty="0">
              <a:solidFill>
                <a:srgbClr val="0000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b="1" dirty="0">
                <a:solidFill>
                  <a:srgbClr val="000000"/>
                </a:solidFill>
              </a:rPr>
              <a:t>Cele </a:t>
            </a:r>
            <a:r>
              <a:rPr lang="pl-PL" altLang="pl-PL" b="1" dirty="0" smtClean="0">
                <a:solidFill>
                  <a:srgbClr val="000000"/>
                </a:solidFill>
              </a:rPr>
              <a:t>operacji:</a:t>
            </a:r>
            <a:endParaRPr lang="pl-PL" altLang="pl-PL" b="1" dirty="0">
              <a:solidFill>
                <a:srgbClr val="0000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b="1" dirty="0">
              <a:solidFill>
                <a:srgbClr val="0000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l-PL" altLang="pl-PL" dirty="0">
                <a:solidFill>
                  <a:srgbClr val="000000"/>
                </a:solidFill>
              </a:rPr>
              <a:t>Niwelowanie utrudnień komunikacyjnych na obszarach wiejskich;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l-PL" altLang="pl-PL" dirty="0">
                <a:solidFill>
                  <a:srgbClr val="000000"/>
                </a:solidFill>
              </a:rPr>
              <a:t>Umożliwienie mieszkańcom obszarów wiejskich podejmowania zatrudnienia poza miejscem zamieszkania;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pl-PL" altLang="pl-PL" dirty="0">
                <a:solidFill>
                  <a:srgbClr val="000000"/>
                </a:solidFill>
              </a:rPr>
              <a:t>Umożliwienie mieszkańcom obszarów wiejskich</a:t>
            </a:r>
            <a:r>
              <a:rPr lang="pl-PL" altLang="pl-PL" dirty="0"/>
              <a:t> korzystania z usług publicznych.</a:t>
            </a:r>
            <a:endParaRPr lang="pl-PL" altLang="pl-PL" dirty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</a:t>
            </a:r>
            <a:endParaRPr lang="pl-PL" sz="2400" dirty="0"/>
          </a:p>
        </p:txBody>
      </p:sp>
      <p:sp>
        <p:nvSpPr>
          <p:cNvPr id="13" name="Symbol zastępczy tekstu 2"/>
          <p:cNvSpPr txBox="1">
            <a:spLocks/>
          </p:cNvSpPr>
          <p:nvPr/>
        </p:nvSpPr>
        <p:spPr bwMode="auto">
          <a:xfrm>
            <a:off x="506026" y="2441359"/>
            <a:ext cx="8188711" cy="365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400" b="1" dirty="0" smtClean="0">
                <a:solidFill>
                  <a:srgbClr val="000000"/>
                </a:solidFill>
              </a:rPr>
              <a:t>Pomoc jest przyznawana na operacje </a:t>
            </a:r>
            <a:r>
              <a:rPr lang="pl-PL" altLang="pl-PL" sz="2400" b="1" u="sng" dirty="0" smtClean="0">
                <a:solidFill>
                  <a:srgbClr val="FF0000"/>
                </a:solidFill>
              </a:rPr>
              <a:t>w zakresie budowy lub przebudowy </a:t>
            </a:r>
            <a:r>
              <a:rPr lang="pl-PL" altLang="pl-PL" sz="2400" b="1" dirty="0" smtClean="0">
                <a:solidFill>
                  <a:srgbClr val="000000"/>
                </a:solidFill>
              </a:rPr>
              <a:t>dróg gminnych, powiatowych lub wewnętrznych lub odcinków tych dróg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</a:t>
            </a:r>
            <a:endParaRPr lang="pl-PL" sz="2400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95536" y="1798077"/>
            <a:ext cx="835292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/>
          </a:p>
          <a:p>
            <a:pPr marL="342900" indent="-342900" algn="just" eaLnBrk="0" hangingPunct="0">
              <a:buAutoNum type="arabicPeriod"/>
              <a:tabLst>
                <a:tab pos="725488" algn="l"/>
              </a:tabLst>
            </a:pPr>
            <a:r>
              <a:rPr lang="pl-PL" dirty="0" smtClean="0"/>
              <a:t>Inwestycja </a:t>
            </a:r>
            <a:r>
              <a:rPr lang="pl-PL" dirty="0"/>
              <a:t>będzie </a:t>
            </a:r>
            <a:r>
              <a:rPr lang="pl-PL" dirty="0" smtClean="0"/>
              <a:t>realizowana na obszarze należącym do: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800100" lvl="1" indent="-342900" algn="just" eaLnBrk="0" hangingPunct="0">
              <a:buAutoNum type="alphaLcParenR"/>
              <a:tabLst>
                <a:tab pos="725488" algn="l"/>
              </a:tabLst>
            </a:pPr>
            <a:r>
              <a:rPr lang="pl-PL" b="1" dirty="0" smtClean="0"/>
              <a:t>gminy wiejskiej </a:t>
            </a:r>
            <a:r>
              <a:rPr lang="pl-PL" dirty="0" smtClean="0"/>
              <a:t>lub</a:t>
            </a:r>
          </a:p>
          <a:p>
            <a:pPr marL="800100" lvl="1" indent="-342900" algn="just" eaLnBrk="0" hangingPunct="0">
              <a:buAutoNum type="alphaLcParenR"/>
              <a:tabLst>
                <a:tab pos="725488" algn="l"/>
              </a:tabLst>
            </a:pPr>
            <a:r>
              <a:rPr lang="pl-PL" b="1" dirty="0" smtClean="0"/>
              <a:t>gminy miejsko-wiejskiej, </a:t>
            </a:r>
            <a:r>
              <a:rPr lang="pl-PL" dirty="0" smtClean="0"/>
              <a:t>z wyłączeniem miast liczących powyżej </a:t>
            </a:r>
            <a:br>
              <a:rPr lang="pl-PL" dirty="0" smtClean="0"/>
            </a:br>
            <a:r>
              <a:rPr lang="pl-PL" dirty="0" smtClean="0"/>
              <a:t>5000 mieszkańców lub</a:t>
            </a:r>
          </a:p>
          <a:p>
            <a:pPr marL="800100" lvl="1" indent="-342900" algn="just" eaLnBrk="0" hangingPunct="0">
              <a:tabLst>
                <a:tab pos="725488" algn="l"/>
              </a:tabLst>
            </a:pPr>
            <a:r>
              <a:rPr lang="pl-PL" b="1" dirty="0" smtClean="0"/>
              <a:t> c)  gminy miejskiej, </a:t>
            </a:r>
            <a:r>
              <a:rPr lang="pl-PL" dirty="0" smtClean="0"/>
              <a:t>z wyłączeniem miast liczących powyżej 5000 mieszkańców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algn="just" eaLnBrk="0" hangingPunct="0"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2. </a:t>
            </a:r>
            <a:r>
              <a:rPr lang="pl-PL" dirty="0" smtClean="0"/>
              <a:t>Wnioskodawcą może być </a:t>
            </a:r>
            <a:r>
              <a:rPr lang="pl-PL" b="1" dirty="0" smtClean="0"/>
              <a:t>gmina, </a:t>
            </a:r>
            <a:r>
              <a:rPr lang="pl-PL" b="1" dirty="0" err="1" smtClean="0"/>
              <a:t>powiat</a:t>
            </a:r>
            <a:r>
              <a:rPr lang="pl-PL" b="1" dirty="0" smtClean="0"/>
              <a:t>, związek międzygminny </a:t>
            </a:r>
            <a:br>
              <a:rPr lang="pl-PL" b="1" dirty="0" smtClean="0"/>
            </a:br>
            <a:r>
              <a:rPr lang="pl-PL" b="1" dirty="0" smtClean="0"/>
              <a:t>          lub związek powiatów. </a:t>
            </a: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2000" dirty="0" smtClean="0"/>
              <a:t> 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683568" y="1700808"/>
            <a:ext cx="77048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buAutoNum type="arabicPeriod" startAt="3"/>
              <a:tabLst>
                <a:tab pos="725488" algn="l"/>
              </a:tabLst>
            </a:pPr>
            <a:r>
              <a:rPr lang="pl-PL" dirty="0" smtClean="0"/>
              <a:t>Koszty kwalifikowalne operacji </a:t>
            </a:r>
            <a:r>
              <a:rPr lang="pl-PL" b="1" dirty="0" smtClean="0"/>
              <a:t>nie będą współfinansowane</a:t>
            </a:r>
            <a:r>
              <a:rPr lang="pl-PL" dirty="0" smtClean="0"/>
              <a:t> w drodze wkładu z funduszy strukturalnych, Funduszu Spójności lub jakiegokolwiek innego unijnego instrumentu finansowego oraz innych programów przeznaczonych na inwestycje drogowe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/>
              <a:t>4. Będzie realizowana nie więcej niż w dwóch etapach, a wykonanie zakresu rzeczowego, zgodnie z zestawieniem rzeczowo-finansowym, w tym poniesienie kosztów kwalifikowalnych oraz złożenie wniosku o płatność końcową nastąpi nie później niż w terminie </a:t>
            </a:r>
            <a:r>
              <a:rPr lang="pl-PL" b="1" dirty="0" smtClean="0"/>
              <a:t>24 miesięcy</a:t>
            </a:r>
            <a:r>
              <a:rPr lang="pl-PL" dirty="0" smtClean="0"/>
              <a:t>, a w przypadku operacji dwuetapowych nie później niż w terminie </a:t>
            </a:r>
            <a:r>
              <a:rPr lang="pl-PL" b="1" dirty="0" smtClean="0"/>
              <a:t>36 miesięcy </a:t>
            </a:r>
            <a:r>
              <a:rPr lang="pl-PL" dirty="0" smtClean="0"/>
              <a:t>od dnia zawarcia umowy– nie później niż do 30 czerwca 2023 </a:t>
            </a:r>
            <a:r>
              <a:rPr lang="pl-PL" dirty="0" err="1" smtClean="0"/>
              <a:t>r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76056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683568" y="1916832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/>
              <a:t>5. Inwestycja będzie realizowana na nieruchomości będącej własnością podmiotu ubiegającego się o przyznanie pomocy lub na nieruchomości, do której podmiot ten posiada udokumentowane prawo do dysponowania nią przez okres realizacji operacji</a:t>
            </a:r>
            <a:r>
              <a:rPr lang="pl-PL" b="1" dirty="0" smtClean="0"/>
              <a:t> </a:t>
            </a:r>
            <a:r>
              <a:rPr lang="pl-PL" dirty="0" smtClean="0"/>
              <a:t>oraz okres związania z celem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>
                <a:solidFill>
                  <a:srgbClr val="FF0000"/>
                </a:solidFill>
              </a:rPr>
              <a:t>6. Inwestycja</a:t>
            </a:r>
            <a:r>
              <a:rPr lang="pl-PL" dirty="0" smtClean="0"/>
              <a:t> </a:t>
            </a:r>
            <a:r>
              <a:rPr lang="pl-PL" dirty="0" smtClean="0">
                <a:solidFill>
                  <a:srgbClr val="FF0000"/>
                </a:solidFill>
              </a:rPr>
              <a:t>będzie wynikać z ustaleń miejscowych planów  zagospodarowania przestrzennego, jeżeli zostały sporządzone, albo z decyzji ostatecznej o warunkach zabudowy i zagospodarowania terenu, jeżeli uzyskanie takiej decyzji jest wymagane</a:t>
            </a:r>
            <a:endParaRPr lang="pl-PL" sz="1400" b="1" dirty="0">
              <a:solidFill>
                <a:srgbClr val="FF0000"/>
              </a:solidFill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 smtClean="0">
              <a:latin typeface="Arial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 smtClean="0"/>
          </a:p>
          <a:p>
            <a:endParaRPr lang="pl-PL" sz="800" dirty="0" smtClean="0"/>
          </a:p>
          <a:p>
            <a:endParaRPr lang="pl-PL" sz="800" dirty="0"/>
          </a:p>
          <a:p>
            <a:r>
              <a:rPr lang="pl-PL" dirty="0" smtClean="0"/>
              <a:t>„Europejski Fundusz Rolny na rzecz Rozwoju Obszarów Wiejskich: Europa inwestująca w obszary wiejskie”. </a:t>
            </a:r>
            <a:endParaRPr lang="pl-PL" dirty="0"/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467544" y="1699822"/>
            <a:ext cx="793903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1600" dirty="0" smtClean="0"/>
              <a:t>7.   Inwestycja będzie spójna z dokumentem strategicznym dotyczącym obszaru, na którym jest planowana realizacja operacji, określającym strategię rozwoju oraz obszary lub cele lokalnej polityki rozwoju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600" dirty="0" smtClean="0"/>
          </a:p>
          <a:p>
            <a:pPr marL="342900" indent="-342900" algn="just" eaLnBrk="0" hangingPunct="0">
              <a:buAutoNum type="arabicPeriod" startAt="8"/>
              <a:tabLst>
                <a:tab pos="725488" algn="l"/>
              </a:tabLst>
            </a:pPr>
            <a:r>
              <a:rPr lang="pl-PL" sz="1600" dirty="0" smtClean="0"/>
              <a:t>Będzie łączyć jednostki osadnicze określone w </a:t>
            </a:r>
            <a:r>
              <a:rPr lang="pl-PL" sz="1600" i="1" dirty="0" smtClean="0"/>
              <a:t>ustawie  z dnia 29 sierpnia </a:t>
            </a:r>
            <a:br>
              <a:rPr lang="pl-PL" sz="1600" i="1" dirty="0" smtClean="0"/>
            </a:br>
            <a:r>
              <a:rPr lang="pl-PL" sz="1600" i="1" dirty="0" smtClean="0"/>
              <a:t>2003 </a:t>
            </a:r>
            <a:r>
              <a:rPr lang="pl-PL" sz="1600" i="1" dirty="0" err="1" smtClean="0"/>
              <a:t>r</a:t>
            </a:r>
            <a:r>
              <a:rPr lang="pl-PL" sz="1600" i="1" dirty="0" smtClean="0"/>
              <a:t>. o urzędowych nazwach miejscowości i obiektów fizjograficznych </a:t>
            </a:r>
            <a:r>
              <a:rPr lang="pl-PL" sz="1600" dirty="0" smtClean="0"/>
              <a:t>z istniejącą drogą publiczną.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6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1600" dirty="0" smtClean="0"/>
              <a:t>9.    W przypadku gdy dotyczy drogi wewnętrznej – droga ta w wyniku realizacji operacji stanie się drogą publiczną.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6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1600" dirty="0" smtClean="0"/>
              <a:t>10.  Realizacja operacji nie jest możliwa bez udziału środków publicznych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6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sz="1600" dirty="0" smtClean="0"/>
              <a:t>11.  Dla operacji wydano ostateczną decyzję o środowiskowych uwarunkowaniach – jeżeli jest  wymagana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 smtClean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b="1" dirty="0" smtClean="0">
              <a:latin typeface="Arial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="" xmlns:p14="http://schemas.microsoft.com/office/powerpoint/2010/main" val="22193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2063</Words>
  <Application>Microsoft Office PowerPoint</Application>
  <PresentationFormat>Pokaz na ekranie (4:3)</PresentationFormat>
  <Paragraphs>308</Paragraphs>
  <Slides>26</Slides>
  <Notes>26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Punktacja</vt:lpstr>
      <vt:lpstr>Punktacja</vt:lpstr>
      <vt:lpstr>Lista informująca o  kolejności przysługiwania pomocy</vt:lpstr>
      <vt:lpstr>Wnioski poza limitem</vt:lpstr>
      <vt:lpstr>Wnioski poza limitem</vt:lpstr>
      <vt:lpstr>Weryfikacja wniosków</vt:lpstr>
      <vt:lpstr>Weryfikacja wniosków</vt:lpstr>
      <vt:lpstr>Slajd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pjarocki</dc:creator>
  <cp:lastModifiedBy>mlyszyk</cp:lastModifiedBy>
  <cp:revision>105</cp:revision>
  <dcterms:created xsi:type="dcterms:W3CDTF">2017-09-07T06:47:42Z</dcterms:created>
  <dcterms:modified xsi:type="dcterms:W3CDTF">2018-07-09T10:03:25Z</dcterms:modified>
</cp:coreProperties>
</file>