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70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3" r:id="rId23"/>
    <p:sldId id="304" r:id="rId24"/>
    <p:sldId id="305" r:id="rId25"/>
    <p:sldId id="311" r:id="rId26"/>
    <p:sldId id="306" r:id="rId27"/>
    <p:sldId id="307" r:id="rId28"/>
    <p:sldId id="308" r:id="rId29"/>
    <p:sldId id="309" r:id="rId30"/>
    <p:sldId id="310" r:id="rId31"/>
    <p:sldId id="263" r:id="rId32"/>
  </p:sldIdLst>
  <p:sldSz cx="9144000" cy="5143500" type="screen16x9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42" d="100"/>
          <a:sy n="142" d="100"/>
        </p:scale>
        <p:origin x="714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2768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5519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emf"/><Relationship Id="rId9" Type="http://schemas.openxmlformats.org/officeDocument/2006/relationships/image" Target="../media/image8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row.wzp.pl/wiadomosci/wiadomosci/prow-2014-2020/wiadomosc-dnia/interwencja-i1010-w-zakresie-systemow-indywidualnego-oczyszczania-sciekow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g"/><Relationship Id="rId4" Type="http://schemas.openxmlformats.org/officeDocument/2006/relationships/image" Target="../media/image10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467544" y="888359"/>
            <a:ext cx="7957437" cy="2662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>
              <a:solidFill>
                <a:schemeClr val="bg1"/>
              </a:solidFill>
            </a:endParaRPr>
          </a:p>
          <a:p>
            <a:pPr algn="r"/>
            <a:r>
              <a:rPr lang="pl-PL" dirty="0">
                <a:solidFill>
                  <a:schemeClr val="bg1"/>
                </a:solidFill>
              </a:rPr>
              <a:t> </a:t>
            </a:r>
            <a:r>
              <a:rPr lang="pl-PL" sz="4000" b="1" dirty="0">
                <a:solidFill>
                  <a:schemeClr val="bg1"/>
                </a:solidFill>
              </a:rPr>
              <a:t>Spotkanie informacyjne</a:t>
            </a:r>
            <a:r>
              <a:rPr lang="pl-PL" sz="1000" b="1" dirty="0">
                <a:solidFill>
                  <a:schemeClr val="bg1"/>
                </a:solidFill>
              </a:rPr>
              <a:t> </a:t>
            </a:r>
            <a:endParaRPr lang="pl-PL" sz="1500" b="1" dirty="0">
              <a:solidFill>
                <a:schemeClr val="bg1"/>
              </a:solidFill>
            </a:endParaRPr>
          </a:p>
          <a:p>
            <a:pPr algn="r"/>
            <a:endParaRPr lang="pl-PL" sz="1500" b="1" dirty="0">
              <a:solidFill>
                <a:schemeClr val="bg1"/>
              </a:solidFill>
            </a:endParaRPr>
          </a:p>
          <a:p>
            <a:pPr algn="r"/>
            <a:r>
              <a:rPr lang="pl-PL" dirty="0">
                <a:solidFill>
                  <a:schemeClr val="bg1"/>
                </a:solidFill>
              </a:rPr>
              <a:t>Zasady udzielania wsparcia w ramach Interwencji I.10.10 </a:t>
            </a:r>
          </a:p>
          <a:p>
            <a:pPr algn="r"/>
            <a:r>
              <a:rPr lang="pl-PL" dirty="0">
                <a:solidFill>
                  <a:schemeClr val="bg1"/>
                </a:solidFill>
              </a:rPr>
              <a:t>Infrastruktura na obszarach wiejskich oraz wdrożenie koncepcji inteligentnych wsi</a:t>
            </a:r>
          </a:p>
          <a:p>
            <a:pPr algn="r"/>
            <a:endParaRPr lang="pl-PL" dirty="0">
              <a:solidFill>
                <a:schemeClr val="bg1"/>
              </a:solidFill>
            </a:endParaRPr>
          </a:p>
          <a:p>
            <a:pPr algn="r"/>
            <a:r>
              <a:rPr lang="pl-PL" sz="2000" b="1" dirty="0">
                <a:solidFill>
                  <a:schemeClr val="bg1"/>
                </a:solidFill>
              </a:rPr>
              <a:t>Obszar A </a:t>
            </a:r>
          </a:p>
          <a:p>
            <a:pPr algn="r"/>
            <a:r>
              <a:rPr lang="pl-PL" sz="2000" b="1" dirty="0">
                <a:solidFill>
                  <a:schemeClr val="bg1"/>
                </a:solidFill>
              </a:rPr>
              <a:t>Inwestycje w zakresie systemów indywidualnego oczyszczania ścieków</a:t>
            </a:r>
            <a:endParaRPr lang="pl-PL" sz="3600" b="1" dirty="0">
              <a:solidFill>
                <a:schemeClr val="bg1"/>
              </a:solidFill>
              <a:latin typeface="Myriad Pro" pitchFamily="34" charset="0"/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535" y="267494"/>
            <a:ext cx="1328096" cy="570957"/>
          </a:xfrm>
          <a:prstGeom prst="rect">
            <a:avLst/>
          </a:prstGeom>
        </p:spPr>
      </p:pic>
      <p:pic>
        <p:nvPicPr>
          <p:cNvPr id="9" name="Obraz 9">
            <a:extLst>
              <a:ext uri="{FF2B5EF4-FFF2-40B4-BE49-F238E27FC236}">
                <a16:creationId xmlns:a16="http://schemas.microsoft.com/office/drawing/2014/main" id="{07B50705-4F70-4732-B491-69705A062F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5445224"/>
            <a:ext cx="838200" cy="685800"/>
          </a:xfrm>
          <a:prstGeom prst="rect">
            <a:avLst/>
          </a:prstGeom>
          <a:noFill/>
        </p:spPr>
      </p:pic>
      <p:pic>
        <p:nvPicPr>
          <p:cNvPr id="10" name="Obraz 8" descr="02_Logo_wersja_pozioma(CMYK)">
            <a:extLst>
              <a:ext uri="{FF2B5EF4-FFF2-40B4-BE49-F238E27FC236}">
                <a16:creationId xmlns:a16="http://schemas.microsoft.com/office/drawing/2014/main" id="{D0AB121E-1B84-4D0E-A733-6BBCDD86C3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13992" y="5396398"/>
            <a:ext cx="1333500" cy="723900"/>
          </a:xfrm>
          <a:prstGeom prst="rect">
            <a:avLst/>
          </a:prstGeom>
          <a:noFill/>
        </p:spPr>
      </p:pic>
      <p:pic>
        <p:nvPicPr>
          <p:cNvPr id="11" name="Obraz 7" descr="KSOW_LOGO_JPG">
            <a:extLst>
              <a:ext uri="{FF2B5EF4-FFF2-40B4-BE49-F238E27FC236}">
                <a16:creationId xmlns:a16="http://schemas.microsoft.com/office/drawing/2014/main" id="{947785D4-411C-414E-AD9F-D5AABE2D3D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03918" y="5521424"/>
            <a:ext cx="1600200" cy="609600"/>
          </a:xfrm>
          <a:prstGeom prst="rect">
            <a:avLst/>
          </a:prstGeom>
          <a:noFill/>
        </p:spPr>
      </p:pic>
      <p:pic>
        <p:nvPicPr>
          <p:cNvPr id="12" name="Obraz 6" descr="PROW-2014-2020-logo-kolor mini">
            <a:extLst>
              <a:ext uri="{FF2B5EF4-FFF2-40B4-BE49-F238E27FC236}">
                <a16:creationId xmlns:a16="http://schemas.microsoft.com/office/drawing/2014/main" id="{E636C94C-2219-4376-B7A6-F2DC472811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24328" y="5445224"/>
            <a:ext cx="981075" cy="647700"/>
          </a:xfrm>
          <a:prstGeom prst="rect">
            <a:avLst/>
          </a:prstGeom>
          <a:noFill/>
        </p:spPr>
      </p:pic>
      <p:sp>
        <p:nvSpPr>
          <p:cNvPr id="13" name="Rectangle 9">
            <a:extLst>
              <a:ext uri="{FF2B5EF4-FFF2-40B4-BE49-F238E27FC236}">
                <a16:creationId xmlns:a16="http://schemas.microsoft.com/office/drawing/2014/main" id="{B8B3A2DE-4A34-48EB-B785-8F6EDFE327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116478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„Europejski Fundusz Rolny na rzecz Rozwoju Obszarów Wiejskich: Europa inwestująca w obszary wiejskie”</a:t>
            </a:r>
            <a:endParaRPr kumimoji="0" 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„Instytucja Zarządzająca Programem Rozwoju Obszarów Wiejskich na lata 2014–2020 – Minister Rolnictwa i Rozwoju Wsi”. Materiał współfinansowany ze środków Unii Europejskiej w ramach Schematu II Pomocy Technicznej „Krajowa Sieć Obszarów Wiejskich” Programu Rozwoju Obszarów Wiejskich na lata 2014–2020”</a:t>
            </a:r>
            <a:endParaRPr kumimoji="0" 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Materiał opracowany przez Urząd </a:t>
            </a:r>
            <a:r>
              <a:rPr lang="pl-PL" sz="900" dirty="0">
                <a:latin typeface="Arial" pitchFamily="34" charset="0"/>
                <a:ea typeface="Calibri" pitchFamily="34" charset="0"/>
                <a:cs typeface="Arial" pitchFamily="34" charset="0"/>
              </a:rPr>
              <a:t> Marszałkowski </a:t>
            </a:r>
            <a:r>
              <a:rPr kumimoji="0" lang="pl-PL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Województwa Zachodniopomorskiego</a:t>
            </a:r>
            <a:endParaRPr kumimoji="0" 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2" descr="C:\Users\mmatusiak\Desktop\Leader.png">
            <a:extLst>
              <a:ext uri="{FF2B5EF4-FFF2-40B4-BE49-F238E27FC236}">
                <a16:creationId xmlns:a16="http://schemas.microsoft.com/office/drawing/2014/main" id="{643F9BB5-1C84-4471-AF51-2CB0B3593A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300191" y="5506878"/>
            <a:ext cx="645531" cy="635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9E604372-C15A-4A15-90C7-1057B489A6F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210500"/>
            <a:ext cx="6480720" cy="852224"/>
          </a:xfrm>
          <a:prstGeom prst="rect">
            <a:avLst/>
          </a:prstGeom>
          <a:ln>
            <a:noFill/>
          </a:ln>
          <a:effectLst>
            <a:softEdge rad="101600"/>
          </a:effectLst>
        </p:spPr>
      </p:pic>
    </p:spTree>
    <p:extLst>
      <p:ext uri="{BB962C8B-B14F-4D97-AF65-F5344CB8AC3E}">
        <p14:creationId xmlns:p14="http://schemas.microsoft.com/office/powerpoint/2010/main" val="1266894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755576" y="411510"/>
            <a:ext cx="7512546" cy="4483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000" b="1" dirty="0">
                <a:solidFill>
                  <a:srgbClr val="00B050"/>
                </a:solidFill>
              </a:rPr>
              <a:t>Sposoby składania wniosków</a:t>
            </a:r>
          </a:p>
          <a:p>
            <a:endParaRPr lang="pl-PL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600" dirty="0"/>
              <a:t>Wnioskodawca składa </a:t>
            </a:r>
            <a:r>
              <a:rPr lang="pl-PL" sz="1600" dirty="0" err="1"/>
              <a:t>WoPP</a:t>
            </a:r>
            <a:r>
              <a:rPr lang="pl-PL" sz="1600" dirty="0"/>
              <a:t> wraz z załącznikami potwierdzającymi spełnienie warunków przyznania pomocy za pomocą PUE. </a:t>
            </a:r>
          </a:p>
          <a:p>
            <a:endParaRPr lang="pl-PL" sz="1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600" dirty="0"/>
              <a:t>Jeżeli </a:t>
            </a:r>
            <a:r>
              <a:rPr lang="pl-PL" sz="1600" dirty="0" err="1"/>
              <a:t>WoPP</a:t>
            </a:r>
            <a:r>
              <a:rPr lang="pl-PL" sz="1600" dirty="0"/>
              <a:t> nie został złożony za pomocą PUE, SW pozostawia </a:t>
            </a:r>
            <a:r>
              <a:rPr lang="pl-PL" sz="1600" dirty="0" err="1"/>
              <a:t>WoPP</a:t>
            </a:r>
            <a:r>
              <a:rPr lang="pl-PL" sz="1600" dirty="0"/>
              <a:t> bez rozpatrzenia oraz informuje o tym wnioskodawcę w takiej samej formie, w jakiej został złożony </a:t>
            </a:r>
            <a:r>
              <a:rPr lang="pl-PL" sz="1600" dirty="0" err="1"/>
              <a:t>WoPP</a:t>
            </a:r>
            <a:r>
              <a:rPr lang="pl-PL" sz="1600" dirty="0"/>
              <a:t>. </a:t>
            </a:r>
          </a:p>
          <a:p>
            <a:endParaRPr lang="pl-PL" sz="1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600" dirty="0"/>
              <a:t>W jednym naborze wniosków w o przyznanie pomocy można złożyć tylko jeden </a:t>
            </a:r>
            <a:r>
              <a:rPr lang="pl-PL" sz="1600" dirty="0" err="1"/>
              <a:t>WoPP</a:t>
            </a:r>
            <a:r>
              <a:rPr lang="pl-PL" sz="1600" dirty="0"/>
              <a:t>. W przypadku wycofania </a:t>
            </a:r>
            <a:r>
              <a:rPr lang="pl-PL" sz="1600" dirty="0" err="1"/>
              <a:t>WoPP</a:t>
            </a:r>
            <a:r>
              <a:rPr lang="pl-PL" sz="1600" dirty="0"/>
              <a:t>, wnioskodawca może złożyć ponownie </a:t>
            </a:r>
            <a:r>
              <a:rPr lang="pl-PL" sz="1600" dirty="0" err="1"/>
              <a:t>WoPP</a:t>
            </a:r>
            <a:r>
              <a:rPr lang="pl-PL" sz="1600" dirty="0"/>
              <a:t> w ramach trwającego naboru. Do złożenia </a:t>
            </a:r>
            <a:r>
              <a:rPr lang="pl-PL" sz="1600" dirty="0" err="1"/>
              <a:t>WoPP</a:t>
            </a:r>
            <a:r>
              <a:rPr lang="pl-PL" sz="1600" dirty="0"/>
              <a:t> za pomocą PUE nie jest wymagany podpis elektroniczny.</a:t>
            </a:r>
          </a:p>
          <a:p>
            <a:endParaRPr lang="pl-PL" sz="1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600" dirty="0"/>
              <a:t>Złożenie </a:t>
            </a:r>
            <a:r>
              <a:rPr lang="pl-PL" sz="1600" dirty="0" err="1"/>
              <a:t>WoPP</a:t>
            </a:r>
            <a:r>
              <a:rPr lang="pl-PL" sz="1600" dirty="0"/>
              <a:t> za pomocą PUE następuje po uwierzytelnieniu w tym systemie podmiotu składającego ten </a:t>
            </a:r>
            <a:r>
              <a:rPr lang="pl-PL" sz="1600" dirty="0" err="1"/>
              <a:t>WoPP</a:t>
            </a:r>
            <a:r>
              <a:rPr lang="pl-PL" sz="1600" dirty="0"/>
              <a:t>.</a:t>
            </a:r>
          </a:p>
          <a:p>
            <a:pPr algn="just">
              <a:spcBef>
                <a:spcPts val="350"/>
              </a:spcBef>
              <a:tabLst>
                <a:tab pos="842963" algn="l"/>
                <a:tab pos="1757363" algn="l"/>
                <a:tab pos="2671763" algn="l"/>
                <a:tab pos="3586163" algn="l"/>
                <a:tab pos="4500563" algn="l"/>
                <a:tab pos="5414963" algn="l"/>
                <a:tab pos="6329363" algn="l"/>
                <a:tab pos="7243763" algn="l"/>
                <a:tab pos="8158163" algn="l"/>
                <a:tab pos="9072563" algn="l"/>
                <a:tab pos="9986963" algn="l"/>
              </a:tabLst>
            </a:pPr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78" y="80776"/>
            <a:ext cx="1153175" cy="89679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210500"/>
            <a:ext cx="6480720" cy="85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100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1043608" y="546607"/>
            <a:ext cx="7056784" cy="34983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>
                <a:solidFill>
                  <a:srgbClr val="00B050"/>
                </a:solidFill>
              </a:rPr>
              <a:t>Proces oceny wniosków</a:t>
            </a:r>
          </a:p>
          <a:p>
            <a:endParaRPr lang="pl-PL" dirty="0"/>
          </a:p>
          <a:p>
            <a:r>
              <a:rPr lang="pl-PL" dirty="0"/>
              <a:t>Samorząd Województwa rozpatruje wnioski w terminie nie dłuższym niż 5 miesięcy od dnia zakończenia naboru.</a:t>
            </a:r>
          </a:p>
          <a:p>
            <a:endParaRPr lang="pl-PL" dirty="0"/>
          </a:p>
          <a:p>
            <a:r>
              <a:rPr lang="pl-PL" dirty="0"/>
              <a:t>Ocena wniosków obejmuje następujące etapy:</a:t>
            </a:r>
          </a:p>
          <a:p>
            <a:endParaRPr lang="pl-PL" dirty="0"/>
          </a:p>
          <a:p>
            <a:r>
              <a:rPr lang="pl-PL" b="1" dirty="0"/>
              <a:t>1)Ocena Wstępna;</a:t>
            </a:r>
            <a:endParaRPr lang="pl-PL" dirty="0"/>
          </a:p>
          <a:p>
            <a:r>
              <a:rPr lang="pl-PL" b="1" dirty="0"/>
              <a:t>2)Ocena Formalna;</a:t>
            </a:r>
            <a:endParaRPr lang="pl-PL" dirty="0"/>
          </a:p>
          <a:p>
            <a:r>
              <a:rPr lang="pl-PL" b="1" dirty="0"/>
              <a:t>3)Ocena Merytoryczna.</a:t>
            </a:r>
            <a:endParaRPr lang="pl-PL" dirty="0"/>
          </a:p>
          <a:p>
            <a:pPr algn="just">
              <a:spcBef>
                <a:spcPts val="350"/>
              </a:spcBef>
              <a:tabLst>
                <a:tab pos="842963" algn="l"/>
                <a:tab pos="1757363" algn="l"/>
                <a:tab pos="2671763" algn="l"/>
                <a:tab pos="3586163" algn="l"/>
                <a:tab pos="4500563" algn="l"/>
                <a:tab pos="5414963" algn="l"/>
                <a:tab pos="6329363" algn="l"/>
                <a:tab pos="7243763" algn="l"/>
                <a:tab pos="8158163" algn="l"/>
                <a:tab pos="9072563" algn="l"/>
                <a:tab pos="9986963" algn="l"/>
              </a:tabLst>
            </a:pPr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78" y="80776"/>
            <a:ext cx="1153175" cy="89679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210500"/>
            <a:ext cx="6480720" cy="85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515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827584" y="411511"/>
            <a:ext cx="7272808" cy="4206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>
                <a:solidFill>
                  <a:srgbClr val="00B050"/>
                </a:solidFill>
              </a:rPr>
              <a:t>Ocena Wstępna</a:t>
            </a:r>
          </a:p>
          <a:p>
            <a:endParaRPr lang="pl-PL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/>
              <a:t>SW dokonuje wstępnej oceny merytorycznej WOPP, sprawdzając spełnianie kryteriów wyboru operacji, w tym uzyskanie minimalnej liczby punktów (co najmniej 8), na tym etapie wnioskodawca nie jest wzywany do uzupełnień.</a:t>
            </a:r>
          </a:p>
          <a:p>
            <a:endParaRPr lang="pl-PL" sz="1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/>
              <a:t>Ustalana jest wstępna kolejność przysługiwania pomocy i sprawdzane jest, czy operacja mieści się w limicie środków przeznaczonych na nabór.</a:t>
            </a:r>
          </a:p>
          <a:p>
            <a:endParaRPr lang="pl-PL" sz="1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/>
              <a:t>Jeśli operacja nie uzyska minimalnej liczby punktów SW informuje wnioskodawcę o odmowie przyznania pomocy, bez dalszej oceny wniosku.</a:t>
            </a:r>
          </a:p>
          <a:p>
            <a:pPr algn="just">
              <a:spcBef>
                <a:spcPts val="350"/>
              </a:spcBef>
              <a:tabLst>
                <a:tab pos="842963" algn="l"/>
                <a:tab pos="1757363" algn="l"/>
                <a:tab pos="2671763" algn="l"/>
                <a:tab pos="3586163" algn="l"/>
                <a:tab pos="4500563" algn="l"/>
                <a:tab pos="5414963" algn="l"/>
                <a:tab pos="6329363" algn="l"/>
                <a:tab pos="7243763" algn="l"/>
                <a:tab pos="8158163" algn="l"/>
                <a:tab pos="9072563" algn="l"/>
                <a:tab pos="9986963" algn="l"/>
              </a:tabLst>
            </a:pPr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78" y="80776"/>
            <a:ext cx="1153175" cy="89679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210500"/>
            <a:ext cx="6480720" cy="85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346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539552" y="339502"/>
            <a:ext cx="7776864" cy="44217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800" b="1" dirty="0">
                <a:solidFill>
                  <a:srgbClr val="00B050"/>
                </a:solidFill>
              </a:rPr>
              <a:t>Ocena Formalna</a:t>
            </a:r>
          </a:p>
          <a:p>
            <a:endParaRPr lang="pl-PL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/>
              <a:t>Weryfikowana jest kompletność wniosku –czy zawiera wszystkie wymagane załączniki i czy wszystkie pola zostały wypełnione. W przypadku braków, SW jednokrotnie wzywa wnioskodawcę do ich usunięcia w terminie 14 dni.</a:t>
            </a:r>
          </a:p>
          <a:p>
            <a:endParaRPr lang="pl-PL" sz="1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/>
              <a:t>W uzasadnionych przypadkach SW może ponownie wezwać do usunięcia braków.</a:t>
            </a:r>
          </a:p>
          <a:p>
            <a:endParaRPr lang="pl-PL" sz="1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/>
              <a:t>Brak usunięcia braków formalnych, które uniemożliwiają stwierdzenie spełniania warunków pomocy, skutkuje odmową jej przyznania.</a:t>
            </a:r>
          </a:p>
          <a:p>
            <a:endParaRPr lang="pl-PL" sz="1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/>
              <a:t>SW nie wzywa do usunięcia braków, jeśli istnieją niebudzące wątpliwości przesłanki do odmowy przyznania pomocy.</a:t>
            </a:r>
          </a:p>
          <a:p>
            <a:pPr algn="just">
              <a:spcBef>
                <a:spcPts val="350"/>
              </a:spcBef>
              <a:tabLst>
                <a:tab pos="842963" algn="l"/>
                <a:tab pos="1757363" algn="l"/>
                <a:tab pos="2671763" algn="l"/>
                <a:tab pos="3586163" algn="l"/>
                <a:tab pos="4500563" algn="l"/>
                <a:tab pos="5414963" algn="l"/>
                <a:tab pos="6329363" algn="l"/>
                <a:tab pos="7243763" algn="l"/>
                <a:tab pos="8158163" algn="l"/>
                <a:tab pos="9072563" algn="l"/>
                <a:tab pos="9986963" algn="l"/>
              </a:tabLst>
            </a:pPr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78" y="80776"/>
            <a:ext cx="1153175" cy="89679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210500"/>
            <a:ext cx="6480720" cy="85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7057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683568" y="339502"/>
            <a:ext cx="7584554" cy="44217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800" b="1" dirty="0">
                <a:solidFill>
                  <a:srgbClr val="00B050"/>
                </a:solidFill>
              </a:rPr>
              <a:t>Ocena Merytoryczna</a:t>
            </a:r>
          </a:p>
          <a:p>
            <a:endParaRPr lang="pl-PL" sz="2800" b="1" dirty="0">
              <a:solidFill>
                <a:srgbClr val="00B05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/>
              <a:t>SW szczegółowo ocenia spełnianie warunków przyznania pomocy.  SW może wezwać wnioskodawcę do poprawienia (korekty) WOPP lub do wyjaśnienia faktów istotnych dla rozstrzygnięcia sprawy albo do przedstawienia dowodów w terminie 14 dni.</a:t>
            </a:r>
          </a:p>
          <a:p>
            <a:endParaRPr lang="pl-PL" sz="1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/>
              <a:t>Wezwanie powinno być kompleksowe, ale w uzasadnionych przypadkach dopuszcza się więcej niż jedno wezwanie. W przypadku braku poprawy lub wyjaśnień, wniosek jest rozpatrywany na podstawie dotychczasowej dokumentacji.</a:t>
            </a:r>
          </a:p>
          <a:p>
            <a:endParaRPr lang="pl-PL" sz="1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/>
              <a:t>Korekty wykraczające poza zakres wezwania nie będą uwzględniane.</a:t>
            </a:r>
          </a:p>
          <a:p>
            <a:pPr algn="just">
              <a:spcBef>
                <a:spcPts val="350"/>
              </a:spcBef>
              <a:tabLst>
                <a:tab pos="842963" algn="l"/>
                <a:tab pos="1757363" algn="l"/>
                <a:tab pos="2671763" algn="l"/>
                <a:tab pos="3586163" algn="l"/>
                <a:tab pos="4500563" algn="l"/>
                <a:tab pos="5414963" algn="l"/>
                <a:tab pos="6329363" algn="l"/>
                <a:tab pos="7243763" algn="l"/>
                <a:tab pos="8158163" algn="l"/>
                <a:tab pos="9072563" algn="l"/>
                <a:tab pos="9986963" algn="l"/>
              </a:tabLst>
            </a:pPr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78" y="80776"/>
            <a:ext cx="1153175" cy="89679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210500"/>
            <a:ext cx="6480720" cy="85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6748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539552" y="354331"/>
            <a:ext cx="8064896" cy="37753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>
                <a:solidFill>
                  <a:srgbClr val="00B050"/>
                </a:solidFill>
              </a:rPr>
              <a:t>Rozpatrywanie wniosków o przyznanie pomocy</a:t>
            </a:r>
          </a:p>
          <a:p>
            <a:endParaRPr lang="pl-PL" dirty="0"/>
          </a:p>
          <a:p>
            <a:r>
              <a:rPr lang="pl-PL" dirty="0"/>
              <a:t>W przypadku nieusunięcia w </a:t>
            </a:r>
            <a:r>
              <a:rPr lang="pl-PL" dirty="0" err="1"/>
              <a:t>WoPP</a:t>
            </a:r>
            <a:r>
              <a:rPr lang="pl-PL" dirty="0"/>
              <a:t> w wyznaczonym terminie wskazanych braków:</a:t>
            </a:r>
          </a:p>
          <a:p>
            <a:endParaRPr lang="pl-PL" dirty="0"/>
          </a:p>
          <a:p>
            <a:r>
              <a:rPr lang="pl-PL" dirty="0"/>
              <a:t>1) wnioskodawcy odmawia się przyznania pomocy - jeśli bez usunięcia tych braków nie można stwierdzić spełniania przez wnioskodawcę warunków przyznania pomocy;</a:t>
            </a:r>
          </a:p>
          <a:p>
            <a:endParaRPr lang="pl-PL" dirty="0"/>
          </a:p>
          <a:p>
            <a:r>
              <a:rPr lang="pl-PL" dirty="0"/>
              <a:t>2) </a:t>
            </a:r>
            <a:r>
              <a:rPr lang="pl-PL" dirty="0" err="1"/>
              <a:t>WoPP</a:t>
            </a:r>
            <a:r>
              <a:rPr lang="pl-PL" dirty="0"/>
              <a:t> podlega rozpatrzeniu w zakresie, w jakim został wypełniony - jeśli bez usunięcia tych braków można stwierdzić spełnienie przez wnioskodawcę warunków przyznania pomocy –chyba że na prośbę wnioskodawcy przywrócono termin do usunięcia braków formalnych i wnioskodawca te braki usunął.</a:t>
            </a:r>
          </a:p>
          <a:p>
            <a:pPr algn="just">
              <a:spcBef>
                <a:spcPts val="350"/>
              </a:spcBef>
              <a:tabLst>
                <a:tab pos="842963" algn="l"/>
                <a:tab pos="1757363" algn="l"/>
                <a:tab pos="2671763" algn="l"/>
                <a:tab pos="3586163" algn="l"/>
                <a:tab pos="4500563" algn="l"/>
                <a:tab pos="5414963" algn="l"/>
                <a:tab pos="6329363" algn="l"/>
                <a:tab pos="7243763" algn="l"/>
                <a:tab pos="8158163" algn="l"/>
                <a:tab pos="9072563" algn="l"/>
                <a:tab pos="9986963" algn="l"/>
              </a:tabLst>
            </a:pPr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78" y="80776"/>
            <a:ext cx="1153175" cy="89679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210500"/>
            <a:ext cx="6480720" cy="85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649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611560" y="356053"/>
            <a:ext cx="7632848" cy="4021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>
                <a:solidFill>
                  <a:srgbClr val="00B050"/>
                </a:solidFill>
              </a:rPr>
              <a:t>Przywrócenie terminu</a:t>
            </a:r>
          </a:p>
          <a:p>
            <a:endParaRPr lang="pl-PL" dirty="0"/>
          </a:p>
          <a:p>
            <a:r>
              <a:rPr lang="pl-PL" dirty="0"/>
              <a:t>W razie uchybienia terminu wykonania przez wnioskodawcę określonych czynności w toku postępowania w sprawie o przyznanie pomocy, SW na prośbę wnioskodawcy, przekazaną za pomocą PUE, przywraca termin wykonania tych czynności, jeżeli wnioskodawca: </a:t>
            </a:r>
          </a:p>
          <a:p>
            <a:endParaRPr lang="pl-PL" sz="1000" dirty="0"/>
          </a:p>
          <a:p>
            <a:pPr>
              <a:lnSpc>
                <a:spcPct val="150000"/>
              </a:lnSpc>
            </a:pPr>
            <a:r>
              <a:rPr lang="pl-PL" sz="1600" dirty="0"/>
              <a:t>1) wniósł prośbę w terminie 14 dni od dnia ustania przyczyn uchybienia;</a:t>
            </a:r>
          </a:p>
          <a:p>
            <a:pPr>
              <a:lnSpc>
                <a:spcPct val="150000"/>
              </a:lnSpc>
            </a:pPr>
            <a:r>
              <a:rPr lang="pl-PL" sz="1600" dirty="0"/>
              <a:t>2) uprawdopodobnił, że uchybienie nastąpiło bez jego winy; </a:t>
            </a:r>
          </a:p>
          <a:p>
            <a:pPr>
              <a:lnSpc>
                <a:spcPct val="150000"/>
              </a:lnSpc>
            </a:pPr>
            <a:r>
              <a:rPr lang="pl-PL" sz="1600" dirty="0"/>
              <a:t>3) w dniu złożenia prośby, o której mowa w pkt 1 dopełnił czynności, dla której określony był termin. </a:t>
            </a:r>
          </a:p>
          <a:p>
            <a:pPr algn="just">
              <a:spcBef>
                <a:spcPts val="350"/>
              </a:spcBef>
              <a:tabLst>
                <a:tab pos="842963" algn="l"/>
                <a:tab pos="1757363" algn="l"/>
                <a:tab pos="2671763" algn="l"/>
                <a:tab pos="3586163" algn="l"/>
                <a:tab pos="4500563" algn="l"/>
                <a:tab pos="5414963" algn="l"/>
                <a:tab pos="6329363" algn="l"/>
                <a:tab pos="7243763" algn="l"/>
                <a:tab pos="8158163" algn="l"/>
                <a:tab pos="9072563" algn="l"/>
                <a:tab pos="9986963" algn="l"/>
              </a:tabLst>
            </a:pPr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78" y="80776"/>
            <a:ext cx="1153175" cy="89679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210500"/>
            <a:ext cx="6480720" cy="85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1041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683568" y="90444"/>
            <a:ext cx="7488832" cy="4078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  <a:p>
            <a:pPr algn="r"/>
            <a:r>
              <a:rPr lang="pl-PL" sz="2000" b="1" dirty="0">
                <a:solidFill>
                  <a:srgbClr val="00B050"/>
                </a:solidFill>
              </a:rPr>
              <a:t>Rozpatrywanie wniosku kończy się poinformowaniem </a:t>
            </a:r>
          </a:p>
          <a:p>
            <a:pPr algn="r"/>
            <a:r>
              <a:rPr lang="pl-PL" sz="2000" b="1" dirty="0">
                <a:solidFill>
                  <a:srgbClr val="00B050"/>
                </a:solidFill>
              </a:rPr>
              <a:t>o wyniku oceny:</a:t>
            </a:r>
          </a:p>
          <a:p>
            <a:pPr algn="r"/>
            <a:endParaRPr lang="pl-PL" sz="2000" b="1" dirty="0">
              <a:solidFill>
                <a:srgbClr val="00B05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500" dirty="0"/>
              <a:t>przesłaniem wnioskodawcy umowy wraz z oświadczeniem SW o woli jej zawarcia oraz wezwaniem wnioskodawcy do jej zawarcia –w przypadku pozytywnego rozpatrzenia </a:t>
            </a:r>
            <a:r>
              <a:rPr lang="pl-PL" sz="1500" dirty="0" err="1"/>
              <a:t>WoPP</a:t>
            </a:r>
            <a:r>
              <a:rPr lang="pl-PL" sz="1500" dirty="0"/>
              <a:t> i niestwierdzenia zaistnienia żadnej z przesłanek odmowy zawarcia umowy;</a:t>
            </a:r>
          </a:p>
          <a:p>
            <a:endParaRPr lang="pl-PL" sz="1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500" dirty="0"/>
              <a:t>przesłaniem wnioskodawcy informacji o odmowie przyznania pomocy z podaniem przyczyn odmowy –w przypadku niespełnienia warunków przyznania pomocy lub wyczerpania środków przeznaczonych na przyznanie pomocy na operacje w ramach danego naboru. </a:t>
            </a:r>
          </a:p>
          <a:p>
            <a:endParaRPr lang="pl-PL" sz="1500" dirty="0"/>
          </a:p>
          <a:p>
            <a:r>
              <a:rPr lang="pl-PL" sz="1500" dirty="0"/>
              <a:t>W przypadku odmowy przyznania pomocy wnioskodawcy przysługuje prawo wniesienia do wojewódzkiego sądu administracyjnego skargi na zasadach i w trybie określonym dla aktów lub czynności, o których mowa w art. 3 §2 pkt 4 ustawy PPSA.</a:t>
            </a:r>
            <a:endParaRPr lang="pl-PL" sz="15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78" y="80776"/>
            <a:ext cx="1153175" cy="89679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210500"/>
            <a:ext cx="6480720" cy="85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0841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683568" y="347964"/>
            <a:ext cx="741682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>
                <a:solidFill>
                  <a:srgbClr val="00B050"/>
                </a:solidFill>
              </a:rPr>
              <a:t>Lista operacji</a:t>
            </a:r>
          </a:p>
          <a:p>
            <a:pPr algn="r"/>
            <a:endParaRPr lang="pl-PL" sz="2400" b="1" dirty="0">
              <a:solidFill>
                <a:srgbClr val="00B050"/>
              </a:solidFill>
            </a:endParaRPr>
          </a:p>
          <a:p>
            <a:r>
              <a:rPr lang="pl-PL" sz="1600" dirty="0"/>
              <a:t>SW podaje do publicznej wiadomości na swojej stronie internetowej informację o operacjach wybranych do przyznania pomocy oraz o operacjach, na które odmówiono przyznania pomocy w ramach naboru wniosków o przyznanie pomocy. Informacja, oprócz nazwy interwencji, której dotyczy, będzie zawierać w szczególności:</a:t>
            </a:r>
          </a:p>
          <a:p>
            <a:endParaRPr lang="pl-PL" sz="16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600" dirty="0"/>
              <a:t>indywidualne numery spraw;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600" dirty="0"/>
              <a:t>oznaczenie, czy operacja została wybrana do przyznania pomocy, czy nie;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600" dirty="0"/>
              <a:t>w przypadku operacji wybranych do przyznania pomocy – wysokość przyznanej kwoty pomocy.</a:t>
            </a:r>
          </a:p>
          <a:p>
            <a:endParaRPr lang="pl-PL" sz="1600" dirty="0"/>
          </a:p>
          <a:p>
            <a:r>
              <a:rPr lang="pl-PL" sz="1600" dirty="0"/>
              <a:t>W przypadku wprowadzenia zmian w zakresie informacji, na liście operacji SW podaje do publicznej wiadomości zaktualizowaną informację na swojej stronie internetowej.</a:t>
            </a:r>
            <a:endParaRPr lang="pl-PL" sz="14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2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78" y="80776"/>
            <a:ext cx="1153175" cy="89679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210500"/>
            <a:ext cx="6480720" cy="85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432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875878" y="411510"/>
            <a:ext cx="7584554" cy="4144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>
                <a:solidFill>
                  <a:srgbClr val="00B050"/>
                </a:solidFill>
              </a:rPr>
              <a:t>Załączniki do wniosku o przyznanie pomocy</a:t>
            </a:r>
          </a:p>
          <a:p>
            <a:pPr algn="r"/>
            <a:endParaRPr lang="pl-PL" sz="2400" b="1" dirty="0">
              <a:solidFill>
                <a:srgbClr val="00B05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/>
              <a:t>pełnomocnictwo –jeżeli zostało udzielone;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/>
              <a:t>dokument potwierdzający prawo do dysponowania nieruchomością –o ile dotyczy;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/>
              <a:t>oświadczenie właściciela lub współwłaściciela nieruchomości, że wyraża zgodę na realizację operacji trwale związanej z nieruchomością, jeżeli operacja realizowana jest na nieruchomości będącej w posiadaniu zależnym lub będącej przedmiotem współwłasności –o ile dotyczy;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/>
              <a:t>kosztorys inwestorski –o ile dotyczy;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/>
              <a:t>szacunkowe zestawienie kosztów;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/>
              <a:t>decyzja o pozwoleniu na budowę -o ile dotyczy</a:t>
            </a:r>
          </a:p>
          <a:p>
            <a:pPr algn="just">
              <a:spcBef>
                <a:spcPts val="350"/>
              </a:spcBef>
              <a:tabLst>
                <a:tab pos="842963" algn="l"/>
                <a:tab pos="1757363" algn="l"/>
                <a:tab pos="2671763" algn="l"/>
                <a:tab pos="3586163" algn="l"/>
                <a:tab pos="4500563" algn="l"/>
                <a:tab pos="5414963" algn="l"/>
                <a:tab pos="6329363" algn="l"/>
                <a:tab pos="7243763" algn="l"/>
                <a:tab pos="8158163" algn="l"/>
                <a:tab pos="9072563" algn="l"/>
                <a:tab pos="9986963" algn="l"/>
              </a:tabLst>
            </a:pPr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78" y="80776"/>
            <a:ext cx="1153175" cy="89679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210500"/>
            <a:ext cx="6480720" cy="85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662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899592" y="360888"/>
            <a:ext cx="7056784" cy="44217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1200" dirty="0"/>
          </a:p>
          <a:p>
            <a:pPr algn="r"/>
            <a:r>
              <a:rPr lang="pl-PL" sz="1600" b="1" dirty="0"/>
              <a:t>Zasady udzielania wsparcia</a:t>
            </a:r>
          </a:p>
          <a:p>
            <a:endParaRPr lang="pl-PL" sz="1200" dirty="0"/>
          </a:p>
          <a:p>
            <a:r>
              <a:rPr lang="pl-PL" sz="1200" dirty="0"/>
              <a:t>Szczegółowe zasady udzielania wsparcia określone zostały w Regulaminie Naboru Wniosków o Przyznanie Pomocy w ramach PSWPR na lata 2023-2027 dla interwencji I.10.10 Infrastruktura na obszarach wiejskich oraz wdrożenie koncepcji inteligentnych wsi - obszar A Inwestycje w zakresie systemów indywidualnego oczyszczania ścieków</a:t>
            </a:r>
          </a:p>
          <a:p>
            <a:r>
              <a:rPr lang="pl-PL" sz="1200" dirty="0">
                <a:hlinkClick r:id="rId3"/>
              </a:rPr>
              <a:t>https://prow.wzp.pl/wiadomosci/wiadomosci/prow-2014-2020/wiadomosc-dnia/interwencja-i1010-w-zakresie-systemow-indywidualnego-oczyszczania-sciekow</a:t>
            </a:r>
            <a:endParaRPr lang="pl-PL" sz="1200" dirty="0"/>
          </a:p>
          <a:p>
            <a:endParaRPr lang="pl-PL" sz="1200" dirty="0"/>
          </a:p>
          <a:p>
            <a:r>
              <a:rPr lang="pl-PL" sz="1200" dirty="0"/>
              <a:t>UREGULOWANIA PRAWNE:</a:t>
            </a:r>
          </a:p>
          <a:p>
            <a:r>
              <a:rPr lang="pl-PL" sz="1200" dirty="0"/>
              <a:t>1.Ustawa z dnia 8 lutego 2023 r. o Planie Strategicznym dla Wspólnej Polityki Rolnej na lata 2023 –2027 (Dz. U. z 2024 r. poz. 1714 z </a:t>
            </a:r>
            <a:r>
              <a:rPr lang="pl-PL" sz="1200" dirty="0" err="1"/>
              <a:t>późn</a:t>
            </a:r>
            <a:r>
              <a:rPr lang="pl-PL" sz="1200" dirty="0"/>
              <a:t>. zm.).</a:t>
            </a:r>
          </a:p>
          <a:p>
            <a:endParaRPr lang="pl-PL" sz="1200" dirty="0"/>
          </a:p>
          <a:p>
            <a:r>
              <a:rPr lang="pl-PL" sz="1200" dirty="0"/>
              <a:t>2.Wytyczne podstawowe w zakresie pomocy finansowej w ramach Planu Strategicznego dla Wspólnej Polityki Rolnej na lata 2023 –2027.</a:t>
            </a:r>
          </a:p>
          <a:p>
            <a:endParaRPr lang="pl-PL" sz="1200" dirty="0"/>
          </a:p>
          <a:p>
            <a:r>
              <a:rPr lang="pl-PL" sz="1200" dirty="0"/>
              <a:t>3.Wytyczne szczegółowe w zakresie przyznawania, wypłaty i zwrotu pomocy finansowej w ramach Planu Strategicznego dla Wspólnej Polityki Rolnej na lata 2023 –2027 dla interwencji I.10.10 Infrastruktura na obszarach wiejskich oraz wdrożenie koncepcji inteligentnych wsi –obszar A Inwestycje w zakresie systemów indywidualnego oczyszczania ścieków.</a:t>
            </a:r>
          </a:p>
          <a:p>
            <a:pPr algn="just">
              <a:spcBef>
                <a:spcPts val="350"/>
              </a:spcBef>
              <a:tabLst>
                <a:tab pos="842963" algn="l"/>
                <a:tab pos="1757363" algn="l"/>
                <a:tab pos="2671763" algn="l"/>
                <a:tab pos="3586163" algn="l"/>
                <a:tab pos="4500563" algn="l"/>
                <a:tab pos="5414963" algn="l"/>
                <a:tab pos="6329363" algn="l"/>
                <a:tab pos="7243763" algn="l"/>
                <a:tab pos="8158163" algn="l"/>
                <a:tab pos="9072563" algn="l"/>
                <a:tab pos="9986963" algn="l"/>
              </a:tabLst>
            </a:pPr>
            <a:endParaRPr lang="pl-PL" sz="11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1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0"/>
            <a:ext cx="1153175" cy="89679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4316357"/>
            <a:ext cx="6264696" cy="823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6641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539552" y="339502"/>
            <a:ext cx="7420422" cy="41293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000" b="1" dirty="0">
                <a:solidFill>
                  <a:srgbClr val="00B050"/>
                </a:solidFill>
              </a:rPr>
              <a:t>Załączniki do wniosku o przyznanie pomocy</a:t>
            </a:r>
          </a:p>
          <a:p>
            <a:pPr algn="r"/>
            <a:endParaRPr lang="pl-PL" sz="2000" b="1" dirty="0">
              <a:solidFill>
                <a:srgbClr val="00B05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500" dirty="0"/>
              <a:t>zgłoszenie zamiaru wykonania robót budowlanych właściwemu organowi wraz z:</a:t>
            </a:r>
          </a:p>
          <a:p>
            <a:r>
              <a:rPr lang="pl-PL" sz="1500" dirty="0"/>
              <a:t>–oświadczeniem, że w terminie 21 dni od dnia zgłoszenia zamiaru wykonania robót budowlanych, właściwy organ nie wniósł sprzeciwu –o ile dotyczy;</a:t>
            </a:r>
          </a:p>
          <a:p>
            <a:endParaRPr lang="pl-PL" sz="9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500" dirty="0"/>
              <a:t>pozwolenie wodnoprawne –o ile dotyczy;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500" dirty="0"/>
              <a:t>program funkcjonalno-użytkowy –o ile dotyczy;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500" dirty="0"/>
              <a:t>oświadczenie o kwalifikowalności VAT –o ile dotyczy;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500" dirty="0"/>
              <a:t>mapy lub szkice sytuacyjne oraz rysunki charakterystyczne dotyczące umiejscowienia operacji;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500" dirty="0"/>
              <a:t>oświadczenie wnioskodawcy o podziale wnioskowanej kwoty pomocy na poszczególne gminy wchodzące w skład związku międzygminnego –o ile dotyczy;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500" dirty="0"/>
              <a:t>decyzje, pozwolenia lub opinie organów administracji publicznej, jeżeli z odrębnych przepisów wynika obowiązek ich uzyskania w związku z realizacją operacji –o ile dotyczy.</a:t>
            </a:r>
          </a:p>
          <a:p>
            <a:pPr algn="just">
              <a:spcBef>
                <a:spcPts val="350"/>
              </a:spcBef>
              <a:tabLst>
                <a:tab pos="842963" algn="l"/>
                <a:tab pos="1757363" algn="l"/>
                <a:tab pos="2671763" algn="l"/>
                <a:tab pos="3586163" algn="l"/>
                <a:tab pos="4500563" algn="l"/>
                <a:tab pos="5414963" algn="l"/>
                <a:tab pos="6329363" algn="l"/>
                <a:tab pos="7243763" algn="l"/>
                <a:tab pos="8158163" algn="l"/>
                <a:tab pos="9072563" algn="l"/>
                <a:tab pos="9986963" algn="l"/>
              </a:tabLst>
            </a:pPr>
            <a:endParaRPr lang="pl-PL" sz="12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2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78" y="80776"/>
            <a:ext cx="1153175" cy="89679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210500"/>
            <a:ext cx="6480720" cy="85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9788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755576" y="339502"/>
            <a:ext cx="7704856" cy="44217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>
                <a:solidFill>
                  <a:srgbClr val="00B050"/>
                </a:solidFill>
              </a:rPr>
              <a:t>Kryteria wyboru operacji</a:t>
            </a:r>
          </a:p>
          <a:p>
            <a:pPr algn="r"/>
            <a:endParaRPr lang="pl-PL" sz="2400" b="1" dirty="0">
              <a:solidFill>
                <a:srgbClr val="00B050"/>
              </a:solidFill>
            </a:endParaRPr>
          </a:p>
          <a:p>
            <a:r>
              <a:rPr lang="pl-PL" b="1" dirty="0"/>
              <a:t>1)Podstawowy dochód podatkowy gminy, </a:t>
            </a:r>
            <a:r>
              <a:rPr lang="pl-PL" dirty="0"/>
              <a:t>w której jest planowana realizacja operacji, w przeliczeniu na mieszkańca, obliczany zgodnie z przepisami o dochodach jednostek samorządu terytorialnego, kształtuje się w roku, w którym nastąpiło ogłoszenie o naborze wniosków o przyznanie pomocy, na poziomie:</a:t>
            </a:r>
          </a:p>
          <a:p>
            <a:endParaRPr lang="pl-PL" sz="900" dirty="0"/>
          </a:p>
          <a:p>
            <a:r>
              <a:rPr lang="pl-PL" dirty="0"/>
              <a:t>a)nie więcej niż 50% średniej wojewódzkiej –przyznaje się 4 punkty,</a:t>
            </a:r>
          </a:p>
          <a:p>
            <a:endParaRPr lang="pl-PL" sz="900" dirty="0"/>
          </a:p>
          <a:p>
            <a:r>
              <a:rPr lang="pl-PL" dirty="0"/>
              <a:t>b)powyżej 50% średniej wojewódzkiej i nie więcej niż 75% średniej wojewódzkiej –przyznaje się 2 punkty,</a:t>
            </a:r>
          </a:p>
          <a:p>
            <a:endParaRPr lang="pl-PL" sz="900" dirty="0"/>
          </a:p>
          <a:p>
            <a:r>
              <a:rPr lang="pl-PL" dirty="0"/>
              <a:t>c)powyżej 75% średniej wojewódzkiej i nie więcej niż 100% średniej wojewódzkiej –przyznaje się 1 punkt;</a:t>
            </a:r>
          </a:p>
          <a:p>
            <a:pPr algn="just">
              <a:spcBef>
                <a:spcPts val="350"/>
              </a:spcBef>
              <a:tabLst>
                <a:tab pos="842963" algn="l"/>
                <a:tab pos="1757363" algn="l"/>
                <a:tab pos="2671763" algn="l"/>
                <a:tab pos="3586163" algn="l"/>
                <a:tab pos="4500563" algn="l"/>
                <a:tab pos="5414963" algn="l"/>
                <a:tab pos="6329363" algn="l"/>
                <a:tab pos="7243763" algn="l"/>
                <a:tab pos="8158163" algn="l"/>
                <a:tab pos="9072563" algn="l"/>
                <a:tab pos="9986963" algn="l"/>
              </a:tabLst>
            </a:pPr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78" y="80776"/>
            <a:ext cx="1153175" cy="89679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210500"/>
            <a:ext cx="6480720" cy="85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7948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755576" y="267494"/>
            <a:ext cx="7512546" cy="4144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3200" b="1" dirty="0">
                <a:solidFill>
                  <a:srgbClr val="00B050"/>
                </a:solidFill>
              </a:rPr>
              <a:t>Kryteria wyboru operacji</a:t>
            </a:r>
          </a:p>
          <a:p>
            <a:endParaRPr lang="pl-PL" dirty="0"/>
          </a:p>
          <a:p>
            <a:endParaRPr lang="pl-PL" dirty="0"/>
          </a:p>
          <a:p>
            <a:r>
              <a:rPr lang="pl-PL" sz="1600" b="1" dirty="0"/>
              <a:t>2. Średnia stopy bezrobocia w powiecie, </a:t>
            </a:r>
            <a:r>
              <a:rPr lang="pl-PL" sz="1600" dirty="0"/>
              <a:t>na którego obszarze jest planowana realizacja operacji, w okresie ostatnich 12 miesięcy poprzedzających miesiąc rozpoczęcia terminu naboru wniosków o przyznanie pomocy była wyższa lub równa średniej wojewódzkiej stopie bezrobocia w tym okresie –przyznaje się 1 punkt;</a:t>
            </a:r>
          </a:p>
          <a:p>
            <a:endParaRPr lang="pl-PL" sz="1600" dirty="0"/>
          </a:p>
          <a:p>
            <a:r>
              <a:rPr lang="pl-PL" sz="1600" b="1" dirty="0"/>
              <a:t>3. Wskaźnik zwodociągowania gminy, </a:t>
            </a:r>
            <a:r>
              <a:rPr lang="pl-PL" sz="1600" dirty="0"/>
              <a:t>na której obszarze jest planowana realizacja operacji, według danych GUS dostępnych na dzień rozpoczęcia naboru wniosków o przyznanie pomocy, wynosi:</a:t>
            </a:r>
          </a:p>
          <a:p>
            <a:r>
              <a:rPr lang="pl-PL" sz="1600" dirty="0"/>
              <a:t>a)powyżej 80% –przyznaje się 2 punkty,</a:t>
            </a:r>
          </a:p>
          <a:p>
            <a:r>
              <a:rPr lang="pl-PL" sz="1600" dirty="0"/>
              <a:t>b)powyżej 60% i nie więcej niż 80% –przyznaje się 1 punkt;</a:t>
            </a:r>
          </a:p>
          <a:p>
            <a:pPr algn="just">
              <a:spcBef>
                <a:spcPts val="350"/>
              </a:spcBef>
              <a:tabLst>
                <a:tab pos="842963" algn="l"/>
                <a:tab pos="1757363" algn="l"/>
                <a:tab pos="2671763" algn="l"/>
                <a:tab pos="3586163" algn="l"/>
                <a:tab pos="4500563" algn="l"/>
                <a:tab pos="5414963" algn="l"/>
                <a:tab pos="6329363" algn="l"/>
                <a:tab pos="7243763" algn="l"/>
                <a:tab pos="8158163" algn="l"/>
                <a:tab pos="9072563" algn="l"/>
                <a:tab pos="9986963" algn="l"/>
              </a:tabLst>
            </a:pPr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78" y="80776"/>
            <a:ext cx="1153175" cy="89679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210500"/>
            <a:ext cx="6480720" cy="85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0820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683568" y="298368"/>
            <a:ext cx="7632848" cy="4175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3200" b="1" dirty="0">
                <a:solidFill>
                  <a:srgbClr val="00B050"/>
                </a:solidFill>
              </a:rPr>
              <a:t>Kryteria wyboru operacji</a:t>
            </a:r>
          </a:p>
          <a:p>
            <a:endParaRPr lang="pl-PL" dirty="0"/>
          </a:p>
          <a:p>
            <a:r>
              <a:rPr lang="pl-PL" b="1" dirty="0"/>
              <a:t>4. Wskaźnik skanalizowania gminy, </a:t>
            </a:r>
            <a:r>
              <a:rPr lang="pl-PL" dirty="0"/>
              <a:t>według danych GUS, dostępnych na dzień rozpoczęcia naboru wniosków o przyznanie pomocy, wynosi:</a:t>
            </a:r>
          </a:p>
          <a:p>
            <a:r>
              <a:rPr lang="pl-PL" dirty="0"/>
              <a:t>a)nie więcej niż 40% –przyznaje się 3 punkty,</a:t>
            </a:r>
          </a:p>
          <a:p>
            <a:r>
              <a:rPr lang="pl-PL" dirty="0"/>
              <a:t>b)powyżej 40% i nie więcej niż 50% –przyznaje się 2 punkty,</a:t>
            </a:r>
          </a:p>
          <a:p>
            <a:r>
              <a:rPr lang="pl-PL" dirty="0"/>
              <a:t>c)powyżej 50% i nie więcej niż 60% –przyznaje się 1 punkt;</a:t>
            </a:r>
          </a:p>
          <a:p>
            <a:endParaRPr lang="pl-PL" dirty="0"/>
          </a:p>
          <a:p>
            <a:r>
              <a:rPr lang="pl-PL" b="1" dirty="0"/>
              <a:t>5. Operacja jest planowana na obszarze Gminy, </a:t>
            </a:r>
            <a:r>
              <a:rPr lang="pl-PL" dirty="0"/>
              <a:t>na której jednolita część wód powierzchniowych jest zagrożona nieosiągnięciem celów środowiskowych wskazanych w planach gospodarowania wodami na obszarach dorzeczy –przyznaje się 1 punkt;</a:t>
            </a:r>
          </a:p>
          <a:p>
            <a:pPr algn="just">
              <a:spcBef>
                <a:spcPts val="350"/>
              </a:spcBef>
              <a:tabLst>
                <a:tab pos="842963" algn="l"/>
                <a:tab pos="1757363" algn="l"/>
                <a:tab pos="2671763" algn="l"/>
                <a:tab pos="3586163" algn="l"/>
                <a:tab pos="4500563" algn="l"/>
                <a:tab pos="5414963" algn="l"/>
                <a:tab pos="6329363" algn="l"/>
                <a:tab pos="7243763" algn="l"/>
                <a:tab pos="8158163" algn="l"/>
                <a:tab pos="9072563" algn="l"/>
                <a:tab pos="9986963" algn="l"/>
              </a:tabLst>
            </a:pPr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78" y="80776"/>
            <a:ext cx="1153175" cy="89679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210500"/>
            <a:ext cx="6480720" cy="85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2248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683568" y="227685"/>
            <a:ext cx="7776864" cy="4514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3200" b="1" dirty="0">
                <a:solidFill>
                  <a:srgbClr val="00B050"/>
                </a:solidFill>
              </a:rPr>
              <a:t>Kryteria wyboru operacji</a:t>
            </a:r>
          </a:p>
          <a:p>
            <a:endParaRPr lang="pl-PL" dirty="0"/>
          </a:p>
          <a:p>
            <a:endParaRPr lang="pl-PL" dirty="0"/>
          </a:p>
          <a:p>
            <a:r>
              <a:rPr lang="pl-PL" sz="1400" b="1" dirty="0"/>
              <a:t>6. Operacja  jest planowana na obszarze miejscowości, </a:t>
            </a:r>
            <a:r>
              <a:rPr lang="pl-PL" sz="1400" dirty="0"/>
              <a:t>w której występuje jedna z form ochrony przyrody, o których mowa w art. 6 ust. 1 ustawy z dnia 16 kwietnia2004 r. o ochronie przyrody albo strefa ochronna granicząca z formą ochrony przyrody:</a:t>
            </a:r>
          </a:p>
          <a:p>
            <a:endParaRPr lang="pl-PL" sz="1400" dirty="0"/>
          </a:p>
          <a:p>
            <a:pPr>
              <a:lnSpc>
                <a:spcPct val="150000"/>
              </a:lnSpc>
            </a:pPr>
            <a:r>
              <a:rPr lang="pl-PL" sz="1400" i="1" dirty="0"/>
              <a:t>a) park narodowy, park krajobrazowy lub rezerwat przyrody </a:t>
            </a:r>
            <a:r>
              <a:rPr lang="pl-PL" sz="1400" dirty="0"/>
              <a:t>–przyznaje się 3 punkty,</a:t>
            </a:r>
          </a:p>
          <a:p>
            <a:pPr>
              <a:lnSpc>
                <a:spcPct val="150000"/>
              </a:lnSpc>
            </a:pPr>
            <a:r>
              <a:rPr lang="pl-PL" sz="1400" dirty="0"/>
              <a:t>b) </a:t>
            </a:r>
            <a:r>
              <a:rPr lang="pl-PL" sz="1400" i="1" dirty="0"/>
              <a:t>otulina parku narodowego, otulina parku krajobrazowego, otulina rezerwatu przyrody, obszar chronionego krajobrazu lub obszar Natura 2000 </a:t>
            </a:r>
            <a:r>
              <a:rPr lang="pl-PL" sz="1400" dirty="0"/>
              <a:t>–przyznaje się 2 punkty,</a:t>
            </a:r>
          </a:p>
          <a:p>
            <a:pPr>
              <a:lnSpc>
                <a:spcPct val="150000"/>
              </a:lnSpc>
            </a:pPr>
            <a:r>
              <a:rPr lang="pl-PL" sz="1400" i="1" dirty="0"/>
              <a:t>c) pomniki przyrody, stanowisko dokumentacyjne, użytek ekologiczny, zespół przyrodniczo-krajobrazowy lub ochrona gatunkowa roślin, zwierząt i grzybów </a:t>
            </a:r>
            <a:r>
              <a:rPr lang="pl-PL" sz="1400" dirty="0"/>
              <a:t>–przyznaje się 1 punkt;</a:t>
            </a:r>
          </a:p>
          <a:p>
            <a:endParaRPr lang="pl-PL" sz="1400" dirty="0"/>
          </a:p>
          <a:p>
            <a:endParaRPr lang="pl-PL" sz="1400" dirty="0"/>
          </a:p>
          <a:p>
            <a:pPr algn="just">
              <a:spcBef>
                <a:spcPts val="350"/>
              </a:spcBef>
              <a:tabLst>
                <a:tab pos="842963" algn="l"/>
                <a:tab pos="1757363" algn="l"/>
                <a:tab pos="2671763" algn="l"/>
                <a:tab pos="3586163" algn="l"/>
                <a:tab pos="4500563" algn="l"/>
                <a:tab pos="5414963" algn="l"/>
                <a:tab pos="6329363" algn="l"/>
                <a:tab pos="7243763" algn="l"/>
                <a:tab pos="8158163" algn="l"/>
                <a:tab pos="9072563" algn="l"/>
                <a:tab pos="9986963" algn="l"/>
              </a:tabLst>
            </a:pPr>
            <a:endParaRPr lang="pl-PL" sz="11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78" y="80776"/>
            <a:ext cx="1153175" cy="89679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210500"/>
            <a:ext cx="6480720" cy="85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7718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683568" y="227685"/>
            <a:ext cx="7776864" cy="3279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800" b="1" dirty="0">
                <a:solidFill>
                  <a:srgbClr val="00B050"/>
                </a:solidFill>
              </a:rPr>
              <a:t>Kryteria wyboru operacji</a:t>
            </a:r>
          </a:p>
          <a:p>
            <a:r>
              <a:rPr lang="pl-PL" sz="1400" b="1" dirty="0"/>
              <a:t>7. Zostanie spełnione kryterium dotyczące specyfiki regiony </a:t>
            </a:r>
            <a:r>
              <a:rPr lang="pl-PL" sz="1400" dirty="0"/>
              <a:t>–przyznaje się 2 punkty.</a:t>
            </a:r>
          </a:p>
          <a:p>
            <a:r>
              <a:rPr lang="pl-PL" sz="1050" dirty="0"/>
              <a:t>punkty przyznawane będą operacji, jeżeli wartość </a:t>
            </a:r>
          </a:p>
          <a:p>
            <a:r>
              <a:rPr lang="pl-PL" sz="1050" dirty="0"/>
              <a:t>syntetycznego miernika rozwoju infrastruktury technicznej gminy, </a:t>
            </a:r>
          </a:p>
          <a:p>
            <a:r>
              <a:rPr lang="pl-PL" sz="1050" dirty="0"/>
              <a:t>na której obszarze będzie realizowana operacja wynikająca </a:t>
            </a:r>
          </a:p>
          <a:p>
            <a:r>
              <a:rPr lang="pl-PL" sz="1050" dirty="0"/>
              <a:t>z obowiązującego w dniu ogłoszenia naboru wniosków </a:t>
            </a:r>
          </a:p>
          <a:p>
            <a:r>
              <a:rPr lang="pl-PL" sz="1050" dirty="0"/>
              <a:t>o przyznanie pomocy dokumentu pn. </a:t>
            </a:r>
          </a:p>
          <a:p>
            <a:r>
              <a:rPr lang="pl-PL" sz="1050" i="1" u="sng" dirty="0"/>
              <a:t>Delimitacja Specjalnej Strefy Włączenia na obszarze województwa </a:t>
            </a:r>
          </a:p>
          <a:p>
            <a:r>
              <a:rPr lang="pl-PL" sz="1050" i="1" u="sng" dirty="0"/>
              <a:t>zachodniopomorskiego oraz planowane kierunki działań </a:t>
            </a:r>
          </a:p>
          <a:p>
            <a:r>
              <a:rPr lang="pl-PL" sz="1050" i="1" u="sng" dirty="0"/>
              <a:t>interwencyjnych</a:t>
            </a:r>
            <a:r>
              <a:rPr lang="pl-PL" sz="1050" dirty="0"/>
              <a:t>, udostępnionego na stronie internetowej </a:t>
            </a:r>
          </a:p>
          <a:p>
            <a:r>
              <a:rPr lang="pl-PL" sz="1050" dirty="0"/>
              <a:t>administrowanej przez Urząd Marszałkowski mieści się:</a:t>
            </a:r>
          </a:p>
          <a:p>
            <a:pPr lvl="0">
              <a:lnSpc>
                <a:spcPct val="150000"/>
              </a:lnSpc>
            </a:pPr>
            <a:r>
              <a:rPr lang="pl-PL" sz="1050" dirty="0"/>
              <a:t>w przedziale od 0 do 0,49 – 2 punkty,</a:t>
            </a:r>
          </a:p>
          <a:p>
            <a:pPr lvl="0"/>
            <a:r>
              <a:rPr lang="pl-PL" sz="1050" dirty="0"/>
              <a:t>powyżej 0,49 do 1 – 1 punkt.</a:t>
            </a:r>
          </a:p>
          <a:p>
            <a:endParaRPr lang="pl-PL" sz="1400" dirty="0"/>
          </a:p>
          <a:p>
            <a:pPr algn="just">
              <a:spcBef>
                <a:spcPts val="350"/>
              </a:spcBef>
              <a:tabLst>
                <a:tab pos="842963" algn="l"/>
                <a:tab pos="1757363" algn="l"/>
                <a:tab pos="2671763" algn="l"/>
                <a:tab pos="3586163" algn="l"/>
                <a:tab pos="4500563" algn="l"/>
                <a:tab pos="5414963" algn="l"/>
                <a:tab pos="6329363" algn="l"/>
                <a:tab pos="7243763" algn="l"/>
                <a:tab pos="8158163" algn="l"/>
                <a:tab pos="9072563" algn="l"/>
                <a:tab pos="9986963" algn="l"/>
              </a:tabLst>
            </a:pPr>
            <a:endParaRPr lang="pl-PL" sz="11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142" y="0"/>
            <a:ext cx="1018536" cy="792088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D81D2D07-CA49-4C3A-B42A-3D4F1F56CD97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4427984" y="954755"/>
            <a:ext cx="3888432" cy="4176464"/>
          </a:xfrm>
          <a:prstGeom prst="rect">
            <a:avLst/>
          </a:prstGeom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235BE65A-5ED1-4C8E-A897-C6561E0CC0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19672" y="2833821"/>
            <a:ext cx="1584176" cy="2267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8656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539552" y="197035"/>
            <a:ext cx="763284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  <a:p>
            <a:pPr algn="r"/>
            <a:r>
              <a:rPr lang="pl-PL" sz="2400" b="1" dirty="0">
                <a:solidFill>
                  <a:srgbClr val="00B050"/>
                </a:solidFill>
              </a:rPr>
              <a:t>Kryteria wyboru operacji</a:t>
            </a:r>
          </a:p>
          <a:p>
            <a:pPr algn="r"/>
            <a:endParaRPr lang="pl-PL" sz="2400" b="1" dirty="0">
              <a:solidFill>
                <a:srgbClr val="00B050"/>
              </a:solidFill>
            </a:endParaRPr>
          </a:p>
          <a:p>
            <a:pPr algn="r"/>
            <a:endParaRPr lang="pl-PL" sz="2400" b="1" dirty="0">
              <a:solidFill>
                <a:srgbClr val="00B050"/>
              </a:solidFill>
            </a:endParaRPr>
          </a:p>
          <a:p>
            <a:pPr algn="r"/>
            <a:endParaRPr lang="pl-PL" sz="2400" b="1" dirty="0">
              <a:solidFill>
                <a:srgbClr val="00B050"/>
              </a:solidFill>
            </a:endParaRPr>
          </a:p>
          <a:p>
            <a:r>
              <a:rPr lang="pl-PL" dirty="0"/>
              <a:t>Pomoc może być przyznana na operacje, które uzyskały </a:t>
            </a:r>
            <a:r>
              <a:rPr lang="pl-PL" b="1" dirty="0"/>
              <a:t>co najmniej 8 punktów.</a:t>
            </a:r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78" y="80776"/>
            <a:ext cx="1153175" cy="89679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210500"/>
            <a:ext cx="6480720" cy="85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4350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1115616" y="351028"/>
            <a:ext cx="7056784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>
                <a:solidFill>
                  <a:srgbClr val="00B050"/>
                </a:solidFill>
              </a:rPr>
              <a:t>Pytania i odpowiedzi</a:t>
            </a:r>
          </a:p>
          <a:p>
            <a:endParaRPr lang="pl-PL" sz="2400" b="1" dirty="0">
              <a:solidFill>
                <a:srgbClr val="00B050"/>
              </a:solidFill>
            </a:endParaRPr>
          </a:p>
          <a:p>
            <a:r>
              <a:rPr lang="pl-PL" b="1" dirty="0"/>
              <a:t>Czy jeżeli w trakcie trwania projektu gmina zostanie włączona do aglomeracji, to czy będzie miało wpływ na utrzymanie warunków umowy?</a:t>
            </a:r>
          </a:p>
          <a:p>
            <a:endParaRPr lang="pl-PL" dirty="0"/>
          </a:p>
          <a:p>
            <a:r>
              <a:rPr lang="pl-PL" dirty="0"/>
              <a:t>Włączenie gminy do aglomeracji podczas trwania projektu lub w okresie związania celem stanowiłoby niespełnienie podstawowego warunku przedmiotowego, na podstawie którego pomoc została przyznana. Byłoby to niezgodne z regulaminem naboru oraz wytycznymi szczegółowymi, a także z nadrzędnymi celami PS WPR.</a:t>
            </a:r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78" y="80776"/>
            <a:ext cx="1153175" cy="89679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210500"/>
            <a:ext cx="6480720" cy="85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1293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611560" y="412479"/>
            <a:ext cx="784887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3200" b="1" dirty="0">
                <a:solidFill>
                  <a:srgbClr val="00B050"/>
                </a:solidFill>
              </a:rPr>
              <a:t>Pytania i odpowiedzi</a:t>
            </a:r>
          </a:p>
          <a:p>
            <a:endParaRPr lang="pl-PL" dirty="0"/>
          </a:p>
          <a:p>
            <a:r>
              <a:rPr lang="pl-PL" b="1" dirty="0"/>
              <a:t>Czy Gmina jest zobowiązana do wyłonienia wykonawcy całego przedsięwzięcia, czy też mieszkańcy sami zlecają wykonanie odpowiedniej przydomowej oczyszczalni ścieków, a Gmina –np. w formie refundacji –wypłaca kwotę dofinansowania po zrealizowaniu inwestycji?</a:t>
            </a:r>
          </a:p>
          <a:p>
            <a:endParaRPr lang="pl-PL" dirty="0"/>
          </a:p>
          <a:p>
            <a:r>
              <a:rPr lang="pl-PL" dirty="0"/>
              <a:t>Gmina jest podmiotem odpowiedzialnym za całe przedsięwzięcie, w tym za wyłonienie wykonawcy zgodnie z przepisami Prawa zamówień publicznych. Następnie, po poniesieniu tych kosztów, Gmina ubiega się o ich refundację.</a:t>
            </a:r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78" y="80776"/>
            <a:ext cx="1153175" cy="89679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210500"/>
            <a:ext cx="6480720" cy="85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1983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611560" y="123478"/>
            <a:ext cx="792088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3200" b="1" dirty="0">
                <a:solidFill>
                  <a:srgbClr val="00B050"/>
                </a:solidFill>
              </a:rPr>
              <a:t>Pytania i odpowiedzi</a:t>
            </a:r>
          </a:p>
          <a:p>
            <a:endParaRPr lang="pl-PL" dirty="0"/>
          </a:p>
          <a:p>
            <a:r>
              <a:rPr lang="pl-PL" sz="1600" b="1" dirty="0"/>
              <a:t>Czy realizacja inwestycji może odbywać się na działkach, które nie są własnością wnioskodawcy, ale są użytkowane na podstawie umowy dzierżawy lub innego tytułu prawnego?</a:t>
            </a:r>
          </a:p>
          <a:p>
            <a:endParaRPr lang="pl-PL" sz="1600" dirty="0"/>
          </a:p>
          <a:p>
            <a:r>
              <a:rPr lang="pl-PL" sz="1600" dirty="0"/>
              <a:t>Realizacja inwestycji w przydomowe oczyszczalnie ścieków </a:t>
            </a:r>
            <a:r>
              <a:rPr lang="pl-PL" sz="1600" b="1" dirty="0"/>
              <a:t>może odbywać się na działkach, które nie są własnością wnioskodawcy (gminy lub związku międzygminnego), ale są użytkowane na podstawie umowy dzierżawy lub innego tytułu prawnego</a:t>
            </a:r>
            <a:r>
              <a:rPr lang="pl-PL" sz="1600" dirty="0"/>
              <a:t>. Wnioskodawca musi posiadać </a:t>
            </a:r>
            <a:r>
              <a:rPr lang="pl-PL" sz="1600" b="1" dirty="0"/>
              <a:t>prawo do dysponowania nieruchomościami</a:t>
            </a:r>
            <a:r>
              <a:rPr lang="pl-PL" sz="1600" dirty="0"/>
              <a:t>, na których realizowana jest operacja, przez okres jej realizacji oraz co najmniej przez okres związania celem.</a:t>
            </a:r>
          </a:p>
          <a:p>
            <a:endParaRPr lang="pl-PL" sz="1000" dirty="0"/>
          </a:p>
          <a:p>
            <a:r>
              <a:rPr lang="pl-PL" sz="1600" dirty="0"/>
              <a:t>Właściciel nieruchomości, na której ma być realizowana operacja, jest zobowiązany do wyrażenia </a:t>
            </a:r>
            <a:r>
              <a:rPr lang="pl-PL" sz="1600" b="1" dirty="0"/>
              <a:t>pisemnej zgody na jej realizację</a:t>
            </a:r>
            <a:r>
              <a:rPr lang="pl-PL" sz="1600" dirty="0"/>
              <a:t>. Dokument taki, jak "Oświadczenie właściciela lub współwłaściciela nieruchomości, że wyraża zgodę na realizację operacji bezpośrednio związanej z nieruchomością", jest załącznikiem do regulaminu naboru wniosków.</a:t>
            </a:r>
            <a:endParaRPr lang="pl-PL" sz="14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052" y="0"/>
            <a:ext cx="1153175" cy="89679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39" y="4252459"/>
            <a:ext cx="6480720" cy="85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022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07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1187624" y="784796"/>
            <a:ext cx="7056784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/>
              <a:t>Zgodnie z harmonogramem naboru wniosków Samorząd Województwa dla Interwencji I.10.10 Infrastruktura na obszarach wiejskich oraz wdrożenie koncepcji inteligentnych wsi -obszar A Inwestycje w zakresie </a:t>
            </a:r>
            <a:r>
              <a:rPr lang="pl-PL" sz="1600" b="1" dirty="0"/>
              <a:t>systemów indywidualnego oczyszczania ścieków </a:t>
            </a:r>
            <a:r>
              <a:rPr lang="pl-PL" sz="1600" dirty="0"/>
              <a:t>planuje ogłosić nabór, który będzie trwał: </a:t>
            </a:r>
          </a:p>
          <a:p>
            <a:pPr algn="ctr"/>
            <a:r>
              <a:rPr lang="pl-PL" b="1" dirty="0">
                <a:solidFill>
                  <a:srgbClr val="00B050"/>
                </a:solidFill>
              </a:rPr>
              <a:t>od 19 grudnia 2025 r. do 16 lutego 2026 r.</a:t>
            </a:r>
          </a:p>
          <a:p>
            <a:endParaRPr lang="pl-PL" b="1" dirty="0"/>
          </a:p>
          <a:p>
            <a:r>
              <a:rPr lang="pl-PL" sz="1400" b="1" dirty="0"/>
              <a:t>LIMIT ŚRODKÓW W NABORZE</a:t>
            </a:r>
          </a:p>
          <a:p>
            <a:endParaRPr lang="pl-PL" sz="1400" dirty="0"/>
          </a:p>
          <a:p>
            <a:r>
              <a:rPr lang="pl-PL" sz="1400" dirty="0"/>
              <a:t>Limit środków EFRROW: </a:t>
            </a:r>
            <a:r>
              <a:rPr lang="pl-PL" sz="1600" b="1" dirty="0">
                <a:solidFill>
                  <a:srgbClr val="00B050"/>
                </a:solidFill>
              </a:rPr>
              <a:t>6 814 446 EUR</a:t>
            </a:r>
          </a:p>
          <a:p>
            <a:r>
              <a:rPr lang="pl-PL" sz="1400" dirty="0"/>
              <a:t>Kwota dostępnych środków w ramach naboru: 28 927 323,30zł </a:t>
            </a:r>
          </a:p>
          <a:p>
            <a:r>
              <a:rPr lang="pl-PL" sz="1100" dirty="0"/>
              <a:t>(kwota wyliczona została według algorytmu wynikającego z Wytycznej w zakresie zasad ustalania kwoty dostępnych środków w ramach niektórych interwencji Planu Strategicznego dla Wspólnej Polityki Rolnej na lata 2023–2027 wg. kursu euro z 30 października 2025 r.)</a:t>
            </a:r>
            <a:endParaRPr lang="pl-PL" sz="105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510" y="-22698"/>
            <a:ext cx="1009159" cy="784796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252505"/>
            <a:ext cx="6480720" cy="85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7038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1115616" y="411510"/>
            <a:ext cx="705678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3200" b="1" dirty="0">
                <a:solidFill>
                  <a:srgbClr val="00B050"/>
                </a:solidFill>
              </a:rPr>
              <a:t>Pytania i odpowiedzi</a:t>
            </a:r>
          </a:p>
          <a:p>
            <a:endParaRPr lang="pl-PL" dirty="0"/>
          </a:p>
          <a:p>
            <a:r>
              <a:rPr lang="pl-PL" b="1" dirty="0"/>
              <a:t>Czy zadaniem można objąć gospodarstwa domowe zamieszkujące mieszkania komunalne?</a:t>
            </a:r>
          </a:p>
          <a:p>
            <a:endParaRPr lang="pl-PL" dirty="0"/>
          </a:p>
          <a:p>
            <a:r>
              <a:rPr lang="pl-PL" dirty="0"/>
              <a:t>Regulamin naboru nie wprowadza żadnych ograniczeń dotyczących rodzaju własności nieruchomości (prywatna, komunalna itp.), koncentrując się na zdolności gminy do zarządzania projektem i spełnianiu warunków geograficznych oraz technicznych operacji.</a:t>
            </a:r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78" y="80776"/>
            <a:ext cx="1153175" cy="89679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210500"/>
            <a:ext cx="6480720" cy="85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7627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67494"/>
            <a:ext cx="1328096" cy="570957"/>
          </a:xfrm>
          <a:prstGeom prst="rect">
            <a:avLst/>
          </a:prstGeom>
        </p:spPr>
      </p:pic>
      <p:sp>
        <p:nvSpPr>
          <p:cNvPr id="4" name="Tytuł 1">
            <a:extLst>
              <a:ext uri="{FF2B5EF4-FFF2-40B4-BE49-F238E27FC236}">
                <a16:creationId xmlns:a16="http://schemas.microsoft.com/office/drawing/2014/main" id="{2BE3B51E-6959-4B9F-BF9A-DA2C27B8B61F}"/>
              </a:ext>
            </a:extLst>
          </p:cNvPr>
          <p:cNvSpPr txBox="1">
            <a:spLocks/>
          </p:cNvSpPr>
          <p:nvPr/>
        </p:nvSpPr>
        <p:spPr>
          <a:xfrm>
            <a:off x="1115616" y="1948048"/>
            <a:ext cx="7128792" cy="983742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pl-PL" sz="21600" b="1" dirty="0">
                <a:solidFill>
                  <a:schemeClr val="bg1"/>
                </a:solidFill>
                <a:latin typeface="Myriad Pro" pitchFamily="34" charset="0"/>
                <a:ea typeface="+mn-ea"/>
                <a:cs typeface="+mn-cs"/>
              </a:rPr>
              <a:t>Dziękuję za uwagę</a:t>
            </a:r>
          </a:p>
          <a:p>
            <a:pPr>
              <a:lnSpc>
                <a:spcPts val="1600"/>
              </a:lnSpc>
            </a:pPr>
            <a:endParaRPr lang="pl-PL" sz="21600" b="1" dirty="0">
              <a:solidFill>
                <a:schemeClr val="bg1"/>
              </a:solidFill>
              <a:latin typeface="Myriad Pro" pitchFamily="34" charset="0"/>
              <a:ea typeface="+mn-ea"/>
              <a:cs typeface="+mn-cs"/>
            </a:endParaRPr>
          </a:p>
          <a:p>
            <a:pPr>
              <a:lnSpc>
                <a:spcPts val="1600"/>
              </a:lnSpc>
            </a:pPr>
            <a:endParaRPr lang="pl-PL" sz="21600" b="1" dirty="0">
              <a:solidFill>
                <a:schemeClr val="bg1"/>
              </a:solidFill>
              <a:latin typeface="Myriad Pro" pitchFamily="34" charset="0"/>
              <a:ea typeface="+mn-ea"/>
              <a:cs typeface="+mn-cs"/>
            </a:endParaRPr>
          </a:p>
          <a:p>
            <a:pPr>
              <a:lnSpc>
                <a:spcPts val="1600"/>
              </a:lnSpc>
            </a:pPr>
            <a:endParaRPr lang="pl-PL" sz="21600" b="1" dirty="0">
              <a:solidFill>
                <a:schemeClr val="bg1"/>
              </a:solidFill>
              <a:latin typeface="Myriad Pro" pitchFamily="34" charset="0"/>
              <a:ea typeface="+mn-ea"/>
              <a:cs typeface="+mn-cs"/>
            </a:endParaRPr>
          </a:p>
          <a:p>
            <a:pPr>
              <a:lnSpc>
                <a:spcPts val="1600"/>
              </a:lnSpc>
            </a:pPr>
            <a:endParaRPr lang="pl-PL" sz="64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  <a:ea typeface="+mn-ea"/>
              <a:cs typeface="+mn-cs"/>
            </a:endParaRPr>
          </a:p>
          <a:p>
            <a:pPr>
              <a:lnSpc>
                <a:spcPts val="1600"/>
              </a:lnSpc>
            </a:pPr>
            <a:br>
              <a:rPr lang="pl-PL" sz="6400" dirty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  <a:ea typeface="+mn-ea"/>
                <a:cs typeface="+mn-cs"/>
              </a:rPr>
            </a:br>
            <a:br>
              <a:rPr lang="pl-PL" sz="1300" dirty="0"/>
            </a:br>
            <a:r>
              <a:rPr lang="pl-PL" sz="6400" dirty="0">
                <a:solidFill>
                  <a:schemeClr val="bg1"/>
                </a:solidFill>
              </a:rPr>
              <a:t>Dane Kontaktowe:</a:t>
            </a:r>
          </a:p>
          <a:p>
            <a:pPr>
              <a:lnSpc>
                <a:spcPts val="1600"/>
              </a:lnSpc>
            </a:pPr>
            <a:r>
              <a:rPr lang="pl-PL" sz="6400" dirty="0">
                <a:solidFill>
                  <a:schemeClr val="bg1"/>
                </a:solidFill>
              </a:rPr>
              <a:t>Wydział PROW – sekretariat tel. 91 454 2550 /sek_wprow@wzp.pl/</a:t>
            </a:r>
            <a:br>
              <a:rPr lang="pl-PL" sz="1300" dirty="0"/>
            </a:br>
            <a:endParaRPr lang="pl-PL" sz="1300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F2EF7648-4403-48E5-99BE-3DEC6EF4BD79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1F8D35"/>
              </a:clrFrom>
              <a:clrTo>
                <a:srgbClr val="1F8D3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4227934"/>
            <a:ext cx="6336704" cy="833286"/>
          </a:xfrm>
          <a:prstGeom prst="rect">
            <a:avLst/>
          </a:prstGeom>
          <a:ln>
            <a:noFill/>
          </a:ln>
          <a:effectLst>
            <a:glow rad="127000">
              <a:schemeClr val="bg1">
                <a:alpha val="0"/>
              </a:schemeClr>
            </a:glow>
            <a:softEdge rad="114300"/>
          </a:effectLst>
        </p:spPr>
      </p:pic>
    </p:spTree>
    <p:extLst>
      <p:ext uri="{BB962C8B-B14F-4D97-AF65-F5344CB8AC3E}">
        <p14:creationId xmlns:p14="http://schemas.microsoft.com/office/powerpoint/2010/main" val="517744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1057281" y="529172"/>
            <a:ext cx="7361575" cy="43293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>
                <a:solidFill>
                  <a:srgbClr val="00B050"/>
                </a:solidFill>
              </a:rPr>
              <a:t>Przyznawanie pomocy</a:t>
            </a:r>
          </a:p>
          <a:p>
            <a:r>
              <a:rPr lang="pl-PL" dirty="0"/>
              <a:t>Pomoc przyznaje się:</a:t>
            </a:r>
          </a:p>
          <a:p>
            <a:r>
              <a:rPr lang="pl-PL" dirty="0"/>
              <a:t>1)gminie lub związkowi międzygminnemu;</a:t>
            </a:r>
          </a:p>
          <a:p>
            <a:r>
              <a:rPr lang="pl-PL" dirty="0"/>
              <a:t>2)w formie refundacji części kosztów kwalifikowalnych rzeczywiście poniesionych przez beneficjenta;</a:t>
            </a:r>
          </a:p>
          <a:p>
            <a:r>
              <a:rPr lang="pl-PL" dirty="0"/>
              <a:t>3)w wysokości </a:t>
            </a:r>
            <a:r>
              <a:rPr lang="pl-PL" b="1" dirty="0"/>
              <a:t>do 75 % i nie mniej niż 30 % kosztów kwalifikowalnych </a:t>
            </a:r>
            <a:r>
              <a:rPr lang="pl-PL" dirty="0"/>
              <a:t>operacji.</a:t>
            </a:r>
          </a:p>
          <a:p>
            <a:endParaRPr lang="pl-PL" dirty="0"/>
          </a:p>
          <a:p>
            <a:r>
              <a:rPr lang="pl-PL" dirty="0"/>
              <a:t>Limit pomocy na obszar gminy w okresie realizacji PS WPR wynosi </a:t>
            </a:r>
            <a:r>
              <a:rPr lang="pl-PL" b="1" dirty="0"/>
              <a:t>1,5 mln zł.</a:t>
            </a:r>
          </a:p>
          <a:p>
            <a:endParaRPr lang="pl-PL" dirty="0"/>
          </a:p>
          <a:p>
            <a:r>
              <a:rPr lang="pl-PL" dirty="0"/>
              <a:t>Pomoc przyznaje się, jeżeli operacja będzie realizowana bez podziału na etapy i max. okres realizacji operacji wynosi 24 miesiące od dnia zawarcia umowy o przyznanie pomocy.</a:t>
            </a:r>
          </a:p>
          <a:p>
            <a:pPr algn="just">
              <a:spcBef>
                <a:spcPts val="350"/>
              </a:spcBef>
              <a:tabLst>
                <a:tab pos="842963" algn="l"/>
                <a:tab pos="1757363" algn="l"/>
                <a:tab pos="2671763" algn="l"/>
                <a:tab pos="3586163" algn="l"/>
                <a:tab pos="4500563" algn="l"/>
                <a:tab pos="5414963" algn="l"/>
                <a:tab pos="6329363" algn="l"/>
                <a:tab pos="7243763" algn="l"/>
                <a:tab pos="8158163" algn="l"/>
                <a:tab pos="9072563" algn="l"/>
                <a:tab pos="9986963" algn="l"/>
              </a:tabLst>
            </a:pPr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144" y="0"/>
            <a:ext cx="1153175" cy="89679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210500"/>
            <a:ext cx="6480720" cy="852224"/>
          </a:xfrm>
          <a:prstGeom prst="rect">
            <a:avLst/>
          </a:prstGeom>
        </p:spPr>
      </p:pic>
      <p:sp>
        <p:nvSpPr>
          <p:cNvPr id="2" name="Strzałka: w prawo 1">
            <a:extLst>
              <a:ext uri="{FF2B5EF4-FFF2-40B4-BE49-F238E27FC236}">
                <a16:creationId xmlns:a16="http://schemas.microsoft.com/office/drawing/2014/main" id="{3564915B-691F-4016-8A19-E86ED2F331B7}"/>
              </a:ext>
            </a:extLst>
          </p:cNvPr>
          <p:cNvSpPr/>
          <p:nvPr/>
        </p:nvSpPr>
        <p:spPr>
          <a:xfrm>
            <a:off x="875878" y="1017354"/>
            <a:ext cx="216024" cy="1245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Strzałka: w prawo 7">
            <a:extLst>
              <a:ext uri="{FF2B5EF4-FFF2-40B4-BE49-F238E27FC236}">
                <a16:creationId xmlns:a16="http://schemas.microsoft.com/office/drawing/2014/main" id="{FF8E3089-99A9-4E8D-8DA0-A315A1F4A379}"/>
              </a:ext>
            </a:extLst>
          </p:cNvPr>
          <p:cNvSpPr/>
          <p:nvPr/>
        </p:nvSpPr>
        <p:spPr>
          <a:xfrm flipV="1">
            <a:off x="875878" y="2937952"/>
            <a:ext cx="216024" cy="1245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CBDEDF40-D0C5-4EC3-B496-27440D3BDF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5878" y="3498486"/>
            <a:ext cx="243861" cy="18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723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9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827584" y="388258"/>
            <a:ext cx="7632848" cy="4298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>
                <a:solidFill>
                  <a:srgbClr val="00B050"/>
                </a:solidFill>
              </a:rPr>
              <a:t>Warunki przedmiotowe</a:t>
            </a:r>
          </a:p>
          <a:p>
            <a:endParaRPr lang="pl-PL" dirty="0"/>
          </a:p>
          <a:p>
            <a:r>
              <a:rPr lang="pl-PL" dirty="0"/>
              <a:t>Pomoc przyznaje się na:</a:t>
            </a:r>
          </a:p>
          <a:p>
            <a:r>
              <a:rPr lang="pl-PL" dirty="0"/>
              <a:t>1)operację polegającą na budowie przydomowych oczyszczalni ścieków;</a:t>
            </a:r>
          </a:p>
          <a:p>
            <a:endParaRPr lang="pl-PL" sz="1000" dirty="0"/>
          </a:p>
          <a:p>
            <a:r>
              <a:rPr lang="pl-PL" dirty="0"/>
              <a:t>2)operację realizowaną na nieruchomościach do których wnioskodawca posiada prawo do dysponowania przez okres realizacji operacji oraz co najmniej przez okres związania celem;</a:t>
            </a:r>
          </a:p>
          <a:p>
            <a:endParaRPr lang="pl-PL" sz="1000" dirty="0"/>
          </a:p>
          <a:p>
            <a:r>
              <a:rPr lang="pl-PL" dirty="0"/>
              <a:t>3)operację, która będzie realizowana na terenach położonych poza:</a:t>
            </a:r>
          </a:p>
          <a:p>
            <a:r>
              <a:rPr lang="pl-PL" sz="1600" dirty="0"/>
              <a:t>a)granicami administracyjnymi miast z wyłączeniem miast o liczbie ludności nie większej niż 5 tys.;</a:t>
            </a:r>
          </a:p>
          <a:p>
            <a:r>
              <a:rPr lang="pl-PL" sz="1600" dirty="0"/>
              <a:t>b)obszarami aglomeracji zdefiniowanymi w krajowym programie oczyszczania ścieków komunalnych.</a:t>
            </a:r>
          </a:p>
          <a:p>
            <a:pPr algn="just">
              <a:spcBef>
                <a:spcPts val="350"/>
              </a:spcBef>
              <a:tabLst>
                <a:tab pos="842963" algn="l"/>
                <a:tab pos="1757363" algn="l"/>
                <a:tab pos="2671763" algn="l"/>
                <a:tab pos="3586163" algn="l"/>
                <a:tab pos="4500563" algn="l"/>
                <a:tab pos="5414963" algn="l"/>
                <a:tab pos="6329363" algn="l"/>
                <a:tab pos="7243763" algn="l"/>
                <a:tab pos="8158163" algn="l"/>
                <a:tab pos="9072563" algn="l"/>
                <a:tab pos="9986963" algn="l"/>
              </a:tabLst>
            </a:pPr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78" y="80776"/>
            <a:ext cx="1153175" cy="89679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210500"/>
            <a:ext cx="6480720" cy="85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260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611560" y="627534"/>
            <a:ext cx="765656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>
                <a:solidFill>
                  <a:srgbClr val="00B050"/>
                </a:solidFill>
              </a:rPr>
              <a:t>Za koszty kwalifikowalne uznaje się</a:t>
            </a:r>
          </a:p>
          <a:p>
            <a:pPr algn="r"/>
            <a:endParaRPr lang="pl-PL" b="1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/>
              <a:t>Koszty związane z budową przydomowych oczyszczalni ścieków (przydomowa oczyszczalnia ścieków –zespół urządzeń technicznych służących do gromadzenia, oczyszczania i neutralizacji ścieków wytwarzanych w jednym lub kilku gospodarstwach domowych spełniających normę EN 12566-3+ A2:2013).</a:t>
            </a:r>
          </a:p>
          <a:p>
            <a:endParaRPr lang="pl-PL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/>
              <a:t>Koszty ogólne, które są uzasadnione realizacją operacji związane z przygotowaniem inwestycji, np. sporządzenie dokumentacji technicznej, sprawowanie nadzoru inwestorskiego lub autorskiego, kierowanie robotami budowlanymi.</a:t>
            </a:r>
          </a:p>
          <a:p>
            <a:endParaRPr lang="pl-PL" sz="1600" dirty="0"/>
          </a:p>
          <a:p>
            <a:r>
              <a:rPr lang="pl-PL" sz="1600" dirty="0"/>
              <a:t>Jeżeli Beneficjent jest zobowiązany do stosowania ustawy PZP, to ma obowiązek ponoszenia kosztów kwalifikowalnych operacji zgodnie z przepisami ustawy PZP.</a:t>
            </a:r>
            <a:endParaRPr lang="pl-PL" sz="14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78" y="80776"/>
            <a:ext cx="1153175" cy="89679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210500"/>
            <a:ext cx="6480720" cy="85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491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611560" y="403763"/>
            <a:ext cx="7848872" cy="3821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>
                <a:solidFill>
                  <a:srgbClr val="00B050"/>
                </a:solidFill>
              </a:rPr>
              <a:t>Za koszty niekwalifikowalne uznaje się</a:t>
            </a:r>
          </a:p>
          <a:p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koszty poniesione przed dniem, w którym został złożony WOPP, a w przypadku kosztów ogólnych –przed dniem 1 stycznia 2023 r.;</a:t>
            </a:r>
          </a:p>
          <a:p>
            <a:endParaRPr lang="pl-PL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koszty ogólne związane z operacją w części przekraczającej 10% pozostałych koszów kwalifikowalnych;</a:t>
            </a:r>
          </a:p>
          <a:p>
            <a:endParaRPr lang="pl-PL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podatek od towarów i usług (VAT), z wyjątkiem przypadków, gdy nie podlega on odzyskaniu na podstawie krajowych przepisów o podatku VAT;</a:t>
            </a:r>
          </a:p>
          <a:p>
            <a:endParaRPr lang="pl-PL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kosztów sporządzania WOPP i WOP.</a:t>
            </a:r>
          </a:p>
          <a:p>
            <a:pPr algn="just">
              <a:spcBef>
                <a:spcPts val="350"/>
              </a:spcBef>
              <a:tabLst>
                <a:tab pos="842963" algn="l"/>
                <a:tab pos="1757363" algn="l"/>
                <a:tab pos="2671763" algn="l"/>
                <a:tab pos="3586163" algn="l"/>
                <a:tab pos="4500563" algn="l"/>
                <a:tab pos="5414963" algn="l"/>
                <a:tab pos="6329363" algn="l"/>
                <a:tab pos="7243763" algn="l"/>
                <a:tab pos="8158163" algn="l"/>
                <a:tab pos="9072563" algn="l"/>
                <a:tab pos="9986963" algn="l"/>
              </a:tabLst>
            </a:pPr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1385"/>
            <a:ext cx="1153175" cy="89679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210500"/>
            <a:ext cx="6480720" cy="85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261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1043608" y="546607"/>
            <a:ext cx="7056784" cy="37753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>
                <a:solidFill>
                  <a:srgbClr val="00B050"/>
                </a:solidFill>
              </a:rPr>
              <a:t>Racjonalność kosztów</a:t>
            </a:r>
          </a:p>
          <a:p>
            <a:endParaRPr lang="pl-PL" dirty="0"/>
          </a:p>
          <a:p>
            <a:r>
              <a:rPr lang="pl-PL" dirty="0"/>
              <a:t>Ocena racjonalności obejmuje poniższe aspekty:</a:t>
            </a:r>
          </a:p>
          <a:p>
            <a:endParaRPr lang="pl-PL" dirty="0"/>
          </a:p>
          <a:p>
            <a:r>
              <a:rPr lang="pl-PL" dirty="0"/>
              <a:t>1)uzasadnienie ekonomiczne kosztów inwestycji, czyli w jaki sposób zakres rzeczowy wskazany w </a:t>
            </a:r>
            <a:r>
              <a:rPr lang="pl-PL" dirty="0" err="1"/>
              <a:t>WoPP</a:t>
            </a:r>
            <a:r>
              <a:rPr lang="pl-PL" dirty="0"/>
              <a:t> przyczyni się do osiągnięcia celu operacji;</a:t>
            </a:r>
          </a:p>
          <a:p>
            <a:endParaRPr lang="pl-PL" dirty="0"/>
          </a:p>
          <a:p>
            <a:r>
              <a:rPr lang="pl-PL" dirty="0"/>
              <a:t>2)racjonalność kosztową – sprawdzenie, czy planowane koszty objęte zakresem rzeczowym operacji są rynkowe lub czy zostały oszacowane na podstawie cen rynkowych.</a:t>
            </a:r>
          </a:p>
          <a:p>
            <a:pPr algn="just">
              <a:spcBef>
                <a:spcPts val="350"/>
              </a:spcBef>
              <a:tabLst>
                <a:tab pos="842963" algn="l"/>
                <a:tab pos="1757363" algn="l"/>
                <a:tab pos="2671763" algn="l"/>
                <a:tab pos="3586163" algn="l"/>
                <a:tab pos="4500563" algn="l"/>
                <a:tab pos="5414963" algn="l"/>
                <a:tab pos="6329363" algn="l"/>
                <a:tab pos="7243763" algn="l"/>
                <a:tab pos="8158163" algn="l"/>
                <a:tab pos="9072563" algn="l"/>
                <a:tab pos="9986963" algn="l"/>
              </a:tabLst>
            </a:pPr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78" y="80776"/>
            <a:ext cx="1153175" cy="89679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210500"/>
            <a:ext cx="6480720" cy="85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961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1043608" y="483518"/>
            <a:ext cx="705678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000" b="1" dirty="0">
                <a:solidFill>
                  <a:srgbClr val="00B050"/>
                </a:solidFill>
              </a:rPr>
              <a:t>Wyprzedzające finansowanie </a:t>
            </a:r>
          </a:p>
          <a:p>
            <a:endParaRPr lang="pl-PL" dirty="0"/>
          </a:p>
          <a:p>
            <a:r>
              <a:rPr lang="pl-PL" dirty="0"/>
              <a:t>JST może otrzymać środki z budżetu państwa na wyprzedzające finansowanie w wysokości nieprzekraczającej kwoty pomocy z części budżetu państwa wyliczonej zgodnie z §3 ust 6, obliczone zgodnie z algorytmem dla województwa zachodniopomorskiego.</a:t>
            </a:r>
          </a:p>
          <a:p>
            <a:endParaRPr lang="pl-PL" dirty="0"/>
          </a:p>
          <a:p>
            <a:r>
              <a:rPr lang="pl-PL" sz="1600" dirty="0"/>
              <a:t>Przykład:</a:t>
            </a:r>
          </a:p>
          <a:p>
            <a:pPr>
              <a:lnSpc>
                <a:spcPct val="150000"/>
              </a:lnSpc>
            </a:pPr>
            <a:r>
              <a:rPr lang="pl-PL" sz="1600" dirty="0"/>
              <a:t>Kwota pomocy wynosi: 1 000 000,00 zł, w tym</a:t>
            </a:r>
          </a:p>
          <a:p>
            <a:pPr>
              <a:lnSpc>
                <a:spcPct val="150000"/>
              </a:lnSpc>
            </a:pPr>
            <a:r>
              <a:rPr lang="pl-PL" sz="1600" dirty="0"/>
              <a:t>środki z EFRROW wynoszą: 737 600,00 zł</a:t>
            </a:r>
          </a:p>
          <a:p>
            <a:pPr>
              <a:lnSpc>
                <a:spcPct val="150000"/>
              </a:lnSpc>
            </a:pPr>
            <a:r>
              <a:rPr lang="pl-PL" sz="1600" dirty="0"/>
              <a:t>środki z budżetu państwa wynoszą: 262 400,00 zł – max wartość wyprzedzającego finansowania</a:t>
            </a:r>
            <a:endParaRPr lang="pl-PL" sz="14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  <a:p>
            <a:endParaRPr lang="pl-PL" sz="1600" b="1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78" y="80776"/>
            <a:ext cx="1153175" cy="89679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1828046-17D4-4DBA-BFE0-8EB722DCD3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210500"/>
            <a:ext cx="6480720" cy="85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95949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1065</TotalTime>
  <Words>2722</Words>
  <Application>Microsoft Office PowerPoint</Application>
  <PresentationFormat>Pokaz na ekranie (16:9)</PresentationFormat>
  <Paragraphs>258</Paragraphs>
  <Slides>31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31</vt:i4>
      </vt:variant>
    </vt:vector>
  </HeadingPairs>
  <TitlesOfParts>
    <vt:vector size="37" baseType="lpstr">
      <vt:lpstr>Arial</vt:lpstr>
      <vt:lpstr>Calibri</vt:lpstr>
      <vt:lpstr>Myriad Pro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Urząd Marszałkowski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Marcin Sieradzan</dc:creator>
  <cp:lastModifiedBy>Sławomir Ciesielski</cp:lastModifiedBy>
  <cp:revision>74</cp:revision>
  <dcterms:created xsi:type="dcterms:W3CDTF">2023-05-24T12:53:17Z</dcterms:created>
  <dcterms:modified xsi:type="dcterms:W3CDTF">2025-11-06T12:02:11Z</dcterms:modified>
</cp:coreProperties>
</file>