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0"/>
  </p:notesMasterIdLst>
  <p:handoutMasterIdLst>
    <p:handoutMasterId r:id="rId51"/>
  </p:handoutMasterIdLst>
  <p:sldIdLst>
    <p:sldId id="459" r:id="rId2"/>
    <p:sldId id="346" r:id="rId3"/>
    <p:sldId id="379" r:id="rId4"/>
    <p:sldId id="384" r:id="rId5"/>
    <p:sldId id="383" r:id="rId6"/>
    <p:sldId id="390" r:id="rId7"/>
    <p:sldId id="388" r:id="rId8"/>
    <p:sldId id="386" r:id="rId9"/>
    <p:sldId id="435" r:id="rId10"/>
    <p:sldId id="434" r:id="rId11"/>
    <p:sldId id="436" r:id="rId12"/>
    <p:sldId id="437" r:id="rId13"/>
    <p:sldId id="426" r:id="rId14"/>
    <p:sldId id="404" r:id="rId15"/>
    <p:sldId id="438" r:id="rId16"/>
    <p:sldId id="439" r:id="rId17"/>
    <p:sldId id="440" r:id="rId18"/>
    <p:sldId id="395" r:id="rId19"/>
    <p:sldId id="460" r:id="rId20"/>
    <p:sldId id="394" r:id="rId21"/>
    <p:sldId id="428" r:id="rId22"/>
    <p:sldId id="461" r:id="rId23"/>
    <p:sldId id="444" r:id="rId24"/>
    <p:sldId id="385" r:id="rId25"/>
    <p:sldId id="446" r:id="rId26"/>
    <p:sldId id="447" r:id="rId27"/>
    <p:sldId id="448" r:id="rId28"/>
    <p:sldId id="382" r:id="rId29"/>
    <p:sldId id="462" r:id="rId30"/>
    <p:sldId id="405" r:id="rId31"/>
    <p:sldId id="463" r:id="rId32"/>
    <p:sldId id="408" r:id="rId33"/>
    <p:sldId id="429" r:id="rId34"/>
    <p:sldId id="409" r:id="rId35"/>
    <p:sldId id="430" r:id="rId36"/>
    <p:sldId id="412" r:id="rId37"/>
    <p:sldId id="413" r:id="rId38"/>
    <p:sldId id="414" r:id="rId39"/>
    <p:sldId id="415" r:id="rId40"/>
    <p:sldId id="418" r:id="rId41"/>
    <p:sldId id="419" r:id="rId42"/>
    <p:sldId id="421" r:id="rId43"/>
    <p:sldId id="420" r:id="rId44"/>
    <p:sldId id="451" r:id="rId45"/>
    <p:sldId id="454" r:id="rId46"/>
    <p:sldId id="431" r:id="rId47"/>
    <p:sldId id="423" r:id="rId48"/>
    <p:sldId id="264" r:id="rId49"/>
  </p:sldIdLst>
  <p:sldSz cx="9144000" cy="6858000" type="screen4x3"/>
  <p:notesSz cx="6797675" cy="9926638"/>
  <p:defaultTextStyle>
    <a:defPPr>
      <a:defRPr lang="pl-PL"/>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58585B"/>
    <a:srgbClr val="969696"/>
    <a:srgbClr val="FFFF66"/>
    <a:srgbClr val="FF0000"/>
    <a:srgbClr val="707173"/>
    <a:srgbClr val="44C6EB"/>
    <a:srgbClr val="79B51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867" autoAdjust="0"/>
    <p:restoredTop sz="94331" autoAdjust="0"/>
  </p:normalViewPr>
  <p:slideViewPr>
    <p:cSldViewPr snapToGrid="0">
      <p:cViewPr>
        <p:scale>
          <a:sx n="100" d="100"/>
          <a:sy n="100" d="100"/>
        </p:scale>
        <p:origin x="-1548" y="-246"/>
      </p:cViewPr>
      <p:guideLst>
        <p:guide orient="horz"/>
        <p:guide/>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snapToGrid="0">
      <p:cViewPr varScale="1">
        <p:scale>
          <a:sx n="57" d="100"/>
          <a:sy n="57" d="100"/>
        </p:scale>
        <p:origin x="-2862" y="-84"/>
      </p:cViewPr>
      <p:guideLst>
        <p:guide orient="horz" pos="3127"/>
        <p:guide pos="2141"/>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2"/>
            <a:ext cx="2946400" cy="496889"/>
          </a:xfrm>
          <a:prstGeom prst="rect">
            <a:avLst/>
          </a:prstGeom>
        </p:spPr>
        <p:txBody>
          <a:bodyPr vert="horz" lIns="91440" tIns="45720" rIns="91440" bIns="45720" rtlCol="0"/>
          <a:lstStyle>
            <a:lvl1pPr algn="l">
              <a:defRPr sz="1200"/>
            </a:lvl1pPr>
          </a:lstStyle>
          <a:p>
            <a:pPr>
              <a:defRPr/>
            </a:pPr>
            <a:endParaRPr lang="pl-PL"/>
          </a:p>
        </p:txBody>
      </p:sp>
      <p:sp>
        <p:nvSpPr>
          <p:cNvPr id="3" name="Symbol zastępczy daty 2"/>
          <p:cNvSpPr>
            <a:spLocks noGrp="1"/>
          </p:cNvSpPr>
          <p:nvPr>
            <p:ph type="dt" sz="quarter" idx="1"/>
          </p:nvPr>
        </p:nvSpPr>
        <p:spPr>
          <a:xfrm>
            <a:off x="3849689" y="2"/>
            <a:ext cx="2946400" cy="496889"/>
          </a:xfrm>
          <a:prstGeom prst="rect">
            <a:avLst/>
          </a:prstGeom>
        </p:spPr>
        <p:txBody>
          <a:bodyPr vert="horz" lIns="91440" tIns="45720" rIns="91440" bIns="45720" rtlCol="0"/>
          <a:lstStyle>
            <a:lvl1pPr algn="r">
              <a:defRPr sz="1200"/>
            </a:lvl1pPr>
          </a:lstStyle>
          <a:p>
            <a:pPr>
              <a:defRPr/>
            </a:pPr>
            <a:endParaRPr lang="pl-PL"/>
          </a:p>
        </p:txBody>
      </p:sp>
      <p:sp>
        <p:nvSpPr>
          <p:cNvPr id="5" name="Symbol zastępczy numeru slajdu 4"/>
          <p:cNvSpPr>
            <a:spLocks noGrp="1"/>
          </p:cNvSpPr>
          <p:nvPr>
            <p:ph type="sldNum" sz="quarter" idx="3"/>
          </p:nvPr>
        </p:nvSpPr>
        <p:spPr>
          <a:xfrm>
            <a:off x="3849689" y="9428165"/>
            <a:ext cx="2946400" cy="496887"/>
          </a:xfrm>
          <a:prstGeom prst="rect">
            <a:avLst/>
          </a:prstGeom>
        </p:spPr>
        <p:txBody>
          <a:bodyPr vert="horz" lIns="91440" tIns="45720" rIns="91440" bIns="45720" rtlCol="0" anchor="b"/>
          <a:lstStyle>
            <a:lvl1pPr algn="r">
              <a:defRPr sz="1200"/>
            </a:lvl1pPr>
          </a:lstStyle>
          <a:p>
            <a:pPr>
              <a:defRPr/>
            </a:pPr>
            <a:fld id="{086C8A83-A0C6-4102-8977-A198C6E7E881}" type="slidenum">
              <a:rPr lang="pl-PL"/>
              <a:pPr>
                <a:defRPr/>
              </a:pPr>
              <a:t>‹#›</a:t>
            </a:fld>
            <a:endParaRPr lang="pl-PL"/>
          </a:p>
        </p:txBody>
      </p:sp>
    </p:spTree>
    <p:extLst>
      <p:ext uri="{BB962C8B-B14F-4D97-AF65-F5344CB8AC3E}">
        <p14:creationId xmlns:p14="http://schemas.microsoft.com/office/powerpoint/2010/main" xmlns="" val="3544990069"/>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2"/>
            <a:ext cx="2946400" cy="496889"/>
          </a:xfrm>
          <a:prstGeom prst="rect">
            <a:avLst/>
          </a:prstGeom>
        </p:spPr>
        <p:txBody>
          <a:bodyPr vert="horz" lIns="91440" tIns="45720" rIns="91440" bIns="45720" rtlCol="0"/>
          <a:lstStyle>
            <a:lvl1pPr algn="l">
              <a:defRPr sz="1200"/>
            </a:lvl1pPr>
          </a:lstStyle>
          <a:p>
            <a:pPr>
              <a:defRPr/>
            </a:pPr>
            <a:endParaRPr lang="pl-PL"/>
          </a:p>
        </p:txBody>
      </p:sp>
      <p:sp>
        <p:nvSpPr>
          <p:cNvPr id="3" name="Symbol zastępczy daty 2"/>
          <p:cNvSpPr>
            <a:spLocks noGrp="1"/>
          </p:cNvSpPr>
          <p:nvPr>
            <p:ph type="dt" idx="1"/>
          </p:nvPr>
        </p:nvSpPr>
        <p:spPr>
          <a:xfrm>
            <a:off x="3849689" y="2"/>
            <a:ext cx="2946400" cy="496889"/>
          </a:xfrm>
          <a:prstGeom prst="rect">
            <a:avLst/>
          </a:prstGeom>
        </p:spPr>
        <p:txBody>
          <a:bodyPr vert="horz" lIns="91440" tIns="45720" rIns="91440" bIns="45720" rtlCol="0"/>
          <a:lstStyle>
            <a:lvl1pPr algn="r">
              <a:defRPr sz="1200"/>
            </a:lvl1pPr>
          </a:lstStyle>
          <a:p>
            <a:pPr>
              <a:defRPr/>
            </a:pPr>
            <a:endParaRPr lang="pl-PL"/>
          </a:p>
        </p:txBody>
      </p:sp>
      <p:sp>
        <p:nvSpPr>
          <p:cNvPr id="4" name="Symbol zastępczy obrazu slajd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pl-PL" noProof="0" smtClean="0"/>
          </a:p>
        </p:txBody>
      </p:sp>
      <p:sp>
        <p:nvSpPr>
          <p:cNvPr id="5" name="Symbol zastępczy notatek 4"/>
          <p:cNvSpPr>
            <a:spLocks noGrp="1"/>
          </p:cNvSpPr>
          <p:nvPr>
            <p:ph type="body" sz="quarter" idx="3"/>
          </p:nvPr>
        </p:nvSpPr>
        <p:spPr>
          <a:xfrm>
            <a:off x="679451" y="4714877"/>
            <a:ext cx="5438775" cy="4467225"/>
          </a:xfrm>
          <a:prstGeom prst="rect">
            <a:avLst/>
          </a:prstGeom>
        </p:spPr>
        <p:txBody>
          <a:bodyPr vert="horz" lIns="91440" tIns="45720" rIns="91440" bIns="45720" rtlCol="0"/>
          <a:lstStyle/>
          <a:p>
            <a:pPr lvl="0"/>
            <a:r>
              <a:rPr lang="pl-PL" noProof="0" smtClean="0"/>
              <a:t>Kliknij, aby edytować style wzorca tekstu</a:t>
            </a:r>
          </a:p>
          <a:p>
            <a:pPr lvl="1"/>
            <a:r>
              <a:rPr lang="pl-PL" noProof="0" smtClean="0"/>
              <a:t>Drugi poziom</a:t>
            </a:r>
          </a:p>
          <a:p>
            <a:pPr lvl="2"/>
            <a:r>
              <a:rPr lang="pl-PL" noProof="0" smtClean="0"/>
              <a:t>Trzeci poziom</a:t>
            </a:r>
          </a:p>
          <a:p>
            <a:pPr lvl="3"/>
            <a:r>
              <a:rPr lang="pl-PL" noProof="0" smtClean="0"/>
              <a:t>Czwarty poziom</a:t>
            </a:r>
          </a:p>
          <a:p>
            <a:pPr lvl="4"/>
            <a:r>
              <a:rPr lang="pl-PL" noProof="0" smtClean="0"/>
              <a:t>Piąty poziom</a:t>
            </a:r>
          </a:p>
        </p:txBody>
      </p:sp>
      <p:sp>
        <p:nvSpPr>
          <p:cNvPr id="6" name="Symbol zastępczy stopki 5"/>
          <p:cNvSpPr>
            <a:spLocks noGrp="1"/>
          </p:cNvSpPr>
          <p:nvPr>
            <p:ph type="ftr" sz="quarter" idx="4"/>
          </p:nvPr>
        </p:nvSpPr>
        <p:spPr>
          <a:xfrm>
            <a:off x="0" y="9428165"/>
            <a:ext cx="2946400" cy="496887"/>
          </a:xfrm>
          <a:prstGeom prst="rect">
            <a:avLst/>
          </a:prstGeom>
        </p:spPr>
        <p:txBody>
          <a:bodyPr vert="horz" lIns="91440" tIns="45720" rIns="91440" bIns="45720" rtlCol="0" anchor="b"/>
          <a:lstStyle>
            <a:lvl1pPr algn="l">
              <a:defRPr sz="1200"/>
            </a:lvl1pPr>
          </a:lstStyle>
          <a:p>
            <a:pPr>
              <a:defRPr/>
            </a:pPr>
            <a:endParaRPr lang="pl-PL"/>
          </a:p>
        </p:txBody>
      </p:sp>
      <p:sp>
        <p:nvSpPr>
          <p:cNvPr id="7" name="Symbol zastępczy numeru slajdu 6"/>
          <p:cNvSpPr>
            <a:spLocks noGrp="1"/>
          </p:cNvSpPr>
          <p:nvPr>
            <p:ph type="sldNum" sz="quarter" idx="5"/>
          </p:nvPr>
        </p:nvSpPr>
        <p:spPr>
          <a:xfrm>
            <a:off x="3849689" y="9428165"/>
            <a:ext cx="2946400" cy="496887"/>
          </a:xfrm>
          <a:prstGeom prst="rect">
            <a:avLst/>
          </a:prstGeom>
        </p:spPr>
        <p:txBody>
          <a:bodyPr vert="horz" lIns="91440" tIns="45720" rIns="91440" bIns="45720" rtlCol="0" anchor="b"/>
          <a:lstStyle>
            <a:lvl1pPr algn="r">
              <a:defRPr sz="1200"/>
            </a:lvl1pPr>
          </a:lstStyle>
          <a:p>
            <a:pPr>
              <a:defRPr/>
            </a:pPr>
            <a:fld id="{5620AFAC-A34F-4B41-BB6A-A2879AFF6470}" type="slidenum">
              <a:rPr lang="pl-PL"/>
              <a:pPr>
                <a:defRPr/>
              </a:pPr>
              <a:t>‹#›</a:t>
            </a:fld>
            <a:endParaRPr lang="pl-PL"/>
          </a:p>
        </p:txBody>
      </p:sp>
    </p:spTree>
    <p:extLst>
      <p:ext uri="{BB962C8B-B14F-4D97-AF65-F5344CB8AC3E}">
        <p14:creationId xmlns:p14="http://schemas.microsoft.com/office/powerpoint/2010/main" xmlns="" val="1486007323"/>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ymbol zastępczy obrazu slajdu 1"/>
          <p:cNvSpPr>
            <a:spLocks noGrp="1" noRot="1" noChangeAspect="1" noTextEdit="1"/>
          </p:cNvSpPr>
          <p:nvPr>
            <p:ph type="sldImg"/>
          </p:nvPr>
        </p:nvSpPr>
        <p:spPr bwMode="auto">
          <a:noFill/>
          <a:ln>
            <a:solidFill>
              <a:srgbClr val="000000"/>
            </a:solidFill>
            <a:miter lim="800000"/>
            <a:headEnd/>
            <a:tailEnd/>
          </a:ln>
        </p:spPr>
      </p:sp>
      <p:sp>
        <p:nvSpPr>
          <p:cNvPr id="21507" name="Symbol zastępczy notatek 2"/>
          <p:cNvSpPr>
            <a:spLocks noGrp="1"/>
          </p:cNvSpPr>
          <p:nvPr>
            <p:ph type="body" idx="1"/>
          </p:nvPr>
        </p:nvSpPr>
        <p:spPr bwMode="auto">
          <a:noFill/>
        </p:spPr>
        <p:txBody>
          <a:bodyPr wrap="square" numCol="1" anchor="t" anchorCtr="0" compatLnSpc="1">
            <a:prstTxWarp prst="textNoShape">
              <a:avLst/>
            </a:prstTxWarp>
          </a:bodyPr>
          <a:lstStyle/>
          <a:p>
            <a:endParaRPr lang="pl-PL" altLang="pl-PL" smtClean="0"/>
          </a:p>
        </p:txBody>
      </p:sp>
      <p:sp>
        <p:nvSpPr>
          <p:cNvPr id="21508" name="Symbol zastępczy numeru slajd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EBBEA7C-11BC-435F-A8BF-5F43F4CBA3E7}" type="slidenum">
              <a:rPr lang="pl-PL" altLang="pl-PL" smtClean="0">
                <a:cs typeface="Arial" pitchFamily="34" charset="0"/>
              </a:rPr>
              <a:pPr/>
              <a:t>1</a:t>
            </a:fld>
            <a:endParaRPr lang="pl-PL" altLang="pl-PL" smtClean="0">
              <a:cs typeface="Arial" pitchFamily="34" charset="0"/>
            </a:endParaRPr>
          </a:p>
        </p:txBody>
      </p:sp>
      <p:sp>
        <p:nvSpPr>
          <p:cNvPr id="5" name="Symbol zastępczy daty 4"/>
          <p:cNvSpPr>
            <a:spLocks noGrp="1"/>
          </p:cNvSpPr>
          <p:nvPr>
            <p:ph type="dt" idx="10"/>
          </p:nvPr>
        </p:nvSpPr>
        <p:spPr/>
        <p:txBody>
          <a:bodyPr/>
          <a:lstStyle/>
          <a:p>
            <a:endParaRPr lang="pl-PL"/>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10</a:t>
            </a:fld>
            <a:endParaRPr lang="pl-PL"/>
          </a:p>
        </p:txBody>
      </p:sp>
    </p:spTree>
    <p:extLst>
      <p:ext uri="{BB962C8B-B14F-4D97-AF65-F5344CB8AC3E}">
        <p14:creationId xmlns:p14="http://schemas.microsoft.com/office/powerpoint/2010/main" xmlns="" val="38771451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11</a:t>
            </a:fld>
            <a:endParaRPr lang="pl-PL"/>
          </a:p>
        </p:txBody>
      </p:sp>
    </p:spTree>
    <p:extLst>
      <p:ext uri="{BB962C8B-B14F-4D97-AF65-F5344CB8AC3E}">
        <p14:creationId xmlns:p14="http://schemas.microsoft.com/office/powerpoint/2010/main" xmlns="" val="23298573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12</a:t>
            </a:fld>
            <a:endParaRPr lang="pl-PL"/>
          </a:p>
        </p:txBody>
      </p:sp>
    </p:spTree>
    <p:extLst>
      <p:ext uri="{BB962C8B-B14F-4D97-AF65-F5344CB8AC3E}">
        <p14:creationId xmlns:p14="http://schemas.microsoft.com/office/powerpoint/2010/main" xmlns="" val="8117481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13</a:t>
            </a:fld>
            <a:endParaRPr lang="pl-PL"/>
          </a:p>
        </p:txBody>
      </p:sp>
    </p:spTree>
    <p:extLst>
      <p:ext uri="{BB962C8B-B14F-4D97-AF65-F5344CB8AC3E}">
        <p14:creationId xmlns:p14="http://schemas.microsoft.com/office/powerpoint/2010/main" xmlns="" val="22848906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14</a:t>
            </a:fld>
            <a:endParaRPr lang="pl-PL"/>
          </a:p>
        </p:txBody>
      </p:sp>
    </p:spTree>
    <p:extLst>
      <p:ext uri="{BB962C8B-B14F-4D97-AF65-F5344CB8AC3E}">
        <p14:creationId xmlns:p14="http://schemas.microsoft.com/office/powerpoint/2010/main" xmlns="" val="11925615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15</a:t>
            </a:fld>
            <a:endParaRPr lang="pl-PL"/>
          </a:p>
        </p:txBody>
      </p:sp>
    </p:spTree>
    <p:extLst>
      <p:ext uri="{BB962C8B-B14F-4D97-AF65-F5344CB8AC3E}">
        <p14:creationId xmlns:p14="http://schemas.microsoft.com/office/powerpoint/2010/main" xmlns="" val="1736131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16</a:t>
            </a:fld>
            <a:endParaRPr lang="pl-PL"/>
          </a:p>
        </p:txBody>
      </p:sp>
    </p:spTree>
    <p:extLst>
      <p:ext uri="{BB962C8B-B14F-4D97-AF65-F5344CB8AC3E}">
        <p14:creationId xmlns:p14="http://schemas.microsoft.com/office/powerpoint/2010/main" xmlns="" val="10309003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17</a:t>
            </a:fld>
            <a:endParaRPr lang="pl-PL"/>
          </a:p>
        </p:txBody>
      </p:sp>
    </p:spTree>
    <p:extLst>
      <p:ext uri="{BB962C8B-B14F-4D97-AF65-F5344CB8AC3E}">
        <p14:creationId xmlns:p14="http://schemas.microsoft.com/office/powerpoint/2010/main" xmlns="" val="33762000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18</a:t>
            </a:fld>
            <a:endParaRPr lang="pl-PL"/>
          </a:p>
        </p:txBody>
      </p:sp>
    </p:spTree>
    <p:extLst>
      <p:ext uri="{BB962C8B-B14F-4D97-AF65-F5344CB8AC3E}">
        <p14:creationId xmlns:p14="http://schemas.microsoft.com/office/powerpoint/2010/main" xmlns="" val="17733962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19</a:t>
            </a:fld>
            <a:endParaRPr lang="pl-PL"/>
          </a:p>
        </p:txBody>
      </p:sp>
    </p:spTree>
    <p:extLst>
      <p:ext uri="{BB962C8B-B14F-4D97-AF65-F5344CB8AC3E}">
        <p14:creationId xmlns:p14="http://schemas.microsoft.com/office/powerpoint/2010/main" xmlns="" val="6308611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ymbol zastępczy obrazu slajdu 1"/>
          <p:cNvSpPr>
            <a:spLocks noGrp="1" noRot="1" noChangeAspect="1" noTextEdit="1"/>
          </p:cNvSpPr>
          <p:nvPr>
            <p:ph type="sldImg"/>
          </p:nvPr>
        </p:nvSpPr>
        <p:spPr bwMode="auto">
          <a:xfrm>
            <a:off x="917575" y="744538"/>
            <a:ext cx="4962525" cy="3722687"/>
          </a:xfrm>
          <a:noFill/>
          <a:ln>
            <a:solidFill>
              <a:srgbClr val="000000"/>
            </a:solidFill>
            <a:miter lim="800000"/>
            <a:headEnd/>
            <a:tailEnd/>
          </a:ln>
        </p:spPr>
      </p:sp>
      <p:sp>
        <p:nvSpPr>
          <p:cNvPr id="16387" name="Symbol zastępczy notatek 2"/>
          <p:cNvSpPr>
            <a:spLocks noGrp="1"/>
          </p:cNvSpPr>
          <p:nvPr>
            <p:ph type="body" idx="1"/>
          </p:nvPr>
        </p:nvSpPr>
        <p:spPr bwMode="auto">
          <a:noFill/>
        </p:spPr>
        <p:txBody>
          <a:bodyPr wrap="square" numCol="1" anchor="t" anchorCtr="0" compatLnSpc="1">
            <a:prstTxWarp prst="textNoShape">
              <a:avLst/>
            </a:prstTxWarp>
          </a:bodyPr>
          <a:lstStyle/>
          <a:p>
            <a:endParaRPr lang="pl-PL" altLang="pl-PL" smtClean="0"/>
          </a:p>
        </p:txBody>
      </p:sp>
      <p:sp>
        <p:nvSpPr>
          <p:cNvPr id="16388" name="Symbol zastępczy numeru slajdu 3"/>
          <p:cNvSpPr txBox="1">
            <a:spLocks noGrp="1"/>
          </p:cNvSpPr>
          <p:nvPr/>
        </p:nvSpPr>
        <p:spPr bwMode="auto">
          <a:xfrm>
            <a:off x="3849689" y="9428165"/>
            <a:ext cx="2946400" cy="496887"/>
          </a:xfrm>
          <a:prstGeom prst="rect">
            <a:avLst/>
          </a:prstGeom>
          <a:noFill/>
          <a:ln w="9525">
            <a:noFill/>
            <a:miter lim="800000"/>
            <a:headEnd/>
            <a:tailEnd/>
          </a:ln>
        </p:spPr>
        <p:txBody>
          <a:bodyPr anchor="b"/>
          <a:lstStyle/>
          <a:p>
            <a:pPr algn="r"/>
            <a:fld id="{63D65B80-C516-43F0-B454-056A5C0FE23D}" type="slidenum">
              <a:rPr lang="pl-PL" altLang="pl-PL" sz="1200"/>
              <a:pPr algn="r"/>
              <a:t>2</a:t>
            </a:fld>
            <a:endParaRPr lang="pl-PL" altLang="pl-PL" sz="1200"/>
          </a:p>
        </p:txBody>
      </p:sp>
      <p:sp>
        <p:nvSpPr>
          <p:cNvPr id="5" name="Symbol zastępczy daty 4"/>
          <p:cNvSpPr>
            <a:spLocks noGrp="1"/>
          </p:cNvSpPr>
          <p:nvPr>
            <p:ph type="dt" idx="10"/>
          </p:nvPr>
        </p:nvSpPr>
        <p:spPr/>
        <p:txBody>
          <a:bodyPr/>
          <a:lstStyle/>
          <a:p>
            <a:pPr>
              <a:defRPr/>
            </a:pPr>
            <a:endParaRPr lang="pl-PL"/>
          </a:p>
        </p:txBody>
      </p:sp>
      <p:sp>
        <p:nvSpPr>
          <p:cNvPr id="2" name="Symbol zastępczy numeru slajdu 1"/>
          <p:cNvSpPr>
            <a:spLocks noGrp="1"/>
          </p:cNvSpPr>
          <p:nvPr>
            <p:ph type="sldNum" sz="quarter" idx="11"/>
          </p:nvPr>
        </p:nvSpPr>
        <p:spPr/>
        <p:txBody>
          <a:bodyPr/>
          <a:lstStyle/>
          <a:p>
            <a:pPr>
              <a:defRPr/>
            </a:pPr>
            <a:fld id="{5620AFAC-A34F-4B41-BB6A-A2879AFF6470}" type="slidenum">
              <a:rPr lang="pl-PL" smtClean="0"/>
              <a:pPr>
                <a:defRPr/>
              </a:pPr>
              <a:t>2</a:t>
            </a:fld>
            <a:endParaRPr lang="pl-PL"/>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20</a:t>
            </a:fld>
            <a:endParaRPr lang="pl-PL"/>
          </a:p>
        </p:txBody>
      </p:sp>
    </p:spTree>
    <p:extLst>
      <p:ext uri="{BB962C8B-B14F-4D97-AF65-F5344CB8AC3E}">
        <p14:creationId xmlns:p14="http://schemas.microsoft.com/office/powerpoint/2010/main" xmlns="" val="137841154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21</a:t>
            </a:fld>
            <a:endParaRPr lang="pl-PL"/>
          </a:p>
        </p:txBody>
      </p:sp>
    </p:spTree>
    <p:extLst>
      <p:ext uri="{BB962C8B-B14F-4D97-AF65-F5344CB8AC3E}">
        <p14:creationId xmlns:p14="http://schemas.microsoft.com/office/powerpoint/2010/main" xmlns="" val="189933432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22</a:t>
            </a:fld>
            <a:endParaRPr lang="pl-PL"/>
          </a:p>
        </p:txBody>
      </p:sp>
    </p:spTree>
    <p:extLst>
      <p:ext uri="{BB962C8B-B14F-4D97-AF65-F5344CB8AC3E}">
        <p14:creationId xmlns:p14="http://schemas.microsoft.com/office/powerpoint/2010/main" xmlns="" val="232879672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23</a:t>
            </a:fld>
            <a:endParaRPr lang="pl-PL"/>
          </a:p>
        </p:txBody>
      </p:sp>
    </p:spTree>
    <p:extLst>
      <p:ext uri="{BB962C8B-B14F-4D97-AF65-F5344CB8AC3E}">
        <p14:creationId xmlns:p14="http://schemas.microsoft.com/office/powerpoint/2010/main" xmlns="" val="232879672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24</a:t>
            </a:fld>
            <a:endParaRPr lang="pl-PL"/>
          </a:p>
        </p:txBody>
      </p:sp>
    </p:spTree>
    <p:extLst>
      <p:ext uri="{BB962C8B-B14F-4D97-AF65-F5344CB8AC3E}">
        <p14:creationId xmlns:p14="http://schemas.microsoft.com/office/powerpoint/2010/main" xmlns="" val="219501504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25</a:t>
            </a:fld>
            <a:endParaRPr lang="pl-PL"/>
          </a:p>
        </p:txBody>
      </p:sp>
    </p:spTree>
    <p:extLst>
      <p:ext uri="{BB962C8B-B14F-4D97-AF65-F5344CB8AC3E}">
        <p14:creationId xmlns:p14="http://schemas.microsoft.com/office/powerpoint/2010/main" xmlns="" val="378601281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26</a:t>
            </a:fld>
            <a:endParaRPr lang="pl-PL"/>
          </a:p>
        </p:txBody>
      </p:sp>
    </p:spTree>
    <p:extLst>
      <p:ext uri="{BB962C8B-B14F-4D97-AF65-F5344CB8AC3E}">
        <p14:creationId xmlns:p14="http://schemas.microsoft.com/office/powerpoint/2010/main" xmlns="" val="259560473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27</a:t>
            </a:fld>
            <a:endParaRPr lang="pl-PL"/>
          </a:p>
        </p:txBody>
      </p:sp>
    </p:spTree>
    <p:extLst>
      <p:ext uri="{BB962C8B-B14F-4D97-AF65-F5344CB8AC3E}">
        <p14:creationId xmlns:p14="http://schemas.microsoft.com/office/powerpoint/2010/main" xmlns="" val="28642724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28</a:t>
            </a:fld>
            <a:endParaRPr lang="pl-PL"/>
          </a:p>
        </p:txBody>
      </p:sp>
    </p:spTree>
    <p:extLst>
      <p:ext uri="{BB962C8B-B14F-4D97-AF65-F5344CB8AC3E}">
        <p14:creationId xmlns:p14="http://schemas.microsoft.com/office/powerpoint/2010/main" xmlns="" val="220515439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29</a:t>
            </a:fld>
            <a:endParaRPr lang="pl-PL"/>
          </a:p>
        </p:txBody>
      </p:sp>
    </p:spTree>
    <p:extLst>
      <p:ext uri="{BB962C8B-B14F-4D97-AF65-F5344CB8AC3E}">
        <p14:creationId xmlns:p14="http://schemas.microsoft.com/office/powerpoint/2010/main" xmlns="" val="6766758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3</a:t>
            </a:fld>
            <a:endParaRPr lang="pl-PL"/>
          </a:p>
        </p:txBody>
      </p:sp>
    </p:spTree>
    <p:extLst>
      <p:ext uri="{BB962C8B-B14F-4D97-AF65-F5344CB8AC3E}">
        <p14:creationId xmlns:p14="http://schemas.microsoft.com/office/powerpoint/2010/main" xmlns="" val="124827699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30</a:t>
            </a:fld>
            <a:endParaRPr lang="pl-PL"/>
          </a:p>
        </p:txBody>
      </p:sp>
    </p:spTree>
    <p:extLst>
      <p:ext uri="{BB962C8B-B14F-4D97-AF65-F5344CB8AC3E}">
        <p14:creationId xmlns:p14="http://schemas.microsoft.com/office/powerpoint/2010/main" xmlns="" val="265808432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32</a:t>
            </a:fld>
            <a:endParaRPr lang="pl-PL"/>
          </a:p>
        </p:txBody>
      </p:sp>
    </p:spTree>
    <p:extLst>
      <p:ext uri="{BB962C8B-B14F-4D97-AF65-F5344CB8AC3E}">
        <p14:creationId xmlns:p14="http://schemas.microsoft.com/office/powerpoint/2010/main" xmlns="" val="246515915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33</a:t>
            </a:fld>
            <a:endParaRPr lang="pl-PL"/>
          </a:p>
        </p:txBody>
      </p:sp>
    </p:spTree>
    <p:extLst>
      <p:ext uri="{BB962C8B-B14F-4D97-AF65-F5344CB8AC3E}">
        <p14:creationId xmlns:p14="http://schemas.microsoft.com/office/powerpoint/2010/main" xmlns="" val="257785360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34</a:t>
            </a:fld>
            <a:endParaRPr lang="pl-PL"/>
          </a:p>
        </p:txBody>
      </p:sp>
    </p:spTree>
    <p:extLst>
      <p:ext uri="{BB962C8B-B14F-4D97-AF65-F5344CB8AC3E}">
        <p14:creationId xmlns:p14="http://schemas.microsoft.com/office/powerpoint/2010/main" xmlns="" val="19913580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35</a:t>
            </a:fld>
            <a:endParaRPr lang="pl-PL"/>
          </a:p>
        </p:txBody>
      </p:sp>
    </p:spTree>
    <p:extLst>
      <p:ext uri="{BB962C8B-B14F-4D97-AF65-F5344CB8AC3E}">
        <p14:creationId xmlns:p14="http://schemas.microsoft.com/office/powerpoint/2010/main" xmlns="" val="35478943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36</a:t>
            </a:fld>
            <a:endParaRPr lang="pl-PL"/>
          </a:p>
        </p:txBody>
      </p:sp>
    </p:spTree>
    <p:extLst>
      <p:ext uri="{BB962C8B-B14F-4D97-AF65-F5344CB8AC3E}">
        <p14:creationId xmlns:p14="http://schemas.microsoft.com/office/powerpoint/2010/main" xmlns="" val="305000330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37</a:t>
            </a:fld>
            <a:endParaRPr lang="pl-PL"/>
          </a:p>
        </p:txBody>
      </p:sp>
    </p:spTree>
    <p:extLst>
      <p:ext uri="{BB962C8B-B14F-4D97-AF65-F5344CB8AC3E}">
        <p14:creationId xmlns:p14="http://schemas.microsoft.com/office/powerpoint/2010/main" xmlns="" val="246862704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38</a:t>
            </a:fld>
            <a:endParaRPr lang="pl-PL"/>
          </a:p>
        </p:txBody>
      </p:sp>
    </p:spTree>
    <p:extLst>
      <p:ext uri="{BB962C8B-B14F-4D97-AF65-F5344CB8AC3E}">
        <p14:creationId xmlns:p14="http://schemas.microsoft.com/office/powerpoint/2010/main" xmlns="" val="133127497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39</a:t>
            </a:fld>
            <a:endParaRPr lang="pl-PL"/>
          </a:p>
        </p:txBody>
      </p:sp>
    </p:spTree>
    <p:extLst>
      <p:ext uri="{BB962C8B-B14F-4D97-AF65-F5344CB8AC3E}">
        <p14:creationId xmlns:p14="http://schemas.microsoft.com/office/powerpoint/2010/main" xmlns="" val="181151069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40</a:t>
            </a:fld>
            <a:endParaRPr lang="pl-PL"/>
          </a:p>
        </p:txBody>
      </p:sp>
    </p:spTree>
    <p:extLst>
      <p:ext uri="{BB962C8B-B14F-4D97-AF65-F5344CB8AC3E}">
        <p14:creationId xmlns:p14="http://schemas.microsoft.com/office/powerpoint/2010/main" xmlns="" val="18824970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4</a:t>
            </a:fld>
            <a:endParaRPr lang="pl-PL"/>
          </a:p>
        </p:txBody>
      </p:sp>
    </p:spTree>
    <p:extLst>
      <p:ext uri="{BB962C8B-B14F-4D97-AF65-F5344CB8AC3E}">
        <p14:creationId xmlns:p14="http://schemas.microsoft.com/office/powerpoint/2010/main" xmlns="" val="194637199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41</a:t>
            </a:fld>
            <a:endParaRPr lang="pl-PL"/>
          </a:p>
        </p:txBody>
      </p:sp>
    </p:spTree>
    <p:extLst>
      <p:ext uri="{BB962C8B-B14F-4D97-AF65-F5344CB8AC3E}">
        <p14:creationId xmlns:p14="http://schemas.microsoft.com/office/powerpoint/2010/main" xmlns="" val="278041082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42</a:t>
            </a:fld>
            <a:endParaRPr lang="pl-PL"/>
          </a:p>
        </p:txBody>
      </p:sp>
    </p:spTree>
    <p:extLst>
      <p:ext uri="{BB962C8B-B14F-4D97-AF65-F5344CB8AC3E}">
        <p14:creationId xmlns:p14="http://schemas.microsoft.com/office/powerpoint/2010/main" xmlns="" val="326568669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43</a:t>
            </a:fld>
            <a:endParaRPr lang="pl-PL"/>
          </a:p>
        </p:txBody>
      </p:sp>
    </p:spTree>
    <p:extLst>
      <p:ext uri="{BB962C8B-B14F-4D97-AF65-F5344CB8AC3E}">
        <p14:creationId xmlns:p14="http://schemas.microsoft.com/office/powerpoint/2010/main" xmlns="" val="179784028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44</a:t>
            </a:fld>
            <a:endParaRPr lang="pl-PL"/>
          </a:p>
        </p:txBody>
      </p:sp>
    </p:spTree>
    <p:extLst>
      <p:ext uri="{BB962C8B-B14F-4D97-AF65-F5344CB8AC3E}">
        <p14:creationId xmlns:p14="http://schemas.microsoft.com/office/powerpoint/2010/main" xmlns="" val="322937323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46</a:t>
            </a:fld>
            <a:endParaRPr lang="pl-PL"/>
          </a:p>
        </p:txBody>
      </p:sp>
    </p:spTree>
    <p:extLst>
      <p:ext uri="{BB962C8B-B14F-4D97-AF65-F5344CB8AC3E}">
        <p14:creationId xmlns:p14="http://schemas.microsoft.com/office/powerpoint/2010/main" xmlns="" val="181454448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47</a:t>
            </a:fld>
            <a:endParaRPr lang="pl-PL"/>
          </a:p>
        </p:txBody>
      </p:sp>
    </p:spTree>
    <p:extLst>
      <p:ext uri="{BB962C8B-B14F-4D97-AF65-F5344CB8AC3E}">
        <p14:creationId xmlns:p14="http://schemas.microsoft.com/office/powerpoint/2010/main" xmlns="" val="230070334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48</a:t>
            </a:fld>
            <a:endParaRPr lang="pl-PL"/>
          </a:p>
        </p:txBody>
      </p:sp>
    </p:spTree>
    <p:extLst>
      <p:ext uri="{BB962C8B-B14F-4D97-AF65-F5344CB8AC3E}">
        <p14:creationId xmlns:p14="http://schemas.microsoft.com/office/powerpoint/2010/main" xmlns="" val="36828265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5</a:t>
            </a:fld>
            <a:endParaRPr lang="pl-PL"/>
          </a:p>
        </p:txBody>
      </p:sp>
    </p:spTree>
    <p:extLst>
      <p:ext uri="{BB962C8B-B14F-4D97-AF65-F5344CB8AC3E}">
        <p14:creationId xmlns:p14="http://schemas.microsoft.com/office/powerpoint/2010/main" xmlns="" val="19566859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6</a:t>
            </a:fld>
            <a:endParaRPr lang="pl-PL"/>
          </a:p>
        </p:txBody>
      </p:sp>
    </p:spTree>
    <p:extLst>
      <p:ext uri="{BB962C8B-B14F-4D97-AF65-F5344CB8AC3E}">
        <p14:creationId xmlns:p14="http://schemas.microsoft.com/office/powerpoint/2010/main" xmlns="" val="6301789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7</a:t>
            </a:fld>
            <a:endParaRPr lang="pl-PL"/>
          </a:p>
        </p:txBody>
      </p:sp>
    </p:spTree>
    <p:extLst>
      <p:ext uri="{BB962C8B-B14F-4D97-AF65-F5344CB8AC3E}">
        <p14:creationId xmlns:p14="http://schemas.microsoft.com/office/powerpoint/2010/main" xmlns="" val="6033687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8</a:t>
            </a:fld>
            <a:endParaRPr lang="pl-PL"/>
          </a:p>
        </p:txBody>
      </p:sp>
    </p:spTree>
    <p:extLst>
      <p:ext uri="{BB962C8B-B14F-4D97-AF65-F5344CB8AC3E}">
        <p14:creationId xmlns:p14="http://schemas.microsoft.com/office/powerpoint/2010/main" xmlns="" val="38707090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a:xfrm>
            <a:off x="917575" y="744538"/>
            <a:ext cx="4962525" cy="3722687"/>
          </a:xfrm>
        </p:spPr>
      </p:sp>
      <p:sp>
        <p:nvSpPr>
          <p:cNvPr id="3" name="Symbol zastępczy notatek 2"/>
          <p:cNvSpPr>
            <a:spLocks noGrp="1"/>
          </p:cNvSpPr>
          <p:nvPr>
            <p:ph type="body" idx="1"/>
          </p:nvPr>
        </p:nvSpPr>
        <p:spPr/>
        <p:txBody>
          <a:bodyPr/>
          <a:lstStyle/>
          <a:p>
            <a:endParaRPr lang="pl-PL"/>
          </a:p>
        </p:txBody>
      </p:sp>
      <p:sp>
        <p:nvSpPr>
          <p:cNvPr id="4" name="Symbol zastępczy daty 3"/>
          <p:cNvSpPr>
            <a:spLocks noGrp="1"/>
          </p:cNvSpPr>
          <p:nvPr>
            <p:ph type="dt" idx="10"/>
          </p:nvPr>
        </p:nvSpPr>
        <p:spPr/>
        <p:txBody>
          <a:bodyPr/>
          <a:lstStyle/>
          <a:p>
            <a:pPr>
              <a:defRPr/>
            </a:pPr>
            <a:endParaRPr lang="pl-PL"/>
          </a:p>
        </p:txBody>
      </p:sp>
      <p:sp>
        <p:nvSpPr>
          <p:cNvPr id="5" name="Symbol zastępczy numeru slajdu 4"/>
          <p:cNvSpPr>
            <a:spLocks noGrp="1"/>
          </p:cNvSpPr>
          <p:nvPr>
            <p:ph type="sldNum" sz="quarter" idx="11"/>
          </p:nvPr>
        </p:nvSpPr>
        <p:spPr/>
        <p:txBody>
          <a:bodyPr/>
          <a:lstStyle/>
          <a:p>
            <a:pPr>
              <a:defRPr/>
            </a:pPr>
            <a:fld id="{5620AFAC-A34F-4B41-BB6A-A2879AFF6470}" type="slidenum">
              <a:rPr lang="pl-PL" smtClean="0"/>
              <a:pPr>
                <a:defRPr/>
              </a:pPr>
              <a:t>9</a:t>
            </a:fld>
            <a:endParaRPr lang="pl-PL"/>
          </a:p>
        </p:txBody>
      </p:sp>
    </p:spTree>
    <p:extLst>
      <p:ext uri="{BB962C8B-B14F-4D97-AF65-F5344CB8AC3E}">
        <p14:creationId xmlns:p14="http://schemas.microsoft.com/office/powerpoint/2010/main" xmlns="" val="30196963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lajd tytułowy">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Układ niestandardowy">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1143000"/>
          </a:xfrm>
          <a:prstGeom prst="rect">
            <a:avLst/>
          </a:prstGeom>
        </p:spPr>
        <p:txBody>
          <a:bodyPr/>
          <a:lstStyle/>
          <a:p>
            <a:r>
              <a:rPr lang="pl-PL" smtClean="0"/>
              <a:t>Kliknij, aby edytować styl</a:t>
            </a:r>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Układ niestandardowy">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1143000"/>
          </a:xfrm>
          <a:prstGeom prst="rect">
            <a:avLst/>
          </a:prstGeom>
        </p:spPr>
        <p:txBody>
          <a:bodyPr/>
          <a:lstStyle/>
          <a:p>
            <a:r>
              <a:rPr lang="pl-PL" smtClean="0"/>
              <a:t>Kliknij, aby edytować styl</a:t>
            </a:r>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ytuł i zawartość">
    <p:spTree>
      <p:nvGrpSpPr>
        <p:cNvPr id="1" name=""/>
        <p:cNvGrpSpPr/>
        <p:nvPr/>
      </p:nvGrpSpPr>
      <p:grpSpPr>
        <a:xfrm>
          <a:off x="0" y="0"/>
          <a:ext cx="0" cy="0"/>
          <a:chOff x="0" y="0"/>
          <a:chExt cx="0" cy="0"/>
        </a:xfrm>
      </p:grpSpPr>
      <p:pic>
        <p:nvPicPr>
          <p:cNvPr id="4" name="Obraz 8" descr="UE_LOGO_Europejski_Fundusz_Rolny_JPG"/>
          <p:cNvPicPr>
            <a:picLocks noChangeAspect="1" noChangeArrowheads="1"/>
          </p:cNvPicPr>
          <p:nvPr userDrawn="1"/>
        </p:nvPicPr>
        <p:blipFill>
          <a:blip r:embed="rId2" cstate="print"/>
          <a:srcRect/>
          <a:stretch>
            <a:fillRect/>
          </a:stretch>
        </p:blipFill>
        <p:spPr bwMode="auto">
          <a:xfrm>
            <a:off x="3260873" y="5966896"/>
            <a:ext cx="657225" cy="541338"/>
          </a:xfrm>
          <a:prstGeom prst="rect">
            <a:avLst/>
          </a:prstGeom>
          <a:noFill/>
          <a:ln w="9525">
            <a:noFill/>
            <a:miter lim="800000"/>
            <a:headEnd/>
            <a:tailEnd/>
          </a:ln>
        </p:spPr>
      </p:pic>
      <p:pic>
        <p:nvPicPr>
          <p:cNvPr id="5" name="Obraz 9"/>
          <p:cNvPicPr>
            <a:picLocks noChangeAspect="1" noChangeArrowheads="1"/>
          </p:cNvPicPr>
          <p:nvPr userDrawn="1"/>
        </p:nvPicPr>
        <p:blipFill>
          <a:blip r:embed="rId3" cstate="print"/>
          <a:srcRect/>
          <a:stretch>
            <a:fillRect/>
          </a:stretch>
        </p:blipFill>
        <p:spPr bwMode="auto">
          <a:xfrm>
            <a:off x="5185893" y="5902695"/>
            <a:ext cx="914400" cy="600075"/>
          </a:xfrm>
          <a:prstGeom prst="rect">
            <a:avLst/>
          </a:prstGeom>
          <a:noFill/>
          <a:ln w="9525">
            <a:noFill/>
            <a:miter lim="800000"/>
            <a:headEnd/>
            <a:tailEnd/>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1_Tytuł i zawartość">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1143000"/>
          </a:xfrm>
          <a:prstGeom prst="rect">
            <a:avLst/>
          </a:prstGeom>
        </p:spPr>
        <p:txBody>
          <a:bodyPr/>
          <a:lstStyle/>
          <a:p>
            <a:r>
              <a:rPr lang="pl-PL" smtClean="0"/>
              <a:t>Kliknij, aby edytować styl</a:t>
            </a:r>
            <a:endParaRPr lang="pl-PL"/>
          </a:p>
        </p:txBody>
      </p:sp>
      <p:sp>
        <p:nvSpPr>
          <p:cNvPr id="3" name="Symbol zastępczy zawartości 2"/>
          <p:cNvSpPr>
            <a:spLocks noGrp="1"/>
          </p:cNvSpPr>
          <p:nvPr>
            <p:ph idx="1"/>
          </p:nvPr>
        </p:nvSpPr>
        <p:spPr>
          <a:xfrm>
            <a:off x="457200" y="1600200"/>
            <a:ext cx="8229600" cy="4525963"/>
          </a:xfrm>
          <a:prstGeom prst="rect">
            <a:avLst/>
          </a:prstGeo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Only" preserve="1">
  <p:cSld name="Zawartość">
    <p:spTree>
      <p:nvGrpSpPr>
        <p:cNvPr id="1" name=""/>
        <p:cNvGrpSpPr/>
        <p:nvPr/>
      </p:nvGrpSpPr>
      <p:grpSpPr>
        <a:xfrm>
          <a:off x="0" y="0"/>
          <a:ext cx="0" cy="0"/>
          <a:chOff x="0" y="0"/>
          <a:chExt cx="0" cy="0"/>
        </a:xfrm>
      </p:grpSpPr>
      <p:sp>
        <p:nvSpPr>
          <p:cNvPr id="2" name="Symbol zastępczy zawartości 1"/>
          <p:cNvSpPr>
            <a:spLocks noGrp="1"/>
          </p:cNvSpPr>
          <p:nvPr>
            <p:ph/>
          </p:nvPr>
        </p:nvSpPr>
        <p:spPr>
          <a:xfrm>
            <a:off x="457200" y="274638"/>
            <a:ext cx="8229600" cy="5851525"/>
          </a:xfrm>
          <a:prstGeom prst="rect">
            <a:avLst/>
          </a:prstGeo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2_Slajd tytułowy">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4.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jpeg"/><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Obraz 3"/>
          <p:cNvPicPr>
            <a:picLocks noChangeAspect="1"/>
          </p:cNvPicPr>
          <p:nvPr userDrawn="1"/>
        </p:nvPicPr>
        <p:blipFill>
          <a:blip r:embed="rId10" cstate="print"/>
          <a:srcRect/>
          <a:stretch>
            <a:fillRect/>
          </a:stretch>
        </p:blipFill>
        <p:spPr bwMode="auto">
          <a:xfrm>
            <a:off x="679450" y="241300"/>
            <a:ext cx="1566863" cy="1219200"/>
          </a:xfrm>
          <a:prstGeom prst="rect">
            <a:avLst/>
          </a:prstGeom>
          <a:noFill/>
          <a:ln w="9525">
            <a:noFill/>
            <a:miter lim="800000"/>
            <a:headEnd/>
            <a:tailEnd/>
          </a:ln>
        </p:spPr>
      </p:pic>
      <p:sp>
        <p:nvSpPr>
          <p:cNvPr id="5" name="Prostokąt 4"/>
          <p:cNvSpPr/>
          <p:nvPr userDrawn="1"/>
        </p:nvSpPr>
        <p:spPr>
          <a:xfrm>
            <a:off x="974725" y="6756400"/>
            <a:ext cx="1052513" cy="100013"/>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6" name="pole tekstowe 5"/>
          <p:cNvSpPr txBox="1">
            <a:spLocks noChangeArrowheads="1"/>
          </p:cNvSpPr>
          <p:nvPr userDrawn="1"/>
        </p:nvSpPr>
        <p:spPr bwMode="auto">
          <a:xfrm>
            <a:off x="7419975" y="6372225"/>
            <a:ext cx="1362075" cy="369888"/>
          </a:xfrm>
          <a:prstGeom prst="rect">
            <a:avLst/>
          </a:prstGeom>
          <a:noFill/>
          <a:ln>
            <a:noFill/>
          </a:ln>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pl-PL" sz="1600" b="1" dirty="0" smtClean="0">
                <a:solidFill>
                  <a:srgbClr val="7F7F7F"/>
                </a:solidFill>
                <a:latin typeface="Myriad Pro" pitchFamily="34" charset="0"/>
                <a:cs typeface="Arial" pitchFamily="34" charset="0"/>
              </a:rPr>
              <a:t>www.wzp.p</a:t>
            </a:r>
            <a:r>
              <a:rPr lang="pl-PL" b="1" dirty="0" smtClean="0">
                <a:solidFill>
                  <a:srgbClr val="7F7F7F"/>
                </a:solidFill>
                <a:latin typeface="Myriad Pro" pitchFamily="34" charset="0"/>
                <a:cs typeface="Arial" pitchFamily="34" charset="0"/>
              </a:rPr>
              <a:t>l</a:t>
            </a:r>
          </a:p>
        </p:txBody>
      </p:sp>
      <p:pic>
        <p:nvPicPr>
          <p:cNvPr id="8" name="Obraz 8" descr="UE_LOGO_Europejski_Fundusz_Rolny_JPG"/>
          <p:cNvPicPr>
            <a:picLocks noChangeAspect="1" noChangeArrowheads="1"/>
          </p:cNvPicPr>
          <p:nvPr userDrawn="1"/>
        </p:nvPicPr>
        <p:blipFill>
          <a:blip r:embed="rId11" cstate="print"/>
          <a:srcRect/>
          <a:stretch>
            <a:fillRect/>
          </a:stretch>
        </p:blipFill>
        <p:spPr bwMode="auto">
          <a:xfrm>
            <a:off x="3228975" y="5972318"/>
            <a:ext cx="657225" cy="541338"/>
          </a:xfrm>
          <a:prstGeom prst="rect">
            <a:avLst/>
          </a:prstGeom>
          <a:noFill/>
          <a:ln w="9525">
            <a:noFill/>
            <a:miter lim="800000"/>
            <a:headEnd/>
            <a:tailEnd/>
          </a:ln>
        </p:spPr>
      </p:pic>
      <p:pic>
        <p:nvPicPr>
          <p:cNvPr id="9" name="Obraz 9"/>
          <p:cNvPicPr>
            <a:picLocks noChangeAspect="1" noChangeArrowheads="1"/>
          </p:cNvPicPr>
          <p:nvPr userDrawn="1"/>
        </p:nvPicPr>
        <p:blipFill>
          <a:blip r:embed="rId12" cstate="print"/>
          <a:srcRect/>
          <a:stretch>
            <a:fillRect/>
          </a:stretch>
        </p:blipFill>
        <p:spPr bwMode="auto">
          <a:xfrm>
            <a:off x="5153995" y="5908117"/>
            <a:ext cx="914400" cy="600075"/>
          </a:xfrm>
          <a:prstGeom prst="rect">
            <a:avLst/>
          </a:prstGeom>
          <a:noFill/>
          <a:ln w="9525">
            <a:noFill/>
            <a:miter lim="800000"/>
            <a:headEnd/>
            <a:tailEnd/>
          </a:ln>
        </p:spPr>
      </p:pic>
      <p:sp>
        <p:nvSpPr>
          <p:cNvPr id="11" name="Prostokąt 10"/>
          <p:cNvSpPr/>
          <p:nvPr userDrawn="1"/>
        </p:nvSpPr>
        <p:spPr>
          <a:xfrm>
            <a:off x="1949570" y="6507222"/>
            <a:ext cx="6477991" cy="215444"/>
          </a:xfrm>
          <a:prstGeom prst="rect">
            <a:avLst/>
          </a:prstGeom>
        </p:spPr>
        <p:txBody>
          <a:bodyPr wrap="square">
            <a:spAutoFit/>
          </a:bodyPr>
          <a:lstStyle/>
          <a:p>
            <a:r>
              <a:rPr lang="pl-PL" sz="800" dirty="0" smtClean="0">
                <a:latin typeface="Arial" charset="0"/>
              </a:rPr>
              <a:t>„Europejski </a:t>
            </a:r>
            <a:r>
              <a:rPr lang="pl-PL" sz="800" baseline="0" dirty="0" smtClean="0">
                <a:latin typeface="Arial" charset="0"/>
              </a:rPr>
              <a:t>Fundusz Rolny na rzecz Rozwoju Obszarów Wiejskich</a:t>
            </a:r>
            <a:r>
              <a:rPr lang="pl-PL" sz="800" dirty="0" smtClean="0">
                <a:latin typeface="Arial" charset="0"/>
              </a:rPr>
              <a:t>: Europa inwestująca w obszary wiejskie”</a:t>
            </a:r>
            <a:endParaRPr lang="pl-PL" dirty="0"/>
          </a:p>
        </p:txBody>
      </p:sp>
      <p:pic>
        <p:nvPicPr>
          <p:cNvPr id="12" name="Obraz 11" descr="KSOW_LOGO_JPG"/>
          <p:cNvPicPr/>
          <p:nvPr userDrawn="1"/>
        </p:nvPicPr>
        <p:blipFill>
          <a:blip r:embed="rId13" cstate="print">
            <a:extLst>
              <a:ext uri="{28A0092B-C50C-407E-A947-70E740481C1C}">
                <a14:useLocalDpi xmlns:a14="http://schemas.microsoft.com/office/drawing/2010/main" xmlns="" val="0"/>
              </a:ext>
            </a:extLst>
          </a:blip>
          <a:srcRect/>
          <a:stretch>
            <a:fillRect/>
          </a:stretch>
        </p:blipFill>
        <p:spPr bwMode="auto">
          <a:xfrm>
            <a:off x="3973997" y="5998122"/>
            <a:ext cx="1160780" cy="475615"/>
          </a:xfrm>
          <a:prstGeom prst="rect">
            <a:avLst/>
          </a:prstGeom>
          <a:noFill/>
          <a:ln>
            <a:noFill/>
          </a:ln>
        </p:spPr>
      </p:pic>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51" r:id="rId4"/>
    <p:sldLayoutId id="2147483748" r:id="rId5"/>
    <p:sldLayoutId id="2147483749" r:id="rId6"/>
    <p:sldLayoutId id="2147483750" r:id="rId7"/>
    <p:sldLayoutId id="2147483752" r:id="rId8"/>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5.jpeg"/><Relationship Id="rId7"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8.xml"/><Relationship Id="rId6" Type="http://schemas.openxmlformats.org/officeDocument/2006/relationships/image" Target="../media/image8.jpeg"/><Relationship Id="rId5" Type="http://schemas.openxmlformats.org/officeDocument/2006/relationships/image" Target="../media/image7.png"/><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12.xml"/><Relationship Id="rId1" Type="http://schemas.openxmlformats.org/officeDocument/2006/relationships/slideLayout" Target="../slideLayouts/slideLayout6.xml"/><Relationship Id="rId4" Type="http://schemas.openxmlformats.org/officeDocument/2006/relationships/image" Target="../media/image16.emf"/></Relationships>
</file>

<file path=ppt/slides/_rels/slide13.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notesSlide" Target="../notesSlides/notesSlide28.xml"/><Relationship Id="rId1" Type="http://schemas.openxmlformats.org/officeDocument/2006/relationships/slideLayout" Target="../slideLayouts/slideLayout6.xml"/><Relationship Id="rId4" Type="http://schemas.openxmlformats.org/officeDocument/2006/relationships/image" Target="../media/image24.emf"/></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notesSlide" Target="../notesSlides/notesSlide42.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10" descr="C:\Users\mkrawczyk\Desktop\Zdjęcia\Konkurs\F_8_16.jpg"/>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pic>
        <p:nvPicPr>
          <p:cNvPr id="2051" name="Obraz 6"/>
          <p:cNvPicPr>
            <a:picLocks noChangeAspect="1"/>
          </p:cNvPicPr>
          <p:nvPr/>
        </p:nvPicPr>
        <p:blipFill>
          <a:blip r:embed="rId4" cstate="print"/>
          <a:srcRect/>
          <a:stretch>
            <a:fillRect/>
          </a:stretch>
        </p:blipFill>
        <p:spPr bwMode="auto">
          <a:xfrm>
            <a:off x="0" y="0"/>
            <a:ext cx="9144000" cy="6858000"/>
          </a:xfrm>
          <a:prstGeom prst="rect">
            <a:avLst/>
          </a:prstGeom>
          <a:noFill/>
          <a:ln w="9525">
            <a:noFill/>
            <a:miter lim="800000"/>
            <a:headEnd/>
            <a:tailEnd/>
          </a:ln>
        </p:spPr>
      </p:pic>
      <p:pic>
        <p:nvPicPr>
          <p:cNvPr id="2052" name="Obraz 8"/>
          <p:cNvPicPr>
            <a:picLocks noChangeAspect="1"/>
          </p:cNvPicPr>
          <p:nvPr/>
        </p:nvPicPr>
        <p:blipFill>
          <a:blip r:embed="rId5" cstate="print"/>
          <a:srcRect/>
          <a:stretch>
            <a:fillRect/>
          </a:stretch>
        </p:blipFill>
        <p:spPr bwMode="auto">
          <a:xfrm>
            <a:off x="498475" y="806450"/>
            <a:ext cx="2782888" cy="2163763"/>
          </a:xfrm>
          <a:prstGeom prst="rect">
            <a:avLst/>
          </a:prstGeom>
          <a:noFill/>
          <a:ln w="9525">
            <a:noFill/>
            <a:miter lim="800000"/>
            <a:headEnd/>
            <a:tailEnd/>
          </a:ln>
        </p:spPr>
      </p:pic>
      <p:sp>
        <p:nvSpPr>
          <p:cNvPr id="2053" name="pole tekstowe 11"/>
          <p:cNvSpPr txBox="1">
            <a:spLocks noChangeArrowheads="1"/>
          </p:cNvSpPr>
          <p:nvPr/>
        </p:nvSpPr>
        <p:spPr bwMode="auto">
          <a:xfrm>
            <a:off x="0" y="6273800"/>
            <a:ext cx="7535863" cy="584200"/>
          </a:xfrm>
          <a:prstGeom prst="rect">
            <a:avLst/>
          </a:prstGeom>
          <a:solidFill>
            <a:schemeClr val="bg1"/>
          </a:solidFill>
          <a:ln w="9525">
            <a:noFill/>
            <a:miter lim="800000"/>
            <a:headEnd/>
            <a:tailEnd/>
          </a:ln>
        </p:spPr>
        <p:txBody>
          <a:bodyPr>
            <a:spAutoFit/>
          </a:bodyPr>
          <a:lstStyle/>
          <a:p>
            <a:r>
              <a:rPr lang="pl-PL" sz="800" dirty="0"/>
              <a:t>Materiał opracowany przez Wydział Programów Rozwoju Obszarów Wiejskich - Urząd Marszałkowski Województwa Zachodniopomorskiego.</a:t>
            </a:r>
            <a:br>
              <a:rPr lang="pl-PL" sz="800" dirty="0"/>
            </a:br>
            <a:r>
              <a:rPr lang="pl-PL" sz="800" dirty="0"/>
              <a:t>Instytucja Zarządzająca PROW 2014-2020 – Minister Rolnictwa i Rozwoju Wsi.</a:t>
            </a:r>
            <a:br>
              <a:rPr lang="pl-PL" sz="800" dirty="0"/>
            </a:br>
            <a:r>
              <a:rPr lang="pl-PL" sz="800" dirty="0"/>
              <a:t>„Europejski Fundusz Rolny na rzecz Rozwoju Obszarów Wiejskich: Europa inwestująca w obszary wiejskie”. Materiał współfinansowany ze środków Unii Europejskiej w ramach Pomocy Technicznej Programu Rozwoju Obszarów Wiejskich na lata 2014-2020.</a:t>
            </a:r>
          </a:p>
        </p:txBody>
      </p:sp>
      <p:pic>
        <p:nvPicPr>
          <p:cNvPr id="2054" name="Picture 2" descr="C:\Users\mmatusiak\Desktop\Symbol UE (jpg)\flag_yellow_low.jpg"/>
          <p:cNvPicPr>
            <a:picLocks noChangeAspect="1" noChangeArrowheads="1"/>
          </p:cNvPicPr>
          <p:nvPr/>
        </p:nvPicPr>
        <p:blipFill>
          <a:blip r:embed="rId6" cstate="print"/>
          <a:srcRect/>
          <a:stretch>
            <a:fillRect/>
          </a:stretch>
        </p:blipFill>
        <p:spPr bwMode="auto">
          <a:xfrm>
            <a:off x="0" y="5878513"/>
            <a:ext cx="568325" cy="379412"/>
          </a:xfrm>
          <a:prstGeom prst="rect">
            <a:avLst/>
          </a:prstGeom>
          <a:noFill/>
          <a:ln w="9525">
            <a:noFill/>
            <a:miter lim="800000"/>
            <a:headEnd/>
            <a:tailEnd/>
          </a:ln>
        </p:spPr>
      </p:pic>
      <p:pic>
        <p:nvPicPr>
          <p:cNvPr id="2056" name="Obraz 14" descr="KSOW_LOGO_JPG"/>
          <p:cNvPicPr>
            <a:picLocks noChangeAspect="1" noChangeArrowheads="1"/>
          </p:cNvPicPr>
          <p:nvPr/>
        </p:nvPicPr>
        <p:blipFill>
          <a:blip r:embed="rId7" cstate="print"/>
          <a:srcRect/>
          <a:stretch>
            <a:fillRect/>
          </a:stretch>
        </p:blipFill>
        <p:spPr bwMode="auto">
          <a:xfrm>
            <a:off x="923925" y="5868988"/>
            <a:ext cx="1046163" cy="415925"/>
          </a:xfrm>
          <a:prstGeom prst="rect">
            <a:avLst/>
          </a:prstGeom>
          <a:noFill/>
          <a:ln w="9525">
            <a:noFill/>
            <a:miter lim="800000"/>
            <a:headEnd/>
            <a:tailEnd/>
          </a:ln>
        </p:spPr>
      </p:pic>
      <p:pic>
        <p:nvPicPr>
          <p:cNvPr id="2057" name="Picture 12"/>
          <p:cNvPicPr>
            <a:picLocks noChangeAspect="1" noChangeArrowheads="1"/>
          </p:cNvPicPr>
          <p:nvPr/>
        </p:nvPicPr>
        <p:blipFill>
          <a:blip r:embed="rId8" cstate="print"/>
          <a:srcRect/>
          <a:stretch>
            <a:fillRect/>
          </a:stretch>
        </p:blipFill>
        <p:spPr bwMode="auto">
          <a:xfrm>
            <a:off x="2305050" y="5881688"/>
            <a:ext cx="728663" cy="449262"/>
          </a:xfrm>
          <a:prstGeom prst="rect">
            <a:avLst/>
          </a:prstGeom>
          <a:noFill/>
          <a:ln w="9525">
            <a:noFill/>
            <a:miter lim="800000"/>
            <a:headEnd/>
            <a:tailEnd/>
          </a:ln>
        </p:spPr>
      </p:pic>
      <p:sp>
        <p:nvSpPr>
          <p:cNvPr id="2058" name="Text Box 11"/>
          <p:cNvSpPr txBox="1">
            <a:spLocks noChangeArrowheads="1"/>
          </p:cNvSpPr>
          <p:nvPr/>
        </p:nvSpPr>
        <p:spPr bwMode="auto">
          <a:xfrm>
            <a:off x="0" y="3657601"/>
            <a:ext cx="5796136" cy="1631216"/>
          </a:xfrm>
          <a:prstGeom prst="rect">
            <a:avLst/>
          </a:prstGeom>
          <a:solidFill>
            <a:srgbClr val="009932"/>
          </a:solidFill>
          <a:ln w="9525">
            <a:noFill/>
            <a:miter lim="800000"/>
            <a:headEnd/>
            <a:tailEnd/>
          </a:ln>
        </p:spPr>
        <p:txBody>
          <a:bodyPr wrap="square">
            <a:spAutoFit/>
          </a:bodyPr>
          <a:lstStyle/>
          <a:p>
            <a:pPr algn="ctr"/>
            <a:r>
              <a:rPr lang="pl-PL" altLang="pl-PL" sz="2000" b="1" dirty="0" smtClean="0">
                <a:solidFill>
                  <a:schemeClr val="bg1"/>
                </a:solidFill>
                <a:latin typeface="Arial" pitchFamily="34" charset="0"/>
              </a:rPr>
              <a:t>Program Rozwoju Obszarów Wiejskich </a:t>
            </a:r>
            <a:br>
              <a:rPr lang="pl-PL" altLang="pl-PL" sz="2000" b="1" dirty="0" smtClean="0">
                <a:solidFill>
                  <a:schemeClr val="bg1"/>
                </a:solidFill>
                <a:latin typeface="Arial" pitchFamily="34" charset="0"/>
              </a:rPr>
            </a:br>
            <a:r>
              <a:rPr lang="pl-PL" altLang="pl-PL" sz="2000" b="1" dirty="0" smtClean="0">
                <a:solidFill>
                  <a:schemeClr val="bg1"/>
                </a:solidFill>
                <a:latin typeface="Arial" pitchFamily="34" charset="0"/>
              </a:rPr>
              <a:t>na lata 2014-2020</a:t>
            </a:r>
          </a:p>
          <a:p>
            <a:pPr algn="ctr"/>
            <a:endParaRPr lang="pl-PL" altLang="pl-PL" sz="2000" b="1" dirty="0" smtClean="0">
              <a:solidFill>
                <a:schemeClr val="bg1"/>
              </a:solidFill>
              <a:latin typeface="Arial" pitchFamily="34" charset="0"/>
            </a:endParaRPr>
          </a:p>
          <a:p>
            <a:pPr algn="ctr"/>
            <a:r>
              <a:rPr lang="pl-PL" altLang="pl-PL" sz="2000" b="1" dirty="0" smtClean="0">
                <a:solidFill>
                  <a:schemeClr val="bg1"/>
                </a:solidFill>
                <a:latin typeface="Arial" pitchFamily="34" charset="0"/>
              </a:rPr>
              <a:t>Gospodarka wodno-ściekowa </a:t>
            </a:r>
          </a:p>
          <a:p>
            <a:pPr algn="ctr"/>
            <a:r>
              <a:rPr lang="pl-PL" altLang="pl-PL" sz="2000" b="1" dirty="0" smtClean="0">
                <a:solidFill>
                  <a:schemeClr val="bg1"/>
                </a:solidFill>
                <a:latin typeface="Arial" pitchFamily="34" charset="0"/>
              </a:rPr>
              <a:t>– wniosek o przyznanie pomocy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294301"/>
            <a:ext cx="5874775" cy="677108"/>
          </a:xfrm>
          <a:prstGeom prst="rect">
            <a:avLst/>
          </a:prstGeom>
        </p:spPr>
        <p:txBody>
          <a:bodyPr wrap="square">
            <a:spAutoFit/>
          </a:bodyPr>
          <a:lstStyle/>
          <a:p>
            <a:pPr algn="r"/>
            <a:r>
              <a:rPr lang="pl-PL" sz="2400" b="1" dirty="0" smtClean="0">
                <a:solidFill>
                  <a:srgbClr val="44C6EB"/>
                </a:solidFill>
              </a:rPr>
              <a:t>Najważniejsze zasady wypełniania wniosku</a:t>
            </a:r>
          </a:p>
          <a:p>
            <a:pPr algn="r"/>
            <a:r>
              <a:rPr lang="pl-PL" sz="1400" b="1" dirty="0">
                <a:solidFill>
                  <a:prstClr val="black"/>
                </a:solidFill>
                <a:latin typeface="Arial Narrow" panose="020B0606020202030204" pitchFamily="34" charset="0"/>
                <a:cs typeface="Arial" panose="020B0604020202020204" pitchFamily="34" charset="0"/>
              </a:rPr>
              <a:t>II. IDENTYFIKACJA PODMIOTU UBIEGAJĄCEGO SIĘ O PRZYZNANIE POMOCY</a:t>
            </a:r>
            <a:endParaRPr lang="pl-PL" sz="1400" dirty="0">
              <a:solidFill>
                <a:prstClr val="black"/>
              </a:solidFill>
            </a:endParaRPr>
          </a:p>
        </p:txBody>
      </p:sp>
      <p:sp>
        <p:nvSpPr>
          <p:cNvPr id="4" name="Symbol zastępczy zawartości 3"/>
          <p:cNvSpPr>
            <a:spLocks noGrp="1"/>
          </p:cNvSpPr>
          <p:nvPr>
            <p:ph idx="1"/>
          </p:nvPr>
        </p:nvSpPr>
        <p:spPr>
          <a:xfrm>
            <a:off x="2065019" y="893126"/>
            <a:ext cx="6690607" cy="5233037"/>
          </a:xfrm>
        </p:spPr>
        <p:txBody>
          <a:bodyPr/>
          <a:lstStyle/>
          <a:p>
            <a:pPr marL="0" indent="0">
              <a:buNone/>
            </a:pPr>
            <a:r>
              <a:rPr lang="pl-PL" sz="1100" dirty="0" smtClean="0">
                <a:latin typeface="Arial" panose="020B0604020202020204" pitchFamily="34" charset="0"/>
                <a:cs typeface="Arial" panose="020B0604020202020204" pitchFamily="34" charset="0"/>
              </a:rPr>
              <a:t>      </a:t>
            </a:r>
            <a:endParaRPr lang="pl-PL" sz="1200" dirty="0">
              <a:latin typeface="Arial" pitchFamily="34" charset="0"/>
              <a:cs typeface="Arial" pitchFamily="34" charset="0"/>
            </a:endParaRPr>
          </a:p>
        </p:txBody>
      </p:sp>
      <p:pic>
        <p:nvPicPr>
          <p:cNvPr id="6"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266869" y="1038224"/>
            <a:ext cx="6877131" cy="500518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82280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294301"/>
            <a:ext cx="5874775" cy="1046440"/>
          </a:xfrm>
          <a:prstGeom prst="rect">
            <a:avLst/>
          </a:prstGeom>
        </p:spPr>
        <p:txBody>
          <a:bodyPr wrap="square">
            <a:spAutoFit/>
          </a:bodyPr>
          <a:lstStyle/>
          <a:p>
            <a:pPr algn="r"/>
            <a:r>
              <a:rPr lang="pl-PL" sz="2400" b="1" dirty="0" smtClean="0">
                <a:solidFill>
                  <a:srgbClr val="44C6EB"/>
                </a:solidFill>
              </a:rPr>
              <a:t>Najważniejsze zasady wypełniania wniosku</a:t>
            </a:r>
          </a:p>
          <a:p>
            <a:pPr algn="r"/>
            <a:r>
              <a:rPr lang="pl-PL" sz="1400" b="1" dirty="0">
                <a:latin typeface="Arial Narrow" panose="020B0606020202030204" pitchFamily="34" charset="0"/>
              </a:rPr>
              <a:t>III. OPIS PLANOWANEJ OPERACJI</a:t>
            </a:r>
          </a:p>
          <a:p>
            <a:pPr algn="r"/>
            <a:endParaRPr lang="pl-PL" sz="2400" dirty="0">
              <a:solidFill>
                <a:prstClr val="black"/>
              </a:solidFill>
            </a:endParaRPr>
          </a:p>
        </p:txBody>
      </p:sp>
      <p:sp>
        <p:nvSpPr>
          <p:cNvPr id="6" name="Prostokąt 5"/>
          <p:cNvSpPr/>
          <p:nvPr/>
        </p:nvSpPr>
        <p:spPr>
          <a:xfrm>
            <a:off x="500619" y="3283357"/>
            <a:ext cx="8100060" cy="2646878"/>
          </a:xfrm>
          <a:prstGeom prst="rect">
            <a:avLst/>
          </a:prstGeom>
        </p:spPr>
        <p:txBody>
          <a:bodyPr wrap="square">
            <a:spAutoFit/>
          </a:bodyPr>
          <a:lstStyle/>
          <a:p>
            <a:pPr algn="just"/>
            <a:r>
              <a:rPr lang="pl-PL" sz="1400" dirty="0" smtClean="0">
                <a:latin typeface="Arial" pitchFamily="34" charset="0"/>
                <a:cs typeface="Arial" pitchFamily="34" charset="0"/>
              </a:rPr>
              <a:t>1.    </a:t>
            </a:r>
            <a:r>
              <a:rPr lang="pl-PL" sz="1400" b="1" dirty="0" smtClean="0">
                <a:latin typeface="Arial" pitchFamily="34" charset="0"/>
                <a:cs typeface="Arial" pitchFamily="34" charset="0"/>
              </a:rPr>
              <a:t>Tytuł </a:t>
            </a:r>
            <a:r>
              <a:rPr lang="pl-PL" sz="1400" b="1" dirty="0">
                <a:latin typeface="Arial" pitchFamily="34" charset="0"/>
                <a:cs typeface="Arial" pitchFamily="34" charset="0"/>
              </a:rPr>
              <a:t>operacji </a:t>
            </a:r>
            <a:r>
              <a:rPr lang="pl-PL" sz="1400" b="1" dirty="0" smtClean="0">
                <a:latin typeface="Arial" pitchFamily="34" charset="0"/>
                <a:cs typeface="Arial" pitchFamily="34" charset="0"/>
              </a:rPr>
              <a:t> </a:t>
            </a:r>
            <a:r>
              <a:rPr lang="pl-PL" sz="1400" dirty="0" smtClean="0">
                <a:latin typeface="Arial" pitchFamily="34" charset="0"/>
                <a:cs typeface="Arial" pitchFamily="34" charset="0"/>
              </a:rPr>
              <a:t>-  we  wszystkich </a:t>
            </a:r>
            <a:r>
              <a:rPr lang="pl-PL" sz="1400" dirty="0">
                <a:latin typeface="Arial" pitchFamily="34" charset="0"/>
                <a:cs typeface="Arial" pitchFamily="34" charset="0"/>
              </a:rPr>
              <a:t>dokumentach, </a:t>
            </a:r>
            <a:r>
              <a:rPr lang="pl-PL" sz="1400" dirty="0" smtClean="0">
                <a:latin typeface="Arial" pitchFamily="34" charset="0"/>
                <a:cs typeface="Arial" pitchFamily="34" charset="0"/>
              </a:rPr>
              <a:t>w  których </a:t>
            </a:r>
            <a:r>
              <a:rPr lang="pl-PL" sz="1400" dirty="0">
                <a:latin typeface="Arial" pitchFamily="34" charset="0"/>
                <a:cs typeface="Arial" pitchFamily="34" charset="0"/>
              </a:rPr>
              <a:t>jest </a:t>
            </a:r>
            <a:r>
              <a:rPr lang="pl-PL" sz="1400" dirty="0" smtClean="0">
                <a:latin typeface="Arial" pitchFamily="34" charset="0"/>
                <a:cs typeface="Arial" pitchFamily="34" charset="0"/>
              </a:rPr>
              <a:t>do niego odwołanie powinien być</a:t>
            </a:r>
          </a:p>
          <a:p>
            <a:pPr marL="360000" algn="just"/>
            <a:r>
              <a:rPr lang="pl-PL" sz="1400" dirty="0" smtClean="0">
                <a:latin typeface="Arial" pitchFamily="34" charset="0"/>
                <a:cs typeface="Arial" pitchFamily="34" charset="0"/>
              </a:rPr>
              <a:t>podawany </a:t>
            </a:r>
            <a:r>
              <a:rPr lang="pl-PL" sz="1400" dirty="0">
                <a:latin typeface="Arial" pitchFamily="34" charset="0"/>
                <a:cs typeface="Arial" pitchFamily="34" charset="0"/>
              </a:rPr>
              <a:t>w takim właśnie </a:t>
            </a:r>
            <a:r>
              <a:rPr lang="pl-PL" sz="1400" dirty="0" smtClean="0">
                <a:latin typeface="Arial" pitchFamily="34" charset="0"/>
                <a:cs typeface="Arial" pitchFamily="34" charset="0"/>
              </a:rPr>
              <a:t>brzmieniu. Tytuł </a:t>
            </a:r>
            <a:r>
              <a:rPr lang="pl-PL" sz="1400" dirty="0">
                <a:latin typeface="Arial" pitchFamily="34" charset="0"/>
                <a:cs typeface="Arial" pitchFamily="34" charset="0"/>
              </a:rPr>
              <a:t>powinien </a:t>
            </a:r>
            <a:r>
              <a:rPr lang="pl-PL" sz="1400" dirty="0" smtClean="0">
                <a:latin typeface="Arial" pitchFamily="34" charset="0"/>
                <a:cs typeface="Arial" pitchFamily="34" charset="0"/>
              </a:rPr>
              <a:t>być </a:t>
            </a:r>
            <a:r>
              <a:rPr lang="pl-PL" sz="1400" dirty="0">
                <a:latin typeface="Arial" pitchFamily="34" charset="0"/>
                <a:cs typeface="Arial" pitchFamily="34" charset="0"/>
              </a:rPr>
              <a:t>zwięzły oraz informować </a:t>
            </a:r>
            <a:r>
              <a:rPr lang="pl-PL" sz="1400" dirty="0" smtClean="0">
                <a:latin typeface="Arial" pitchFamily="34" charset="0"/>
                <a:cs typeface="Arial" pitchFamily="34" charset="0"/>
              </a:rPr>
              <a:t/>
            </a:r>
            <a:br>
              <a:rPr lang="pl-PL" sz="1400" dirty="0" smtClean="0">
                <a:latin typeface="Arial" pitchFamily="34" charset="0"/>
                <a:cs typeface="Arial" pitchFamily="34" charset="0"/>
              </a:rPr>
            </a:br>
            <a:r>
              <a:rPr lang="pl-PL" sz="1400" dirty="0" smtClean="0">
                <a:latin typeface="Arial" pitchFamily="34" charset="0"/>
                <a:cs typeface="Arial" pitchFamily="34" charset="0"/>
              </a:rPr>
              <a:t>o </a:t>
            </a:r>
            <a:r>
              <a:rPr lang="pl-PL" sz="1400" dirty="0">
                <a:latin typeface="Arial" pitchFamily="34" charset="0"/>
                <a:cs typeface="Arial" pitchFamily="34" charset="0"/>
              </a:rPr>
              <a:t>rodzaju planowanego </a:t>
            </a:r>
            <a:r>
              <a:rPr lang="pl-PL" sz="1400" dirty="0" smtClean="0">
                <a:latin typeface="Arial" pitchFamily="34" charset="0"/>
                <a:cs typeface="Arial" pitchFamily="34" charset="0"/>
              </a:rPr>
              <a:t>przedsięwzięcia.</a:t>
            </a:r>
          </a:p>
          <a:p>
            <a:pPr lvl="0" algn="just">
              <a:spcBef>
                <a:spcPts val="600"/>
              </a:spcBef>
            </a:pPr>
            <a:r>
              <a:rPr lang="pl-PL" sz="1200" dirty="0" smtClean="0">
                <a:solidFill>
                  <a:prstClr val="black"/>
                </a:solidFill>
                <a:latin typeface="Arial" pitchFamily="34" charset="0"/>
                <a:cs typeface="Arial" pitchFamily="34" charset="0"/>
              </a:rPr>
              <a:t>2.2.  </a:t>
            </a:r>
            <a:r>
              <a:rPr lang="pl-PL" sz="1400" b="1" dirty="0" smtClean="0">
                <a:solidFill>
                  <a:prstClr val="black"/>
                </a:solidFill>
                <a:latin typeface="Arial" pitchFamily="34" charset="0"/>
                <a:cs typeface="Arial" pitchFamily="34" charset="0"/>
              </a:rPr>
              <a:t>Cel operacji  </a:t>
            </a:r>
            <a:r>
              <a:rPr lang="pl-PL" sz="1400" dirty="0">
                <a:solidFill>
                  <a:prstClr val="black"/>
                </a:solidFill>
                <a:latin typeface="Arial" pitchFamily="34" charset="0"/>
                <a:cs typeface="Arial" pitchFamily="34" charset="0"/>
              </a:rPr>
              <a:t>- </a:t>
            </a:r>
            <a:r>
              <a:rPr lang="pl-PL" sz="1400" dirty="0" smtClean="0">
                <a:solidFill>
                  <a:prstClr val="black"/>
                </a:solidFill>
                <a:latin typeface="Arial" pitchFamily="34" charset="0"/>
                <a:cs typeface="Arial" pitchFamily="34" charset="0"/>
              </a:rPr>
              <a:t> powinien  wpisywać  się w </a:t>
            </a:r>
            <a:r>
              <a:rPr lang="pl-PL" sz="1400" dirty="0">
                <a:solidFill>
                  <a:prstClr val="black"/>
                </a:solidFill>
                <a:latin typeface="Arial" pitchFamily="34" charset="0"/>
                <a:cs typeface="Arial" pitchFamily="34" charset="0"/>
              </a:rPr>
              <a:t>cele określone </a:t>
            </a:r>
            <a:r>
              <a:rPr lang="pl-PL" sz="1400" dirty="0" smtClean="0">
                <a:solidFill>
                  <a:prstClr val="black"/>
                </a:solidFill>
                <a:latin typeface="Arial" pitchFamily="34" charset="0"/>
                <a:cs typeface="Arial" pitchFamily="34" charset="0"/>
              </a:rPr>
              <a:t>w  </a:t>
            </a:r>
            <a:r>
              <a:rPr lang="pl-PL" sz="1400" dirty="0">
                <a:solidFill>
                  <a:prstClr val="black"/>
                </a:solidFill>
                <a:latin typeface="Arial" pitchFamily="34" charset="0"/>
                <a:cs typeface="Arial" pitchFamily="34" charset="0"/>
              </a:rPr>
              <a:t>PROW 2014- 2020</a:t>
            </a:r>
            <a:r>
              <a:rPr lang="pl-PL" sz="1400" dirty="0" smtClean="0">
                <a:solidFill>
                  <a:prstClr val="black"/>
                </a:solidFill>
                <a:latin typeface="Arial" pitchFamily="34" charset="0"/>
                <a:cs typeface="Arial" pitchFamily="34" charset="0"/>
              </a:rPr>
              <a:t>,  </a:t>
            </a:r>
            <a:r>
              <a:rPr lang="pl-PL" sz="1400" dirty="0">
                <a:solidFill>
                  <a:prstClr val="black"/>
                </a:solidFill>
                <a:latin typeface="Arial" pitchFamily="34" charset="0"/>
                <a:cs typeface="Arial" pitchFamily="34" charset="0"/>
              </a:rPr>
              <a:t>dla tego </a:t>
            </a:r>
            <a:r>
              <a:rPr lang="pl-PL" sz="1400" dirty="0" smtClean="0">
                <a:solidFill>
                  <a:prstClr val="black"/>
                </a:solidFill>
                <a:latin typeface="Arial" pitchFamily="34" charset="0"/>
                <a:cs typeface="Arial" pitchFamily="34" charset="0"/>
              </a:rPr>
              <a:t>typu</a:t>
            </a:r>
          </a:p>
          <a:p>
            <a:pPr marL="360000" lvl="0" algn="just">
              <a:spcBef>
                <a:spcPts val="0"/>
              </a:spcBef>
            </a:pPr>
            <a:r>
              <a:rPr lang="pl-PL" sz="1400" dirty="0" smtClean="0">
                <a:solidFill>
                  <a:prstClr val="black"/>
                </a:solidFill>
                <a:latin typeface="Arial" pitchFamily="34" charset="0"/>
                <a:cs typeface="Arial" pitchFamily="34" charset="0"/>
              </a:rPr>
              <a:t>operacji. Należy </a:t>
            </a:r>
            <a:r>
              <a:rPr lang="pl-PL" sz="1400" dirty="0">
                <a:solidFill>
                  <a:prstClr val="black"/>
                </a:solidFill>
                <a:latin typeface="Arial" pitchFamily="34" charset="0"/>
                <a:cs typeface="Arial" pitchFamily="34" charset="0"/>
              </a:rPr>
              <a:t>w sposób zwięzły i mierzalny określić cel i uzasadnić, w jaki sposób wpływa on na osiągnięcie celów określonych w Programie.  </a:t>
            </a:r>
          </a:p>
          <a:p>
            <a:pPr lvl="0" algn="just">
              <a:spcBef>
                <a:spcPts val="0"/>
              </a:spcBef>
            </a:pPr>
            <a:endParaRPr lang="pl-PL" sz="700" dirty="0" smtClean="0">
              <a:solidFill>
                <a:prstClr val="black"/>
              </a:solidFill>
              <a:latin typeface="Arial" pitchFamily="34" charset="0"/>
              <a:cs typeface="Arial" pitchFamily="34" charset="0"/>
            </a:endParaRPr>
          </a:p>
          <a:p>
            <a:pPr lvl="0" algn="just"/>
            <a:r>
              <a:rPr lang="pl-PL" sz="1400" u="sng" dirty="0" smtClean="0">
                <a:solidFill>
                  <a:srgbClr val="FF0000"/>
                </a:solidFill>
                <a:latin typeface="Arial" pitchFamily="34" charset="0"/>
                <a:cs typeface="Arial" pitchFamily="34" charset="0"/>
              </a:rPr>
              <a:t>Uwaga</a:t>
            </a:r>
            <a:r>
              <a:rPr lang="pl-PL" sz="1400" u="sng" dirty="0">
                <a:solidFill>
                  <a:srgbClr val="FF0000"/>
                </a:solidFill>
                <a:latin typeface="Arial" pitchFamily="34" charset="0"/>
                <a:cs typeface="Arial" pitchFamily="34" charset="0"/>
              </a:rPr>
              <a:t>: </a:t>
            </a:r>
            <a:r>
              <a:rPr lang="pl-PL" sz="1400" dirty="0">
                <a:solidFill>
                  <a:prstClr val="black"/>
                </a:solidFill>
                <a:latin typeface="Arial" pitchFamily="34" charset="0"/>
                <a:cs typeface="Arial" pitchFamily="34" charset="0"/>
              </a:rPr>
              <a:t>Powyższe dane, po pozytywnej weryfikacji zostaną przeniesione do umowy o przyznaniu pomocy, co będzie wiązało się z koniecznością zapewnienia trwałości operacji zgodnie </a:t>
            </a:r>
            <a:r>
              <a:rPr lang="pl-PL" sz="1400" dirty="0" smtClean="0">
                <a:solidFill>
                  <a:prstClr val="black"/>
                </a:solidFill>
                <a:latin typeface="Arial" pitchFamily="34" charset="0"/>
                <a:cs typeface="Arial" pitchFamily="34" charset="0"/>
              </a:rPr>
              <a:t/>
            </a:r>
            <a:br>
              <a:rPr lang="pl-PL" sz="1400" dirty="0" smtClean="0">
                <a:solidFill>
                  <a:prstClr val="black"/>
                </a:solidFill>
                <a:latin typeface="Arial" pitchFamily="34" charset="0"/>
                <a:cs typeface="Arial" pitchFamily="34" charset="0"/>
              </a:rPr>
            </a:br>
            <a:r>
              <a:rPr lang="pl-PL" sz="1400" dirty="0" smtClean="0">
                <a:solidFill>
                  <a:prstClr val="black"/>
                </a:solidFill>
                <a:latin typeface="Arial" pitchFamily="34" charset="0"/>
                <a:cs typeface="Arial" pitchFamily="34" charset="0"/>
              </a:rPr>
              <a:t>z </a:t>
            </a:r>
            <a:r>
              <a:rPr lang="pl-PL" sz="1400" dirty="0">
                <a:solidFill>
                  <a:prstClr val="black"/>
                </a:solidFill>
                <a:latin typeface="Arial" pitchFamily="34" charset="0"/>
                <a:cs typeface="Arial" pitchFamily="34" charset="0"/>
              </a:rPr>
              <a:t>art. 71 rozporządzenia nr 1303/2013, tj. osiągnięcia wskaźników realizacji celu operacji do dnia złożenia wniosku o płatność końcową oraz jego zachowania w okresie </a:t>
            </a:r>
            <a:r>
              <a:rPr lang="pl-PL" sz="1400" dirty="0" smtClean="0">
                <a:solidFill>
                  <a:prstClr val="black"/>
                </a:solidFill>
                <a:latin typeface="Arial" pitchFamily="34" charset="0"/>
                <a:cs typeface="Arial" pitchFamily="34" charset="0"/>
              </a:rPr>
              <a:t>5  lat </a:t>
            </a:r>
            <a:r>
              <a:rPr lang="pl-PL" sz="1400" dirty="0">
                <a:solidFill>
                  <a:prstClr val="black"/>
                </a:solidFill>
                <a:latin typeface="Arial" pitchFamily="34" charset="0"/>
                <a:cs typeface="Arial" pitchFamily="34" charset="0"/>
              </a:rPr>
              <a:t>od wypłaty płatności końcowej</a:t>
            </a:r>
            <a:r>
              <a:rPr lang="pl-PL" sz="1400" dirty="0" smtClean="0">
                <a:solidFill>
                  <a:prstClr val="black"/>
                </a:solidFill>
                <a:latin typeface="Arial" pitchFamily="34" charset="0"/>
                <a:cs typeface="Arial" pitchFamily="34" charset="0"/>
              </a:rPr>
              <a:t>.</a:t>
            </a:r>
            <a:endParaRPr lang="pl-PL" sz="1400" dirty="0">
              <a:solidFill>
                <a:prstClr val="black"/>
              </a:solidFill>
              <a:latin typeface="Arial" pitchFamily="34" charset="0"/>
              <a:cs typeface="Arial" pitchFamily="34" charset="0"/>
            </a:endParaRPr>
          </a:p>
        </p:txBody>
      </p:sp>
      <p:pic>
        <p:nvPicPr>
          <p:cNvPr id="7" name="Picture 4"/>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354127" y="1008787"/>
            <a:ext cx="6543675" cy="21526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1422369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909427" y="160951"/>
            <a:ext cx="5874775" cy="1046440"/>
          </a:xfrm>
          <a:prstGeom prst="rect">
            <a:avLst/>
          </a:prstGeom>
        </p:spPr>
        <p:txBody>
          <a:bodyPr wrap="square">
            <a:spAutoFit/>
          </a:bodyPr>
          <a:lstStyle/>
          <a:p>
            <a:pPr algn="r"/>
            <a:r>
              <a:rPr lang="pl-PL" sz="2400" b="1" dirty="0" smtClean="0">
                <a:solidFill>
                  <a:srgbClr val="44C6EB"/>
                </a:solidFill>
              </a:rPr>
              <a:t>Najważniejsze zasady wypełniania wniosku</a:t>
            </a:r>
          </a:p>
          <a:p>
            <a:pPr lvl="0" algn="r"/>
            <a:r>
              <a:rPr lang="pl-PL" sz="1400" b="1" dirty="0">
                <a:solidFill>
                  <a:prstClr val="black"/>
                </a:solidFill>
                <a:latin typeface="Arial Narrow" panose="020B0606020202030204" pitchFamily="34" charset="0"/>
              </a:rPr>
              <a:t>III. OPIS PLANOWANEJ OPERACJI</a:t>
            </a:r>
          </a:p>
          <a:p>
            <a:pPr algn="r"/>
            <a:endParaRPr lang="pl-PL" sz="2400" dirty="0">
              <a:solidFill>
                <a:prstClr val="black"/>
              </a:solidFill>
            </a:endParaRPr>
          </a:p>
        </p:txBody>
      </p:sp>
      <p:sp>
        <p:nvSpPr>
          <p:cNvPr id="4" name="pole tekstowe 3"/>
          <p:cNvSpPr txBox="1"/>
          <p:nvPr/>
        </p:nvSpPr>
        <p:spPr>
          <a:xfrm>
            <a:off x="216666" y="1999295"/>
            <a:ext cx="8584433" cy="2369880"/>
          </a:xfrm>
          <a:prstGeom prst="rect">
            <a:avLst/>
          </a:prstGeom>
          <a:noFill/>
        </p:spPr>
        <p:txBody>
          <a:bodyPr wrap="square" rtlCol="0">
            <a:spAutoFit/>
          </a:bodyPr>
          <a:lstStyle/>
          <a:p>
            <a:pPr lvl="0"/>
            <a:r>
              <a:rPr lang="pl-PL" sz="1600" dirty="0" smtClean="0">
                <a:solidFill>
                  <a:prstClr val="black"/>
                </a:solidFill>
                <a:latin typeface="Arial" pitchFamily="34" charset="0"/>
                <a:cs typeface="Arial" pitchFamily="34" charset="0"/>
              </a:rPr>
              <a:t>3. </a:t>
            </a:r>
            <a:r>
              <a:rPr lang="pl-PL" sz="1600" b="1" dirty="0" smtClean="0">
                <a:solidFill>
                  <a:prstClr val="black"/>
                </a:solidFill>
                <a:latin typeface="Arial" pitchFamily="34" charset="0"/>
                <a:cs typeface="Arial" pitchFamily="34" charset="0"/>
              </a:rPr>
              <a:t>Miejsce </a:t>
            </a:r>
            <a:r>
              <a:rPr lang="pl-PL" sz="1600" b="1" dirty="0">
                <a:solidFill>
                  <a:prstClr val="black"/>
                </a:solidFill>
                <a:latin typeface="Arial" pitchFamily="34" charset="0"/>
                <a:cs typeface="Arial" pitchFamily="34" charset="0"/>
              </a:rPr>
              <a:t>realizacji operacji:</a:t>
            </a:r>
          </a:p>
          <a:p>
            <a:pPr lvl="0"/>
            <a:endParaRPr lang="pl-PL" sz="600" dirty="0" smtClean="0">
              <a:solidFill>
                <a:prstClr val="black"/>
              </a:solidFill>
              <a:latin typeface="Arial" pitchFamily="34" charset="0"/>
              <a:cs typeface="Arial" pitchFamily="34" charset="0"/>
            </a:endParaRPr>
          </a:p>
          <a:p>
            <a:pPr marL="285750" lvl="0" indent="-285750" algn="just">
              <a:buFont typeface="Wingdings" panose="05000000000000000000" pitchFamily="2" charset="2"/>
              <a:buChar char="Ø"/>
            </a:pPr>
            <a:r>
              <a:rPr lang="pl-PL" sz="1400" dirty="0" smtClean="0">
                <a:solidFill>
                  <a:prstClr val="black"/>
                </a:solidFill>
                <a:latin typeface="Arial" pitchFamily="34" charset="0"/>
                <a:cs typeface="Arial" pitchFamily="34" charset="0"/>
              </a:rPr>
              <a:t>Jeżeli </a:t>
            </a:r>
            <a:r>
              <a:rPr lang="pl-PL" sz="1400" dirty="0">
                <a:solidFill>
                  <a:prstClr val="black"/>
                </a:solidFill>
                <a:latin typeface="Arial" pitchFamily="34" charset="0"/>
                <a:cs typeface="Arial" pitchFamily="34" charset="0"/>
              </a:rPr>
              <a:t>operacja realizowana jest w kilku miejscowościach, należy wymienić nazwy tych miejscowości wpisując je kolejno, </a:t>
            </a:r>
            <a:r>
              <a:rPr lang="pl-PL" sz="1400" dirty="0" smtClean="0">
                <a:solidFill>
                  <a:prstClr val="black"/>
                </a:solidFill>
                <a:latin typeface="Arial" pitchFamily="34" charset="0"/>
                <a:cs typeface="Arial" pitchFamily="34" charset="0"/>
              </a:rPr>
              <a:t>odpowiednio w </a:t>
            </a:r>
            <a:r>
              <a:rPr lang="pl-PL" sz="1400" dirty="0">
                <a:solidFill>
                  <a:prstClr val="black"/>
                </a:solidFill>
                <a:latin typeface="Arial" pitchFamily="34" charset="0"/>
                <a:cs typeface="Arial" pitchFamily="34" charset="0"/>
              </a:rPr>
              <a:t>pola części A, B, C….  </a:t>
            </a:r>
          </a:p>
          <a:p>
            <a:pPr lvl="0" algn="just"/>
            <a:endParaRPr lang="pl-PL" sz="700" dirty="0">
              <a:solidFill>
                <a:prstClr val="black"/>
              </a:solidFill>
              <a:latin typeface="Arial" pitchFamily="34" charset="0"/>
              <a:cs typeface="Arial" pitchFamily="34" charset="0"/>
            </a:endParaRPr>
          </a:p>
          <a:p>
            <a:pPr marL="285750" lvl="0" indent="-285750" algn="just">
              <a:buFont typeface="Wingdings" panose="05000000000000000000" pitchFamily="2" charset="2"/>
              <a:buChar char="Ø"/>
            </a:pPr>
            <a:r>
              <a:rPr lang="pl-PL" sz="1400" dirty="0">
                <a:solidFill>
                  <a:prstClr val="black"/>
                </a:solidFill>
                <a:latin typeface="Arial" pitchFamily="34" charset="0"/>
                <a:cs typeface="Arial" pitchFamily="34" charset="0"/>
              </a:rPr>
              <a:t>W polu 3.5. TERYT należy podać </a:t>
            </a:r>
            <a:r>
              <a:rPr lang="pl-PL" sz="1400" dirty="0" smtClean="0">
                <a:solidFill>
                  <a:prstClr val="black"/>
                </a:solidFill>
                <a:latin typeface="Arial" pitchFamily="34" charset="0"/>
                <a:cs typeface="Arial" pitchFamily="34" charset="0"/>
              </a:rPr>
              <a:t>7- cyfrowe </a:t>
            </a:r>
            <a:r>
              <a:rPr lang="pl-PL" sz="1400" dirty="0">
                <a:solidFill>
                  <a:prstClr val="black"/>
                </a:solidFill>
                <a:latin typeface="Arial" pitchFamily="34" charset="0"/>
                <a:cs typeface="Arial" pitchFamily="34" charset="0"/>
              </a:rPr>
              <a:t>oznaczenie dotyczące numeru miejscowości ustalonego na podstawie Krajowego Rejestru Urzędowego Podziału Terytorialnego Kraju (TERYT) dostępnego poprzez stronę internetową: </a:t>
            </a:r>
            <a:r>
              <a:rPr lang="pl-PL" sz="1400" i="1" u="sng" dirty="0">
                <a:solidFill>
                  <a:srgbClr val="0070C0"/>
                </a:solidFill>
                <a:latin typeface="Arial" pitchFamily="34" charset="0"/>
                <a:cs typeface="Arial" pitchFamily="34" charset="0"/>
              </a:rPr>
              <a:t>www.stat.gov.pl</a:t>
            </a:r>
            <a:r>
              <a:rPr lang="pl-PL" sz="1400" dirty="0">
                <a:solidFill>
                  <a:srgbClr val="0070C0"/>
                </a:solidFill>
                <a:latin typeface="Arial" pitchFamily="34" charset="0"/>
                <a:cs typeface="Arial" pitchFamily="34" charset="0"/>
              </a:rPr>
              <a:t> </a:t>
            </a:r>
          </a:p>
          <a:p>
            <a:pPr lvl="0" algn="just"/>
            <a:endParaRPr lang="pl-PL" sz="700" dirty="0">
              <a:solidFill>
                <a:prstClr val="black"/>
              </a:solidFill>
              <a:latin typeface="Arial" pitchFamily="34" charset="0"/>
              <a:cs typeface="Arial" pitchFamily="34" charset="0"/>
            </a:endParaRPr>
          </a:p>
          <a:p>
            <a:pPr marL="285750" lvl="0" indent="-285750" algn="just">
              <a:buFont typeface="Wingdings" panose="05000000000000000000" pitchFamily="2" charset="2"/>
              <a:buChar char="Ø"/>
            </a:pPr>
            <a:r>
              <a:rPr lang="pl-PL" sz="1400" dirty="0">
                <a:solidFill>
                  <a:prstClr val="black"/>
                </a:solidFill>
                <a:latin typeface="Arial" pitchFamily="34" charset="0"/>
                <a:cs typeface="Arial" pitchFamily="34" charset="0"/>
              </a:rPr>
              <a:t>W polu 3.8. Ulica/oznaczenie działki należy wpisać nazwę ulicy lub ulic (o ile operacja jest realizowana na nieruchomości oznaczonej nazwą ulicy) lub numerem działki ewidencyjnej wraz </a:t>
            </a:r>
            <a:r>
              <a:rPr lang="pl-PL" sz="1400" dirty="0" smtClean="0">
                <a:solidFill>
                  <a:prstClr val="black"/>
                </a:solidFill>
                <a:latin typeface="Arial" pitchFamily="34" charset="0"/>
                <a:cs typeface="Arial" pitchFamily="34" charset="0"/>
              </a:rPr>
              <a:t/>
            </a:r>
            <a:br>
              <a:rPr lang="pl-PL" sz="1400" dirty="0" smtClean="0">
                <a:solidFill>
                  <a:prstClr val="black"/>
                </a:solidFill>
                <a:latin typeface="Arial" pitchFamily="34" charset="0"/>
                <a:cs typeface="Arial" pitchFamily="34" charset="0"/>
              </a:rPr>
            </a:br>
            <a:r>
              <a:rPr lang="pl-PL" sz="1400" dirty="0" smtClean="0">
                <a:solidFill>
                  <a:prstClr val="black"/>
                </a:solidFill>
                <a:latin typeface="Arial" pitchFamily="34" charset="0"/>
                <a:cs typeface="Arial" pitchFamily="34" charset="0"/>
              </a:rPr>
              <a:t>z </a:t>
            </a:r>
            <a:r>
              <a:rPr lang="pl-PL" sz="1400" dirty="0">
                <a:solidFill>
                  <a:prstClr val="black"/>
                </a:solidFill>
                <a:latin typeface="Arial" pitchFamily="34" charset="0"/>
                <a:cs typeface="Arial" pitchFamily="34" charset="0"/>
              </a:rPr>
              <a:t>numerem/numerem obrębu geodezyjnego, na których realizowana będzie operacja. </a:t>
            </a:r>
          </a:p>
        </p:txBody>
      </p:sp>
      <p:pic>
        <p:nvPicPr>
          <p:cNvPr id="7172" name="Picture 4"/>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390775" y="940691"/>
            <a:ext cx="6753225" cy="104050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6" name="Picture 5"/>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2390775" y="4920550"/>
            <a:ext cx="6753225" cy="10572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7" name="Prostokąt 6"/>
          <p:cNvSpPr/>
          <p:nvPr/>
        </p:nvSpPr>
        <p:spPr>
          <a:xfrm>
            <a:off x="285749" y="4496485"/>
            <a:ext cx="8429625" cy="369332"/>
          </a:xfrm>
          <a:prstGeom prst="rect">
            <a:avLst/>
          </a:prstGeom>
        </p:spPr>
        <p:txBody>
          <a:bodyPr wrap="square">
            <a:spAutoFit/>
          </a:bodyPr>
          <a:lstStyle/>
          <a:p>
            <a:r>
              <a:rPr lang="pl-PL" dirty="0" smtClean="0">
                <a:solidFill>
                  <a:prstClr val="black"/>
                </a:solidFill>
                <a:latin typeface="Arial" panose="020B0604020202020204" pitchFamily="34" charset="0"/>
                <a:cs typeface="Arial" pitchFamily="34" charset="0"/>
              </a:rPr>
              <a:t>4. </a:t>
            </a:r>
            <a:r>
              <a:rPr lang="pl-PL" sz="1600" b="1" dirty="0" smtClean="0">
                <a:solidFill>
                  <a:prstClr val="black"/>
                </a:solidFill>
                <a:latin typeface="Arial" pitchFamily="34" charset="0"/>
                <a:cs typeface="Arial" pitchFamily="34" charset="0"/>
              </a:rPr>
              <a:t>Obszar, na którym będzie realizowana operacja należy do:</a:t>
            </a:r>
          </a:p>
        </p:txBody>
      </p:sp>
    </p:spTree>
    <p:extLst>
      <p:ext uri="{BB962C8B-B14F-4D97-AF65-F5344CB8AC3E}">
        <p14:creationId xmlns:p14="http://schemas.microsoft.com/office/powerpoint/2010/main" xmlns="" val="25783830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397550" y="2019300"/>
            <a:ext cx="8358077" cy="4231928"/>
          </a:xfrm>
          <a:prstGeom prst="rect">
            <a:avLst/>
          </a:prstGeom>
        </p:spPr>
        <p:txBody>
          <a:bodyPr wrap="square">
            <a:spAutoFit/>
          </a:bodyPr>
          <a:lstStyle/>
          <a:p>
            <a:r>
              <a:rPr lang="pl-PL" sz="1400" dirty="0" smtClean="0">
                <a:latin typeface="Arial" pitchFamily="34" charset="0"/>
                <a:cs typeface="Arial" pitchFamily="34" charset="0"/>
              </a:rPr>
              <a:t>5. </a:t>
            </a:r>
            <a:r>
              <a:rPr lang="pl-PL" sz="1400" b="1" dirty="0" smtClean="0">
                <a:latin typeface="Arial" pitchFamily="34" charset="0"/>
                <a:cs typeface="Arial" pitchFamily="34" charset="0"/>
              </a:rPr>
              <a:t>Planowany termin zakończenia operacji (miesiąc/rok)</a:t>
            </a:r>
          </a:p>
          <a:p>
            <a:endParaRPr lang="pl-PL" sz="700" b="1" dirty="0" smtClean="0">
              <a:latin typeface="Arial" pitchFamily="34" charset="0"/>
              <a:cs typeface="Arial" pitchFamily="34" charset="0"/>
            </a:endParaRPr>
          </a:p>
          <a:p>
            <a:pPr marL="285750" indent="-285750" algn="just">
              <a:buFont typeface="Wingdings" panose="05000000000000000000" pitchFamily="2" charset="2"/>
              <a:buChar char="Ø"/>
            </a:pPr>
            <a:r>
              <a:rPr lang="pl-PL" sz="1400" dirty="0" smtClean="0">
                <a:latin typeface="Arial" pitchFamily="34" charset="0"/>
                <a:cs typeface="Arial" pitchFamily="34" charset="0"/>
              </a:rPr>
              <a:t>Planowany </a:t>
            </a:r>
            <a:r>
              <a:rPr lang="pl-PL" sz="1400" dirty="0">
                <a:latin typeface="Arial" pitchFamily="34" charset="0"/>
                <a:cs typeface="Arial" pitchFamily="34" charset="0"/>
              </a:rPr>
              <a:t>termin zakończenia operacji lub jej etapów </a:t>
            </a:r>
            <a:r>
              <a:rPr lang="pl-PL" sz="1400" dirty="0" smtClean="0">
                <a:latin typeface="Arial" pitchFamily="34" charset="0"/>
                <a:cs typeface="Arial" pitchFamily="34" charset="0"/>
              </a:rPr>
              <a:t>należy podać w układzie – miesiąc/rok. </a:t>
            </a:r>
          </a:p>
          <a:p>
            <a:pPr algn="just"/>
            <a:endParaRPr lang="pl-PL" sz="1400" dirty="0" smtClean="0">
              <a:latin typeface="Arial" pitchFamily="34" charset="0"/>
              <a:cs typeface="Arial" pitchFamily="34" charset="0"/>
            </a:endParaRPr>
          </a:p>
          <a:p>
            <a:pPr marL="285750" indent="-285750" algn="just">
              <a:buFont typeface="Wingdings" panose="05000000000000000000" pitchFamily="2" charset="2"/>
              <a:buChar char="Ø"/>
            </a:pPr>
            <a:r>
              <a:rPr lang="pl-PL" sz="1400" dirty="0" smtClean="0">
                <a:latin typeface="Arial" pitchFamily="34" charset="0"/>
                <a:cs typeface="Arial" pitchFamily="34" charset="0"/>
              </a:rPr>
              <a:t>Termin zakończenia etapu to planowany termin złożenia wniosku o płatność pośrednią / końcową </a:t>
            </a:r>
            <a:br>
              <a:rPr lang="pl-PL" sz="1400" dirty="0" smtClean="0">
                <a:latin typeface="Arial" pitchFamily="34" charset="0"/>
                <a:cs typeface="Arial" pitchFamily="34" charset="0"/>
              </a:rPr>
            </a:br>
            <a:r>
              <a:rPr lang="pl-PL" sz="1400" dirty="0" smtClean="0">
                <a:latin typeface="Arial" pitchFamily="34" charset="0"/>
                <a:cs typeface="Arial" pitchFamily="34" charset="0"/>
              </a:rPr>
              <a:t>do UM. Jeżeli </a:t>
            </a:r>
            <a:r>
              <a:rPr lang="pl-PL" sz="1400" dirty="0">
                <a:latin typeface="Arial" pitchFamily="34" charset="0"/>
                <a:cs typeface="Arial" pitchFamily="34" charset="0"/>
              </a:rPr>
              <a:t>operacja realizowana jest w ramach jednego </a:t>
            </a:r>
            <a:r>
              <a:rPr lang="pl-PL" sz="1400" dirty="0" smtClean="0">
                <a:latin typeface="Arial" pitchFamily="34" charset="0"/>
                <a:cs typeface="Arial" pitchFamily="34" charset="0"/>
              </a:rPr>
              <a:t>etapu, </a:t>
            </a:r>
            <a:r>
              <a:rPr lang="pl-PL" sz="1400" dirty="0">
                <a:latin typeface="Arial" pitchFamily="34" charset="0"/>
                <a:cs typeface="Arial" pitchFamily="34" charset="0"/>
              </a:rPr>
              <a:t>w polu 5.2. należy wstawić kreski</a:t>
            </a:r>
            <a:r>
              <a:rPr lang="pl-PL" sz="1400" dirty="0" smtClean="0">
                <a:latin typeface="Arial" pitchFamily="34" charset="0"/>
                <a:cs typeface="Arial" pitchFamily="34" charset="0"/>
              </a:rPr>
              <a:t>.</a:t>
            </a:r>
          </a:p>
          <a:p>
            <a:pPr algn="just"/>
            <a:endParaRPr lang="pl-PL" sz="1400" dirty="0" smtClean="0">
              <a:latin typeface="Arial" pitchFamily="34" charset="0"/>
              <a:cs typeface="Arial" pitchFamily="34" charset="0"/>
            </a:endParaRPr>
          </a:p>
          <a:p>
            <a:pPr marL="285750" indent="-285750" algn="just">
              <a:buFont typeface="Wingdings" panose="05000000000000000000" pitchFamily="2" charset="2"/>
              <a:buChar char="Ø"/>
            </a:pPr>
            <a:r>
              <a:rPr lang="pl-PL" sz="1400" dirty="0" smtClean="0">
                <a:latin typeface="Arial" pitchFamily="34" charset="0"/>
                <a:cs typeface="Arial" pitchFamily="34" charset="0"/>
              </a:rPr>
              <a:t>Ustalając termin zakończenia realizacji etapów operacji należy wziąć pod uwagę czas potrzebny na uzyskanie odpowiednich zaświadczeń, pozwoleń, opinii, itp. </a:t>
            </a:r>
          </a:p>
          <a:p>
            <a:pPr algn="just"/>
            <a:endParaRPr lang="pl-PL" sz="1400" dirty="0" smtClean="0">
              <a:latin typeface="Arial" pitchFamily="34" charset="0"/>
              <a:cs typeface="Arial" pitchFamily="34" charset="0"/>
            </a:endParaRPr>
          </a:p>
          <a:p>
            <a:pPr marL="285750" indent="-285750" algn="just">
              <a:buFont typeface="Wingdings" panose="05000000000000000000" pitchFamily="2" charset="2"/>
              <a:buChar char="Ø"/>
            </a:pPr>
            <a:r>
              <a:rPr lang="pl-PL" sz="1400" dirty="0" smtClean="0">
                <a:latin typeface="Arial" pitchFamily="34" charset="0"/>
                <a:cs typeface="Arial" pitchFamily="34" charset="0"/>
              </a:rPr>
              <a:t>Planowany okres całej operacji nie może być dłuższy niż: </a:t>
            </a:r>
          </a:p>
          <a:p>
            <a:pPr marL="742950" lvl="1" indent="-285750" algn="just">
              <a:spcBef>
                <a:spcPts val="600"/>
              </a:spcBef>
              <a:buFont typeface="Arial" panose="020B0604020202020204" pitchFamily="34" charset="0"/>
              <a:buChar char="•"/>
            </a:pPr>
            <a:r>
              <a:rPr lang="pl-PL" sz="1400" b="1" dirty="0" smtClean="0">
                <a:solidFill>
                  <a:srgbClr val="FF0000"/>
                </a:solidFill>
                <a:latin typeface="Arial" pitchFamily="34" charset="0"/>
                <a:cs typeface="Arial" pitchFamily="34" charset="0"/>
              </a:rPr>
              <a:t>24 miesięcy </a:t>
            </a:r>
            <a:r>
              <a:rPr lang="pl-PL" sz="1400" dirty="0" smtClean="0">
                <a:latin typeface="Arial" pitchFamily="34" charset="0"/>
                <a:cs typeface="Arial" pitchFamily="34" charset="0"/>
              </a:rPr>
              <a:t>od dnia zawarcia umowy o przyznaniu pomocy w przypadku operacji realizowanej w </a:t>
            </a:r>
            <a:r>
              <a:rPr lang="pl-PL" sz="1400" b="1" dirty="0" smtClean="0">
                <a:solidFill>
                  <a:srgbClr val="FF0000"/>
                </a:solidFill>
                <a:latin typeface="Arial" pitchFamily="34" charset="0"/>
                <a:cs typeface="Arial" pitchFamily="34" charset="0"/>
              </a:rPr>
              <a:t>jednym etapie</a:t>
            </a:r>
            <a:r>
              <a:rPr lang="pl-PL" sz="1400" dirty="0" smtClean="0">
                <a:latin typeface="Arial" pitchFamily="34" charset="0"/>
                <a:cs typeface="Arial" pitchFamily="34" charset="0"/>
              </a:rPr>
              <a:t>; </a:t>
            </a:r>
          </a:p>
          <a:p>
            <a:pPr marL="742950" lvl="1" indent="-285750" algn="just">
              <a:spcBef>
                <a:spcPts val="600"/>
              </a:spcBef>
              <a:buFont typeface="Arial" panose="020B0604020202020204" pitchFamily="34" charset="0"/>
              <a:buChar char="•"/>
            </a:pPr>
            <a:r>
              <a:rPr lang="pl-PL" sz="1400" b="1" dirty="0" smtClean="0">
                <a:solidFill>
                  <a:srgbClr val="FF0000"/>
                </a:solidFill>
                <a:latin typeface="Arial" pitchFamily="34" charset="0"/>
                <a:cs typeface="Arial" pitchFamily="34" charset="0"/>
              </a:rPr>
              <a:t>36 miesiące </a:t>
            </a:r>
            <a:r>
              <a:rPr lang="pl-PL" sz="1400" dirty="0" smtClean="0">
                <a:latin typeface="Arial" pitchFamily="34" charset="0"/>
                <a:cs typeface="Arial" pitchFamily="34" charset="0"/>
              </a:rPr>
              <a:t>od dnia zawarcia umowy o przyznaniu pomocy w przypadku realizacji operacji </a:t>
            </a:r>
            <a:br>
              <a:rPr lang="pl-PL" sz="1400" dirty="0" smtClean="0">
                <a:latin typeface="Arial" pitchFamily="34" charset="0"/>
                <a:cs typeface="Arial" pitchFamily="34" charset="0"/>
              </a:rPr>
            </a:br>
            <a:r>
              <a:rPr lang="pl-PL" sz="1400" dirty="0" smtClean="0">
                <a:latin typeface="Arial" pitchFamily="34" charset="0"/>
                <a:cs typeface="Arial" pitchFamily="34" charset="0"/>
              </a:rPr>
              <a:t>w </a:t>
            </a:r>
            <a:r>
              <a:rPr lang="pl-PL" sz="1400" b="1" dirty="0" smtClean="0">
                <a:solidFill>
                  <a:srgbClr val="FF0000"/>
                </a:solidFill>
                <a:latin typeface="Arial" pitchFamily="34" charset="0"/>
                <a:cs typeface="Arial" pitchFamily="34" charset="0"/>
              </a:rPr>
              <a:t>dwóch etapach</a:t>
            </a:r>
            <a:r>
              <a:rPr lang="pl-PL" sz="1400" dirty="0" smtClean="0">
                <a:solidFill>
                  <a:srgbClr val="FF0000"/>
                </a:solidFill>
                <a:latin typeface="Arial" pitchFamily="34" charset="0"/>
                <a:cs typeface="Arial" pitchFamily="34" charset="0"/>
              </a:rPr>
              <a:t>. </a:t>
            </a:r>
          </a:p>
          <a:p>
            <a:pPr algn="just"/>
            <a:endParaRPr lang="pl-PL" sz="1400" dirty="0" smtClean="0">
              <a:latin typeface="Arial" pitchFamily="34" charset="0"/>
              <a:cs typeface="Arial" pitchFamily="34" charset="0"/>
            </a:endParaRPr>
          </a:p>
          <a:p>
            <a:pPr marL="285750" indent="-285750" algn="just">
              <a:buFont typeface="Wingdings" panose="05000000000000000000" pitchFamily="2" charset="2"/>
              <a:buChar char="Ø"/>
            </a:pPr>
            <a:r>
              <a:rPr lang="pl-PL" sz="1400" dirty="0" smtClean="0">
                <a:latin typeface="Arial" pitchFamily="34" charset="0"/>
                <a:cs typeface="Arial" pitchFamily="34" charset="0"/>
              </a:rPr>
              <a:t>Zakończenie realizacji operacji i złożenie wniosku o płatność końcową musi nastąpić nie później niż </a:t>
            </a:r>
            <a:r>
              <a:rPr lang="pl-PL" sz="1400" b="1" dirty="0" smtClean="0">
                <a:solidFill>
                  <a:srgbClr val="FF0000"/>
                </a:solidFill>
                <a:latin typeface="Arial" pitchFamily="34" charset="0"/>
                <a:cs typeface="Arial" pitchFamily="34" charset="0"/>
              </a:rPr>
              <a:t>do dnia 30 czerwca 2023 roku</a:t>
            </a:r>
            <a:r>
              <a:rPr lang="pl-PL" sz="1400" dirty="0" smtClean="0">
                <a:solidFill>
                  <a:srgbClr val="FF0000"/>
                </a:solidFill>
                <a:latin typeface="Arial" pitchFamily="34" charset="0"/>
                <a:cs typeface="Arial" pitchFamily="34" charset="0"/>
              </a:rPr>
              <a:t>. </a:t>
            </a:r>
          </a:p>
          <a:p>
            <a:r>
              <a:rPr lang="pl-PL" sz="1400" dirty="0" smtClean="0">
                <a:latin typeface="Arial" pitchFamily="34" charset="0"/>
                <a:cs typeface="Arial" pitchFamily="34" charset="0"/>
              </a:rPr>
              <a:t> </a:t>
            </a:r>
            <a:r>
              <a:rPr lang="pl-PL" sz="1400" b="1" dirty="0" smtClean="0">
                <a:latin typeface="Arial" pitchFamily="34" charset="0"/>
                <a:cs typeface="Arial" pitchFamily="34" charset="0"/>
              </a:rPr>
              <a:t> </a:t>
            </a:r>
            <a:endParaRPr lang="pl-PL" sz="1400" dirty="0">
              <a:latin typeface="Arial" pitchFamily="34" charset="0"/>
              <a:cs typeface="Arial" pitchFamily="34" charset="0"/>
            </a:endParaRPr>
          </a:p>
        </p:txBody>
      </p:sp>
      <p:sp>
        <p:nvSpPr>
          <p:cNvPr id="3" name="Prostokąt 2"/>
          <p:cNvSpPr/>
          <p:nvPr/>
        </p:nvSpPr>
        <p:spPr>
          <a:xfrm>
            <a:off x="2880852" y="431461"/>
            <a:ext cx="5874775" cy="1046440"/>
          </a:xfrm>
          <a:prstGeom prst="rect">
            <a:avLst/>
          </a:prstGeom>
        </p:spPr>
        <p:txBody>
          <a:bodyPr wrap="square">
            <a:spAutoFit/>
          </a:bodyPr>
          <a:lstStyle/>
          <a:p>
            <a:pPr algn="r"/>
            <a:r>
              <a:rPr lang="pl-PL" sz="2400" b="1" dirty="0" smtClean="0">
                <a:solidFill>
                  <a:srgbClr val="44C6EB"/>
                </a:solidFill>
              </a:rPr>
              <a:t>Najważniejsze zasady wypełniania wniosku</a:t>
            </a:r>
          </a:p>
          <a:p>
            <a:pPr lvl="0" algn="r"/>
            <a:r>
              <a:rPr lang="pl-PL" sz="1400" b="1" dirty="0">
                <a:solidFill>
                  <a:prstClr val="black"/>
                </a:solidFill>
                <a:latin typeface="Arial Narrow" panose="020B0606020202030204" pitchFamily="34" charset="0"/>
              </a:rPr>
              <a:t>III. OPIS PLANOWANEJ OPERACJI</a:t>
            </a:r>
          </a:p>
          <a:p>
            <a:pPr algn="r"/>
            <a:endParaRPr lang="pl-PL" sz="2400" dirty="0"/>
          </a:p>
        </p:txBody>
      </p:sp>
      <p:pic>
        <p:nvPicPr>
          <p:cNvPr id="8194"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441627" y="1095374"/>
            <a:ext cx="6702374" cy="8096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205369"/>
            <a:ext cx="5874775" cy="1046440"/>
          </a:xfrm>
          <a:prstGeom prst="rect">
            <a:avLst/>
          </a:prstGeom>
        </p:spPr>
        <p:txBody>
          <a:bodyPr wrap="square">
            <a:spAutoFit/>
          </a:bodyPr>
          <a:lstStyle/>
          <a:p>
            <a:pPr algn="r"/>
            <a:r>
              <a:rPr lang="pl-PL" sz="2400" b="1" dirty="0" smtClean="0">
                <a:solidFill>
                  <a:srgbClr val="44C6EB"/>
                </a:solidFill>
              </a:rPr>
              <a:t>Najważniejsze zasady wypełniania wniosku</a:t>
            </a:r>
          </a:p>
          <a:p>
            <a:pPr lvl="0" algn="r"/>
            <a:r>
              <a:rPr lang="pl-PL" sz="1400" b="1" dirty="0">
                <a:solidFill>
                  <a:prstClr val="black"/>
                </a:solidFill>
                <a:latin typeface="Arial Narrow" panose="020B0606020202030204" pitchFamily="34" charset="0"/>
              </a:rPr>
              <a:t>III. OPIS PLANOWANEJ OPERACJI</a:t>
            </a:r>
          </a:p>
          <a:p>
            <a:pPr algn="r"/>
            <a:endParaRPr lang="pl-PL" sz="2400" dirty="0"/>
          </a:p>
        </p:txBody>
      </p:sp>
      <p:sp>
        <p:nvSpPr>
          <p:cNvPr id="7" name="Symbol zastępczy zawartości 3"/>
          <p:cNvSpPr txBox="1">
            <a:spLocks/>
          </p:cNvSpPr>
          <p:nvPr/>
        </p:nvSpPr>
        <p:spPr>
          <a:xfrm>
            <a:off x="621603" y="4716077"/>
            <a:ext cx="8229600" cy="1036320"/>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charset="0"/>
              <a:buNone/>
            </a:pPr>
            <a:r>
              <a:rPr lang="pl-PL" sz="1400" dirty="0" smtClean="0">
                <a:latin typeface="Arial" pitchFamily="34" charset="0"/>
                <a:cs typeface="Arial" pitchFamily="34" charset="0"/>
              </a:rPr>
              <a:t>6. </a:t>
            </a:r>
            <a:r>
              <a:rPr lang="pl-PL" sz="1400" b="1" dirty="0" smtClean="0">
                <a:latin typeface="Arial" pitchFamily="34" charset="0"/>
                <a:cs typeface="Arial" pitchFamily="34" charset="0"/>
              </a:rPr>
              <a:t>Charakterystyka planowanej operacji:</a:t>
            </a:r>
          </a:p>
          <a:p>
            <a:pPr marL="0" indent="0">
              <a:buFont typeface="Arial" charset="0"/>
              <a:buNone/>
            </a:pPr>
            <a:endParaRPr lang="pl-PL" sz="1400" b="1" dirty="0">
              <a:latin typeface="Arial" pitchFamily="34" charset="0"/>
              <a:cs typeface="Arial" pitchFamily="34" charset="0"/>
            </a:endParaRPr>
          </a:p>
          <a:p>
            <a:pPr marL="0" indent="0">
              <a:buNone/>
            </a:pPr>
            <a:r>
              <a:rPr lang="pl-PL" sz="1400" dirty="0">
                <a:latin typeface="Arial" pitchFamily="34" charset="0"/>
                <a:cs typeface="Arial" pitchFamily="34" charset="0"/>
              </a:rPr>
              <a:t>Należy </a:t>
            </a:r>
            <a:r>
              <a:rPr lang="pl-PL" sz="1400" dirty="0" smtClean="0">
                <a:latin typeface="Arial" pitchFamily="34" charset="0"/>
                <a:cs typeface="Arial" pitchFamily="34" charset="0"/>
              </a:rPr>
              <a:t>wpisać </a:t>
            </a:r>
            <a:r>
              <a:rPr lang="pl-PL" sz="1400" dirty="0">
                <a:latin typeface="Arial" pitchFamily="34" charset="0"/>
                <a:cs typeface="Arial" pitchFamily="34" charset="0"/>
              </a:rPr>
              <a:t>wartości </a:t>
            </a:r>
            <a:r>
              <a:rPr lang="pl-PL" sz="1400" dirty="0" smtClean="0">
                <a:latin typeface="Arial" pitchFamily="34" charset="0"/>
                <a:cs typeface="Arial" pitchFamily="34" charset="0"/>
              </a:rPr>
              <a:t>wskaźników określających zakres w </a:t>
            </a:r>
            <a:r>
              <a:rPr lang="pl-PL" sz="1400" dirty="0">
                <a:latin typeface="Arial" pitchFamily="34" charset="0"/>
                <a:cs typeface="Arial" pitchFamily="34" charset="0"/>
              </a:rPr>
              <a:t>jakim będzie realizowana </a:t>
            </a:r>
            <a:r>
              <a:rPr lang="pl-PL" sz="1400" dirty="0" smtClean="0">
                <a:latin typeface="Arial" pitchFamily="34" charset="0"/>
                <a:cs typeface="Arial" pitchFamily="34" charset="0"/>
              </a:rPr>
              <a:t>operacja</a:t>
            </a:r>
            <a:br>
              <a:rPr lang="pl-PL" sz="1400" dirty="0" smtClean="0">
                <a:latin typeface="Arial" pitchFamily="34" charset="0"/>
                <a:cs typeface="Arial" pitchFamily="34" charset="0"/>
              </a:rPr>
            </a:br>
            <a:r>
              <a:rPr lang="pl-PL" sz="1400" dirty="0" smtClean="0">
                <a:latin typeface="Arial" pitchFamily="34" charset="0"/>
                <a:cs typeface="Arial" pitchFamily="34" charset="0"/>
              </a:rPr>
              <a:t>i których </a:t>
            </a:r>
            <a:r>
              <a:rPr lang="pl-PL" sz="1400" dirty="0">
                <a:latin typeface="Arial" pitchFamily="34" charset="0"/>
                <a:cs typeface="Arial" pitchFamily="34" charset="0"/>
              </a:rPr>
              <a:t>osiągnięcie jest zakładane w wyniku </a:t>
            </a:r>
            <a:r>
              <a:rPr lang="pl-PL" sz="1400" dirty="0" smtClean="0">
                <a:latin typeface="Arial" pitchFamily="34" charset="0"/>
                <a:cs typeface="Arial" pitchFamily="34" charset="0"/>
              </a:rPr>
              <a:t>jej realizacji.</a:t>
            </a:r>
          </a:p>
        </p:txBody>
      </p:sp>
      <p:graphicFrame>
        <p:nvGraphicFramePr>
          <p:cNvPr id="5" name="Tabela 4"/>
          <p:cNvGraphicFramePr>
            <a:graphicFrameLocks noGrp="1"/>
          </p:cNvGraphicFramePr>
          <p:nvPr/>
        </p:nvGraphicFramePr>
        <p:xfrm>
          <a:off x="2390774" y="1061631"/>
          <a:ext cx="6096002" cy="3592754"/>
        </p:xfrm>
        <a:graphic>
          <a:graphicData uri="http://schemas.openxmlformats.org/drawingml/2006/table">
            <a:tbl>
              <a:tblPr/>
              <a:tblGrid>
                <a:gridCol w="4736506"/>
                <a:gridCol w="176920"/>
                <a:gridCol w="173817"/>
                <a:gridCol w="173817"/>
                <a:gridCol w="173817"/>
                <a:gridCol w="173817"/>
                <a:gridCol w="173817"/>
                <a:gridCol w="173817"/>
                <a:gridCol w="139674"/>
              </a:tblGrid>
              <a:tr h="209474">
                <a:tc gridSpan="9">
                  <a:txBody>
                    <a:bodyPr/>
                    <a:lstStyle/>
                    <a:p>
                      <a:pPr algn="l" fontAlgn="b"/>
                      <a:r>
                        <a:rPr lang="pl-PL" sz="900" b="0" i="0" u="none" strike="noStrike" dirty="0">
                          <a:latin typeface="Arial" pitchFamily="34" charset="0"/>
                          <a:cs typeface="Arial" pitchFamily="34" charset="0"/>
                        </a:rPr>
                        <a:t>6. CHARAKTERYSTYKA PLANOWANEJ OPERACJI</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218582">
                <a:tc>
                  <a:txBody>
                    <a:bodyPr/>
                    <a:lstStyle/>
                    <a:p>
                      <a:pPr algn="l" fontAlgn="ctr"/>
                      <a:r>
                        <a:rPr lang="pl-PL" sz="900" b="0" i="0" u="none" strike="noStrike" dirty="0">
                          <a:latin typeface="Arial" pitchFamily="34" charset="0"/>
                          <a:cs typeface="Arial" pitchFamily="34" charset="0"/>
                        </a:rPr>
                        <a:t>6.1. liczba planowanych przyłączy wodociągowych  [szt.]</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8">
                  <a:txBody>
                    <a:bodyPr/>
                    <a:lstStyle/>
                    <a:p>
                      <a:pPr algn="r" fontAlgn="ctr"/>
                      <a:r>
                        <a:rPr lang="pl-PL" sz="900" b="0" i="0" u="none" strike="noStrike">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218582">
                <a:tc>
                  <a:txBody>
                    <a:bodyPr/>
                    <a:lstStyle/>
                    <a:p>
                      <a:pPr algn="l" fontAlgn="ctr"/>
                      <a:r>
                        <a:rPr lang="pl-PL" sz="900" b="0" i="0" u="none" strike="noStrike" dirty="0">
                          <a:latin typeface="Arial" pitchFamily="34" charset="0"/>
                          <a:cs typeface="Arial" pitchFamily="34" charset="0"/>
                        </a:rPr>
                        <a:t>6.2. liczba planowanych przyłączy kanalizacyjnych  [szt.]</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8">
                  <a:txBody>
                    <a:bodyPr/>
                    <a:lstStyle/>
                    <a:p>
                      <a:pPr algn="r" fontAlgn="ctr"/>
                      <a:r>
                        <a:rPr lang="pl-PL" sz="900" b="0" i="0" u="none" strike="noStrike">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393447">
                <a:tc>
                  <a:txBody>
                    <a:bodyPr/>
                    <a:lstStyle/>
                    <a:p>
                      <a:pPr algn="l" fontAlgn="ctr"/>
                      <a:r>
                        <a:rPr lang="pl-PL" sz="900" b="0" i="0" u="none" strike="noStrike" dirty="0">
                          <a:latin typeface="Arial" pitchFamily="34" charset="0"/>
                          <a:cs typeface="Arial" pitchFamily="34" charset="0"/>
                        </a:rPr>
                        <a:t>6.3. planowana wartość zwiększonej objętości oczyszczonych ścieków w wyniku realizacji </a:t>
                      </a:r>
                      <a:r>
                        <a:rPr lang="pl-PL" sz="900" b="0" i="0" u="none" strike="noStrike" dirty="0" smtClean="0">
                          <a:latin typeface="Arial" pitchFamily="34" charset="0"/>
                          <a:cs typeface="Arial" pitchFamily="34" charset="0"/>
                        </a:rPr>
                        <a:t>operacji</a:t>
                      </a:r>
                      <a:r>
                        <a:rPr lang="pl-PL" sz="900" b="0" i="0" u="none" strike="noStrike" baseline="0" dirty="0" smtClean="0">
                          <a:latin typeface="Arial" pitchFamily="34" charset="0"/>
                          <a:cs typeface="Arial" pitchFamily="34" charset="0"/>
                        </a:rPr>
                        <a:t> </a:t>
                      </a:r>
                      <a:r>
                        <a:rPr lang="pl-PL" sz="900" b="0" i="0" u="none" strike="noStrike" dirty="0" smtClean="0">
                          <a:latin typeface="Arial" pitchFamily="34" charset="0"/>
                          <a:cs typeface="Arial" pitchFamily="34" charset="0"/>
                        </a:rPr>
                        <a:t>[m</a:t>
                      </a:r>
                      <a:r>
                        <a:rPr lang="pl-PL" sz="900" b="0" i="0" u="none" strike="noStrike" baseline="30000" dirty="0" smtClean="0">
                          <a:latin typeface="Arial" pitchFamily="34" charset="0"/>
                          <a:cs typeface="Arial" pitchFamily="34" charset="0"/>
                        </a:rPr>
                        <a:t>3</a:t>
                      </a:r>
                      <a:r>
                        <a:rPr lang="pl-PL" sz="900" b="0" i="0" u="none" strike="noStrike" dirty="0" smtClean="0">
                          <a:latin typeface="Arial" pitchFamily="34" charset="0"/>
                          <a:cs typeface="Arial" pitchFamily="34" charset="0"/>
                        </a:rPr>
                        <a:t>/rok</a:t>
                      </a:r>
                      <a:r>
                        <a:rPr lang="pl-PL" sz="900" b="0" i="0" u="none" strike="noStrike" dirty="0">
                          <a:latin typeface="Arial" pitchFamily="34" charset="0"/>
                          <a:cs typeface="Arial" pitchFamily="34" charset="0"/>
                        </a:rPr>
                        <a:t>]</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8">
                  <a:txBody>
                    <a:bodyPr/>
                    <a:lstStyle/>
                    <a:p>
                      <a:pPr algn="r" fontAlgn="ctr"/>
                      <a:r>
                        <a:rPr lang="pl-PL" sz="900" b="0" i="0" u="none" strike="noStrike">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218582">
                <a:tc>
                  <a:txBody>
                    <a:bodyPr/>
                    <a:lstStyle/>
                    <a:p>
                      <a:pPr algn="l" fontAlgn="ctr"/>
                      <a:r>
                        <a:rPr lang="pl-PL" sz="900" b="0" i="0" u="none" strike="noStrike" dirty="0">
                          <a:latin typeface="Arial" pitchFamily="34" charset="0"/>
                          <a:cs typeface="Arial" pitchFamily="34" charset="0"/>
                        </a:rPr>
                        <a:t>6.4. liczba planowanych odbiorców operacji, korzystających z ulepszonej infrastruktury, w tym:</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8">
                  <a:txBody>
                    <a:bodyPr/>
                    <a:lstStyle/>
                    <a:p>
                      <a:pPr algn="r" fontAlgn="ctr"/>
                      <a:r>
                        <a:rPr lang="pl-PL" sz="900" b="0" i="0" u="none" strike="noStrike">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218582">
                <a:tc>
                  <a:txBody>
                    <a:bodyPr/>
                    <a:lstStyle/>
                    <a:p>
                      <a:pPr algn="l" fontAlgn="ctr"/>
                      <a:r>
                        <a:rPr lang="pl-PL" sz="900" b="0" i="0" u="none" strike="noStrike" dirty="0">
                          <a:latin typeface="Arial" pitchFamily="34" charset="0"/>
                          <a:cs typeface="Arial" pitchFamily="34" charset="0"/>
                        </a:rPr>
                        <a:t>        a) wodociągowej</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8">
                  <a:txBody>
                    <a:bodyPr/>
                    <a:lstStyle/>
                    <a:p>
                      <a:pPr algn="r" fontAlgn="ctr"/>
                      <a:r>
                        <a:rPr lang="pl-PL" sz="900" b="0" i="0" u="none" strike="noStrike">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218582">
                <a:tc>
                  <a:txBody>
                    <a:bodyPr/>
                    <a:lstStyle/>
                    <a:p>
                      <a:pPr algn="l" fontAlgn="ctr"/>
                      <a:r>
                        <a:rPr lang="pl-PL" sz="900" b="0" i="0" u="none" strike="noStrike" dirty="0">
                          <a:latin typeface="Arial" pitchFamily="34" charset="0"/>
                          <a:cs typeface="Arial" pitchFamily="34" charset="0"/>
                        </a:rPr>
                        <a:t>        b) kanalizacyjnej</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8">
                  <a:txBody>
                    <a:bodyPr/>
                    <a:lstStyle/>
                    <a:p>
                      <a:pPr algn="r" fontAlgn="ctr"/>
                      <a:r>
                        <a:rPr lang="pl-PL" sz="900" b="0" i="0" u="none" strike="noStrike">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131149">
                <a:tc rowSpan="3">
                  <a:txBody>
                    <a:bodyPr/>
                    <a:lstStyle/>
                    <a:p>
                      <a:pPr algn="l" fontAlgn="ctr"/>
                      <a:r>
                        <a:rPr lang="pl-PL" sz="900" b="0" i="0" u="none" strike="noStrike" dirty="0">
                          <a:latin typeface="Arial" pitchFamily="34" charset="0"/>
                          <a:cs typeface="Arial" pitchFamily="34" charset="0"/>
                        </a:rPr>
                        <a:t>6.5. realizacja operacji poza terenem aglomeracji</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174865">
                <a:tc vMerge="1">
                  <a:txBody>
                    <a:bodyPr/>
                    <a:lstStyle/>
                    <a:p>
                      <a:endParaRPr lang="pl-PL"/>
                    </a:p>
                  </a:txBody>
                  <a:tcPr/>
                </a:tc>
                <a:tc>
                  <a:txBody>
                    <a:bodyPr/>
                    <a:lstStyle/>
                    <a:p>
                      <a:pPr algn="l" fontAlgn="ctr"/>
                      <a:r>
                        <a:rPr lang="pl-PL" sz="900" b="0" i="0" u="none" strike="noStrike" dirty="0">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a:noFill/>
                    </a:lnT>
                    <a:lnB>
                      <a:noFill/>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a:noFill/>
                    </a:lnT>
                    <a:lnB>
                      <a:noFill/>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c>
                  <a:txBody>
                    <a:bodyPr/>
                    <a:lstStyle/>
                    <a:p>
                      <a:pPr algn="ctr" fontAlgn="ctr"/>
                      <a:r>
                        <a:rPr lang="pl-PL" sz="1100" b="1" i="0" u="none" strike="noStrike">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a:noFill/>
                    </a:lnT>
                    <a:lnB>
                      <a:noFill/>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31149">
                <a:tc vMerge="1">
                  <a:txBody>
                    <a:bodyPr/>
                    <a:lstStyle/>
                    <a:p>
                      <a:endParaRPr lang="pl-PL"/>
                    </a:p>
                  </a:txBody>
                  <a:tcPr/>
                </a:tc>
                <a:tc>
                  <a:txBody>
                    <a:bodyPr/>
                    <a:lstStyle/>
                    <a:p>
                      <a:pPr algn="l" fontAlgn="ctr"/>
                      <a:r>
                        <a:rPr lang="pl-PL" sz="900" b="0" i="0" u="none" strike="noStrike" dirty="0">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r>
              <a:tr h="154829">
                <a:tc rowSpan="3">
                  <a:txBody>
                    <a:bodyPr/>
                    <a:lstStyle/>
                    <a:p>
                      <a:pPr algn="l" fontAlgn="ctr"/>
                      <a:r>
                        <a:rPr lang="pl-PL" sz="900" b="0" i="0" u="none" strike="noStrike" dirty="0">
                          <a:latin typeface="Arial" pitchFamily="34" charset="0"/>
                          <a:cs typeface="Arial" pitchFamily="34" charset="0"/>
                        </a:rPr>
                        <a:t>6.6. realizacja operacji planowana na obszarze </a:t>
                      </a:r>
                      <a:r>
                        <a:rPr lang="pl-PL" sz="900" b="0" i="0" u="none" strike="noStrike" dirty="0" err="1">
                          <a:latin typeface="Arial" pitchFamily="34" charset="0"/>
                          <a:cs typeface="Arial" pitchFamily="34" charset="0"/>
                        </a:rPr>
                        <a:t>gminy</a:t>
                      </a:r>
                      <a:r>
                        <a:rPr lang="pl-PL" sz="900" b="0" i="0" u="none" strike="noStrike" dirty="0">
                          <a:latin typeface="Arial" pitchFamily="34" charset="0"/>
                          <a:cs typeface="Arial" pitchFamily="34" charset="0"/>
                        </a:rPr>
                        <a:t>, na którym jednolita część wód powierzchniowych  jest zagrożona nieosiągnięciem celów środowiskowych wskazanych w programie wodno-środowiskowym kraju</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0" i="0" u="none" strike="noStrike" dirty="0">
                          <a:latin typeface="Arial" pitchFamily="34" charset="0"/>
                          <a:cs typeface="Arial" pitchFamily="34" charset="0"/>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174865">
                <a:tc vMerge="1">
                  <a:txBody>
                    <a:bodyPr/>
                    <a:lstStyle/>
                    <a:p>
                      <a:endParaRPr lang="pl-PL"/>
                    </a:p>
                  </a:txBody>
                  <a:tcPr/>
                </a:tc>
                <a:tc>
                  <a:txBody>
                    <a:bodyPr/>
                    <a:lstStyle/>
                    <a:p>
                      <a:pPr algn="l" fontAlgn="ctr"/>
                      <a:r>
                        <a:rPr lang="pl-PL" sz="900" b="0" i="0" u="none" strike="noStrike">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900" b="0" i="0" u="none" strike="noStrike" dirty="0">
                          <a:latin typeface="Arial" pitchFamily="34" charset="0"/>
                          <a:cs typeface="Arial" pitchFamily="34" charset="0"/>
                        </a:rPr>
                        <a:t> </a:t>
                      </a:r>
                    </a:p>
                  </a:txBody>
                  <a:tcPr marL="0" marR="0" marT="0" marB="0" anchor="ctr">
                    <a:lnL>
                      <a:noFill/>
                    </a:lnL>
                    <a:lnR>
                      <a:noFill/>
                    </a:lnR>
                    <a:lnT>
                      <a:noFill/>
                    </a:lnT>
                    <a:lnB>
                      <a:noFill/>
                    </a:lnB>
                    <a:solidFill>
                      <a:srgbClr val="FFFFFF"/>
                    </a:solidFill>
                  </a:tcPr>
                </a:tc>
                <a:tc>
                  <a:txBody>
                    <a:bodyPr/>
                    <a:lstStyle/>
                    <a:p>
                      <a:pPr algn="l" fontAlgn="ctr"/>
                      <a:r>
                        <a:rPr lang="pl-PL" sz="900" b="0" i="0" u="none" strike="noStrike" dirty="0">
                          <a:latin typeface="Arial" pitchFamily="34" charset="0"/>
                          <a:cs typeface="Arial" pitchFamily="34" charset="0"/>
                        </a:rPr>
                        <a:t> </a:t>
                      </a:r>
                    </a:p>
                  </a:txBody>
                  <a:tcPr marL="0" marR="0" marT="0" marB="0" anchor="ctr">
                    <a:lnL>
                      <a:noFill/>
                    </a:lnL>
                    <a:lnR>
                      <a:noFill/>
                    </a:lnR>
                    <a:lnT>
                      <a:noFill/>
                    </a:lnT>
                    <a:lnB>
                      <a:noFill/>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c>
                  <a:txBody>
                    <a:bodyPr/>
                    <a:lstStyle/>
                    <a:p>
                      <a:pPr algn="ctr" fontAlgn="ctr"/>
                      <a:r>
                        <a:rPr lang="pl-PL" sz="1100" b="1" i="0" u="none" strike="noStrike">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a:noFill/>
                    </a:lnT>
                    <a:lnB>
                      <a:noFill/>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63936">
                <a:tc vMerge="1">
                  <a:txBody>
                    <a:bodyPr/>
                    <a:lstStyle/>
                    <a:p>
                      <a:endParaRPr lang="pl-PL"/>
                    </a:p>
                  </a:txBody>
                  <a:tcPr/>
                </a:tc>
                <a:tc>
                  <a:txBody>
                    <a:bodyPr/>
                    <a:lstStyle/>
                    <a:p>
                      <a:pPr algn="l" fontAlgn="ctr"/>
                      <a:r>
                        <a:rPr lang="pl-PL" sz="900" b="0" i="0" u="none" strike="noStrike">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900" b="0" i="0" u="none" strike="noStrike" dirty="0">
                          <a:latin typeface="Arial" pitchFamily="34" charset="0"/>
                          <a:cs typeface="Arial" pitchFamily="34" charset="0"/>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900" b="0" i="0" u="none" strike="noStrike" dirty="0">
                          <a:latin typeface="Arial" pitchFamily="34" charset="0"/>
                          <a:cs typeface="Arial" pitchFamily="34" charset="0"/>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r>
              <a:tr h="131149">
                <a:tc rowSpan="3">
                  <a:txBody>
                    <a:bodyPr/>
                    <a:lstStyle/>
                    <a:p>
                      <a:pPr algn="l" fontAlgn="ctr"/>
                      <a:r>
                        <a:rPr lang="pl-PL" sz="900" b="0" i="0" u="none" strike="noStrike">
                          <a:latin typeface="Arial" pitchFamily="34" charset="0"/>
                          <a:cs typeface="Arial" pitchFamily="34" charset="0"/>
                        </a:rPr>
                        <a:t>6.7. operacja dotyczy łącznie gospodarki wodnej i ściekowej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0" i="0" u="none" strike="noStrike" dirty="0">
                          <a:latin typeface="Arial" pitchFamily="34" charset="0"/>
                          <a:cs typeface="Arial" pitchFamily="34" charset="0"/>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174865">
                <a:tc vMerge="1">
                  <a:txBody>
                    <a:bodyPr/>
                    <a:lstStyle/>
                    <a:p>
                      <a:endParaRPr lang="pl-PL"/>
                    </a:p>
                  </a:txBody>
                  <a:tcPr/>
                </a:tc>
                <a:tc>
                  <a:txBody>
                    <a:bodyPr/>
                    <a:lstStyle/>
                    <a:p>
                      <a:pPr algn="l" fontAlgn="ctr"/>
                      <a:r>
                        <a:rPr lang="pl-PL" sz="900" b="0" i="0" u="none" strike="noStrike">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a:noFill/>
                    </a:lnT>
                    <a:lnB>
                      <a:noFill/>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a:noFill/>
                    </a:lnT>
                    <a:lnB>
                      <a:noFill/>
                    </a:lnB>
                    <a:solidFill>
                      <a:srgbClr val="FFFFFF"/>
                    </a:solidFill>
                  </a:tcPr>
                </a:tc>
                <a:tc>
                  <a:txBody>
                    <a:bodyPr/>
                    <a:lstStyle/>
                    <a:p>
                      <a:pPr algn="l" fontAlgn="ctr"/>
                      <a:r>
                        <a:rPr lang="pl-PL" sz="900" b="0" i="0" u="none" strike="noStrike" dirty="0">
                          <a:latin typeface="Arial" pitchFamily="34" charset="0"/>
                          <a:cs typeface="Arial" pitchFamily="34" charset="0"/>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c>
                  <a:txBody>
                    <a:bodyPr/>
                    <a:lstStyle/>
                    <a:p>
                      <a:pPr algn="ctr" fontAlgn="ctr"/>
                      <a:r>
                        <a:rPr lang="pl-PL" sz="1100" b="1" i="0" u="none" strike="noStrike" dirty="0">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a:noFill/>
                    </a:lnT>
                    <a:lnB>
                      <a:noFill/>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31149">
                <a:tc vMerge="1">
                  <a:txBody>
                    <a:bodyPr/>
                    <a:lstStyle/>
                    <a:p>
                      <a:endParaRPr lang="pl-PL"/>
                    </a:p>
                  </a:txBody>
                  <a:tcPr/>
                </a:tc>
                <a:tc>
                  <a:txBody>
                    <a:bodyPr/>
                    <a:lstStyle/>
                    <a:p>
                      <a:pPr algn="l" fontAlgn="ctr"/>
                      <a:r>
                        <a:rPr lang="pl-PL" sz="900" b="0" i="0" u="none" strike="noStrike">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900" b="0" i="0" u="none" strike="noStrike" dirty="0">
                          <a:latin typeface="Arial" pitchFamily="34" charset="0"/>
                          <a:cs typeface="Arial" pitchFamily="34" charset="0"/>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r>
              <a:tr h="131149">
                <a:tc rowSpan="3">
                  <a:txBody>
                    <a:bodyPr/>
                    <a:lstStyle/>
                    <a:p>
                      <a:pPr algn="l" fontAlgn="ctr"/>
                      <a:r>
                        <a:rPr lang="pl-PL" sz="900" b="0" i="0" u="none" strike="noStrike">
                          <a:latin typeface="Arial" pitchFamily="34" charset="0"/>
                          <a:cs typeface="Arial" pitchFamily="34" charset="0"/>
                        </a:rPr>
                        <a:t>6.8. operacja będzie realizowana w związku z tworzeniem pasywnej infrastruktury szerokopasmowej lub na obszarze realizacji operacji funkcjonuje sieć szerokopasmowa</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0" i="0" u="none" strike="noStrike" dirty="0">
                          <a:latin typeface="Arial" pitchFamily="34" charset="0"/>
                          <a:cs typeface="Arial" pitchFamily="34" charset="0"/>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900" b="0" i="0" u="none" strike="noStrike" dirty="0">
                          <a:latin typeface="Arial" pitchFamily="34" charset="0"/>
                          <a:cs typeface="Arial" pitchFamily="34" charset="0"/>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r>
              <a:tr h="174865">
                <a:tc vMerge="1">
                  <a:txBody>
                    <a:bodyPr/>
                    <a:lstStyle/>
                    <a:p>
                      <a:endParaRPr lang="pl-PL"/>
                    </a:p>
                  </a:txBody>
                  <a:tcPr/>
                </a:tc>
                <a:tc>
                  <a:txBody>
                    <a:bodyPr/>
                    <a:lstStyle/>
                    <a:p>
                      <a:pPr algn="l" fontAlgn="ctr"/>
                      <a:r>
                        <a:rPr lang="pl-PL" sz="900" b="0" i="0" u="none" strike="noStrike">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a:noFill/>
                    </a:lnT>
                    <a:lnB>
                      <a:noFill/>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a:noFill/>
                    </a:lnT>
                    <a:lnB>
                      <a:noFill/>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c>
                  <a:txBody>
                    <a:bodyPr/>
                    <a:lstStyle/>
                    <a:p>
                      <a:pPr algn="ctr" fontAlgn="ctr"/>
                      <a:r>
                        <a:rPr lang="pl-PL" sz="1100" b="1" i="0" u="none" strike="noStrike">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900" b="0" i="0" u="none" strike="noStrike" dirty="0">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a:noFill/>
                    </a:lnR>
                    <a:lnT>
                      <a:noFill/>
                    </a:lnT>
                    <a:lnB>
                      <a:noFill/>
                    </a:lnB>
                    <a:solidFill>
                      <a:srgbClr val="FFFFFF"/>
                    </a:solidFill>
                  </a:tcPr>
                </a:tc>
                <a:tc>
                  <a:txBody>
                    <a:bodyPr/>
                    <a:lstStyle/>
                    <a:p>
                      <a:pPr algn="l" fontAlgn="ctr"/>
                      <a:r>
                        <a:rPr lang="pl-PL" sz="900" b="0" i="0" u="none" strike="noStrike" dirty="0">
                          <a:latin typeface="Arial" pitchFamily="34" charset="0"/>
                          <a:cs typeface="Arial" pitchFamily="34" charset="0"/>
                        </a:rPr>
                        <a:t> </a:t>
                      </a:r>
                    </a:p>
                  </a:txBody>
                  <a:tcPr marL="0" marR="0" marT="0" marB="0" anchor="ctr">
                    <a:lnL>
                      <a:noFill/>
                    </a:lnL>
                    <a:lnR>
                      <a:noFill/>
                    </a:lnR>
                    <a:lnT>
                      <a:noFill/>
                    </a:lnT>
                    <a:lnB>
                      <a:noFill/>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w="6350" cap="flat" cmpd="sng" algn="ctr">
                      <a:solidFill>
                        <a:srgbClr val="000000"/>
                      </a:solidFill>
                      <a:prstDash val="dot"/>
                      <a:round/>
                      <a:headEnd type="none" w="med" len="med"/>
                      <a:tailEnd type="none" w="med" len="med"/>
                    </a:lnR>
                    <a:lnT>
                      <a:noFill/>
                    </a:lnT>
                    <a:lnB>
                      <a:noFill/>
                    </a:lnB>
                    <a:solidFill>
                      <a:srgbClr val="FFFFFF"/>
                    </a:solidFill>
                  </a:tcPr>
                </a:tc>
              </a:tr>
              <a:tr h="131149">
                <a:tc vMerge="1">
                  <a:txBody>
                    <a:bodyPr/>
                    <a:lstStyle/>
                    <a:p>
                      <a:endParaRPr lang="pl-PL"/>
                    </a:p>
                  </a:txBody>
                  <a:tcPr/>
                </a:tc>
                <a:tc>
                  <a:txBody>
                    <a:bodyPr/>
                    <a:lstStyle/>
                    <a:p>
                      <a:pPr algn="l" fontAlgn="ctr"/>
                      <a:r>
                        <a:rPr lang="pl-PL" sz="900" b="0" i="0" u="none" strike="noStrike">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900" b="0" i="0" u="none" strike="noStrike">
                          <a:latin typeface="Arial" pitchFamily="34" charset="0"/>
                          <a:cs typeface="Arial" pitchFamily="34" charset="0"/>
                        </a:rPr>
                        <a:t> </a:t>
                      </a:r>
                    </a:p>
                  </a:txBody>
                  <a:tcPr marL="0" marR="0" marT="0"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900" b="0" i="0" u="none" strike="noStrike" dirty="0">
                          <a:latin typeface="Arial" pitchFamily="34" charset="0"/>
                          <a:cs typeface="Arial" pitchFamily="34" charset="0"/>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900" b="0" i="0" u="none" strike="noStrike" dirty="0">
                          <a:latin typeface="Arial" pitchFamily="34" charset="0"/>
                          <a:cs typeface="Arial" pitchFamily="34" charset="0"/>
                        </a:rPr>
                        <a:t> </a:t>
                      </a:r>
                    </a:p>
                  </a:txBody>
                  <a:tcPr marL="0" marR="0" marT="0" marB="0" anchor="ctr">
                    <a:lnL>
                      <a:noFill/>
                    </a:lnL>
                    <a:lnR>
                      <a:noFill/>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l" fontAlgn="ctr"/>
                      <a:r>
                        <a:rPr lang="pl-PL" sz="900" b="0" i="0" u="none" strike="noStrike" dirty="0">
                          <a:latin typeface="Arial" pitchFamily="34" charset="0"/>
                          <a:cs typeface="Arial" pitchFamily="34" charset="0"/>
                        </a:rPr>
                        <a:t> </a:t>
                      </a:r>
                    </a:p>
                  </a:txBody>
                  <a:tcPr marL="0" marR="0" marT="0" marB="0" anchor="ctr">
                    <a:lnL>
                      <a:noFill/>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xmlns="" val="21727599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205369"/>
            <a:ext cx="5874775" cy="677108"/>
          </a:xfrm>
          <a:prstGeom prst="rect">
            <a:avLst/>
          </a:prstGeom>
        </p:spPr>
        <p:txBody>
          <a:bodyPr wrap="square">
            <a:spAutoFit/>
          </a:bodyPr>
          <a:lstStyle/>
          <a:p>
            <a:pPr algn="r"/>
            <a:r>
              <a:rPr lang="pl-PL" sz="2400" b="1" dirty="0" smtClean="0">
                <a:solidFill>
                  <a:srgbClr val="44C6EB"/>
                </a:solidFill>
              </a:rPr>
              <a:t>Najważniejsze zasady wypełniania wniosku</a:t>
            </a:r>
          </a:p>
          <a:p>
            <a:pPr lvl="0" algn="r"/>
            <a:r>
              <a:rPr lang="pl-PL" sz="1400" b="1" dirty="0">
                <a:solidFill>
                  <a:prstClr val="black"/>
                </a:solidFill>
                <a:latin typeface="Arial Narrow" panose="020B0606020202030204" pitchFamily="34" charset="0"/>
              </a:rPr>
              <a:t>III. OPIS PLANOWANEJ </a:t>
            </a:r>
            <a:r>
              <a:rPr lang="pl-PL" sz="1400" b="1" dirty="0" smtClean="0">
                <a:solidFill>
                  <a:prstClr val="black"/>
                </a:solidFill>
                <a:latin typeface="Arial Narrow" panose="020B0606020202030204" pitchFamily="34" charset="0"/>
              </a:rPr>
              <a:t>OPERACJI</a:t>
            </a:r>
            <a:endParaRPr lang="pl-PL" sz="1400" b="1" dirty="0">
              <a:solidFill>
                <a:prstClr val="black"/>
              </a:solidFill>
              <a:latin typeface="Arial Narrow" panose="020B0606020202030204" pitchFamily="34" charset="0"/>
            </a:endParaRPr>
          </a:p>
        </p:txBody>
      </p:sp>
      <p:sp>
        <p:nvSpPr>
          <p:cNvPr id="4" name="Symbol zastępczy zawartości 3"/>
          <p:cNvSpPr txBox="1">
            <a:spLocks/>
          </p:cNvSpPr>
          <p:nvPr/>
        </p:nvSpPr>
        <p:spPr>
          <a:xfrm>
            <a:off x="413884" y="1394604"/>
            <a:ext cx="8229600" cy="5143499"/>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charset="0"/>
              <a:buNone/>
            </a:pPr>
            <a:r>
              <a:rPr lang="pl-PL" sz="1400" dirty="0" smtClean="0">
                <a:solidFill>
                  <a:prstClr val="black"/>
                </a:solidFill>
                <a:latin typeface="Arial" pitchFamily="34" charset="0"/>
                <a:cs typeface="Arial" pitchFamily="34" charset="0"/>
              </a:rPr>
              <a:t>6. </a:t>
            </a:r>
            <a:r>
              <a:rPr lang="pl-PL" sz="1400" b="1" dirty="0" smtClean="0">
                <a:solidFill>
                  <a:prstClr val="black"/>
                </a:solidFill>
                <a:latin typeface="Arial" pitchFamily="34" charset="0"/>
                <a:cs typeface="Arial" pitchFamily="34" charset="0"/>
              </a:rPr>
              <a:t>Charakterystyka operacji cd.:</a:t>
            </a:r>
          </a:p>
          <a:p>
            <a:pPr marL="0" indent="0">
              <a:buNone/>
            </a:pPr>
            <a:endParaRPr lang="pl-PL" sz="1000" dirty="0" smtClean="0">
              <a:solidFill>
                <a:prstClr val="black"/>
              </a:solidFill>
              <a:latin typeface="Arial" pitchFamily="34" charset="0"/>
              <a:cs typeface="Arial" pitchFamily="34" charset="0"/>
            </a:endParaRPr>
          </a:p>
          <a:p>
            <a:pPr marL="0" indent="0" algn="just">
              <a:buNone/>
            </a:pPr>
            <a:r>
              <a:rPr lang="pl-PL" sz="1200" dirty="0" smtClean="0">
                <a:solidFill>
                  <a:prstClr val="black"/>
                </a:solidFill>
                <a:latin typeface="Arial" pitchFamily="34" charset="0"/>
                <a:cs typeface="Arial" pitchFamily="34" charset="0"/>
              </a:rPr>
              <a:t>6.1.  </a:t>
            </a:r>
            <a:r>
              <a:rPr lang="pl-PL" sz="1400" u="sng" dirty="0" smtClean="0">
                <a:solidFill>
                  <a:prstClr val="black"/>
                </a:solidFill>
                <a:latin typeface="Arial" pitchFamily="34" charset="0"/>
                <a:cs typeface="Arial" pitchFamily="34" charset="0"/>
              </a:rPr>
              <a:t>Liczba planowanych przyłączy wodociągowych [szt.] </a:t>
            </a:r>
            <a:r>
              <a:rPr lang="pl-PL" sz="1400" dirty="0" smtClean="0">
                <a:solidFill>
                  <a:prstClr val="black"/>
                </a:solidFill>
                <a:latin typeface="Arial" pitchFamily="34" charset="0"/>
                <a:cs typeface="Arial" pitchFamily="34" charset="0"/>
              </a:rPr>
              <a:t>- należy wpisać liczbę planowanych </a:t>
            </a:r>
          </a:p>
          <a:p>
            <a:pPr marL="324000" indent="0" algn="just">
              <a:spcBef>
                <a:spcPts val="0"/>
              </a:spcBef>
              <a:buNone/>
            </a:pPr>
            <a:r>
              <a:rPr lang="pl-PL" sz="1400" dirty="0" smtClean="0">
                <a:solidFill>
                  <a:prstClr val="black"/>
                </a:solidFill>
                <a:latin typeface="Arial" pitchFamily="34" charset="0"/>
                <a:cs typeface="Arial" pitchFamily="34" charset="0"/>
              </a:rPr>
              <a:t>przyłączy wodociągowych, które powstaną po zrealizowaniu inwestycji w ramach systemów zbiorowego zaopatrzenia w wodę. </a:t>
            </a:r>
          </a:p>
          <a:p>
            <a:pPr marL="324000" indent="0" algn="just">
              <a:spcBef>
                <a:spcPts val="600"/>
              </a:spcBef>
              <a:buNone/>
            </a:pPr>
            <a:endParaRPr lang="pl-PL" sz="600" dirty="0" smtClean="0">
              <a:solidFill>
                <a:prstClr val="black"/>
              </a:solidFill>
              <a:latin typeface="Arial" pitchFamily="34" charset="0"/>
              <a:cs typeface="Arial" pitchFamily="34" charset="0"/>
            </a:endParaRPr>
          </a:p>
          <a:p>
            <a:pPr marL="0" lvl="0" indent="0" algn="just" eaLnBrk="1" hangingPunct="1">
              <a:spcBef>
                <a:spcPct val="0"/>
              </a:spcBef>
              <a:buNone/>
            </a:pPr>
            <a:r>
              <a:rPr lang="pl-PL" sz="1200" dirty="0" smtClean="0">
                <a:solidFill>
                  <a:prstClr val="black"/>
                </a:solidFill>
                <a:latin typeface="Arial" pitchFamily="34" charset="0"/>
                <a:cs typeface="Arial" pitchFamily="34" charset="0"/>
              </a:rPr>
              <a:t>6.2.</a:t>
            </a:r>
            <a:r>
              <a:rPr lang="pl-PL" sz="1400" dirty="0" smtClean="0">
                <a:solidFill>
                  <a:prstClr val="black"/>
                </a:solidFill>
                <a:latin typeface="Arial" pitchFamily="34" charset="0"/>
                <a:cs typeface="Arial" pitchFamily="34" charset="0"/>
              </a:rPr>
              <a:t> </a:t>
            </a:r>
            <a:r>
              <a:rPr lang="pl-PL" sz="1400" u="sng" dirty="0">
                <a:solidFill>
                  <a:prstClr val="black"/>
                </a:solidFill>
                <a:latin typeface="Arial" pitchFamily="34" charset="0"/>
                <a:cs typeface="Arial" pitchFamily="34" charset="0"/>
              </a:rPr>
              <a:t>Liczba planowanych przyłączy kanalizacyjnych [szt</a:t>
            </a:r>
            <a:r>
              <a:rPr lang="pl-PL" sz="1400" u="sng" dirty="0" smtClean="0">
                <a:solidFill>
                  <a:prstClr val="black"/>
                </a:solidFill>
                <a:latin typeface="Arial" pitchFamily="34" charset="0"/>
                <a:cs typeface="Arial" pitchFamily="34" charset="0"/>
              </a:rPr>
              <a:t>.]</a:t>
            </a:r>
            <a:r>
              <a:rPr lang="pl-PL" sz="1400" dirty="0" smtClean="0">
                <a:solidFill>
                  <a:prstClr val="black"/>
                </a:solidFill>
                <a:latin typeface="Arial" pitchFamily="34" charset="0"/>
                <a:cs typeface="Arial" pitchFamily="34" charset="0"/>
              </a:rPr>
              <a:t> - </a:t>
            </a:r>
            <a:r>
              <a:rPr lang="pl-PL" sz="1400" dirty="0">
                <a:solidFill>
                  <a:prstClr val="black"/>
                </a:solidFill>
                <a:latin typeface="Arial" pitchFamily="34" charset="0"/>
                <a:cs typeface="Arial" pitchFamily="34" charset="0"/>
              </a:rPr>
              <a:t>należy wpisać liczbę planowanych </a:t>
            </a:r>
          </a:p>
          <a:p>
            <a:pPr marL="324000" lvl="0" indent="0" algn="just" eaLnBrk="1" hangingPunct="1">
              <a:spcBef>
                <a:spcPts val="0"/>
              </a:spcBef>
              <a:buNone/>
            </a:pPr>
            <a:r>
              <a:rPr lang="pl-PL" sz="1400" dirty="0" smtClean="0">
                <a:solidFill>
                  <a:prstClr val="black"/>
                </a:solidFill>
                <a:latin typeface="Arial" pitchFamily="34" charset="0"/>
                <a:cs typeface="Arial" pitchFamily="34" charset="0"/>
              </a:rPr>
              <a:t>przyłączy kanalizacyjnych, </a:t>
            </a:r>
            <a:r>
              <a:rPr lang="pl-PL" sz="1400" dirty="0">
                <a:solidFill>
                  <a:prstClr val="black"/>
                </a:solidFill>
                <a:latin typeface="Arial" pitchFamily="34" charset="0"/>
                <a:cs typeface="Arial" pitchFamily="34" charset="0"/>
              </a:rPr>
              <a:t>które powstaną po zrealizowaniu inwestycji w ramach </a:t>
            </a:r>
            <a:r>
              <a:rPr lang="pl-PL" sz="1400" dirty="0" smtClean="0">
                <a:solidFill>
                  <a:prstClr val="black"/>
                </a:solidFill>
                <a:latin typeface="Arial" pitchFamily="34" charset="0"/>
                <a:cs typeface="Arial" pitchFamily="34" charset="0"/>
              </a:rPr>
              <a:t>systemów </a:t>
            </a:r>
            <a:r>
              <a:rPr lang="pl-PL" sz="1400" dirty="0">
                <a:solidFill>
                  <a:prstClr val="black"/>
                </a:solidFill>
                <a:latin typeface="Arial" pitchFamily="34" charset="0"/>
                <a:cs typeface="Arial" pitchFamily="34" charset="0"/>
              </a:rPr>
              <a:t>kanalizacji zbiorczej dla ścieków komunalnych</a:t>
            </a:r>
            <a:r>
              <a:rPr lang="pl-PL" sz="1400" dirty="0" smtClean="0">
                <a:solidFill>
                  <a:prstClr val="black"/>
                </a:solidFill>
                <a:latin typeface="Arial" pitchFamily="34" charset="0"/>
                <a:cs typeface="Arial" pitchFamily="34" charset="0"/>
              </a:rPr>
              <a:t>.</a:t>
            </a:r>
            <a:endParaRPr lang="pl-PL" sz="1400" b="1" dirty="0" smtClean="0">
              <a:solidFill>
                <a:srgbClr val="FF0000"/>
              </a:solidFill>
              <a:latin typeface="Arial" pitchFamily="34" charset="0"/>
              <a:cs typeface="Arial" pitchFamily="34" charset="0"/>
            </a:endParaRPr>
          </a:p>
          <a:p>
            <a:pPr marL="324000" indent="0" algn="just">
              <a:spcBef>
                <a:spcPts val="600"/>
              </a:spcBef>
              <a:buNone/>
            </a:pPr>
            <a:r>
              <a:rPr lang="pl-PL" sz="1400" b="1" u="sng" dirty="0" smtClean="0">
                <a:solidFill>
                  <a:srgbClr val="FF0000"/>
                </a:solidFill>
                <a:latin typeface="Arial" pitchFamily="34" charset="0"/>
                <a:cs typeface="Arial" pitchFamily="34" charset="0"/>
              </a:rPr>
              <a:t>Uwaga</a:t>
            </a:r>
            <a:r>
              <a:rPr lang="pl-PL" sz="1400" dirty="0" smtClean="0">
                <a:solidFill>
                  <a:prstClr val="black"/>
                </a:solidFill>
                <a:latin typeface="Arial" pitchFamily="34" charset="0"/>
                <a:cs typeface="Arial" pitchFamily="34" charset="0"/>
              </a:rPr>
              <a:t>: do dnia złożenia „Informacji o podłączonych przyłączach” do wybudowanej lub przebudowanej sieci wodociągowej </a:t>
            </a:r>
            <a:r>
              <a:rPr lang="pl-PL" sz="1400" b="1" dirty="0" smtClean="0">
                <a:solidFill>
                  <a:srgbClr val="FF0000"/>
                </a:solidFill>
                <a:latin typeface="Arial" pitchFamily="34" charset="0"/>
                <a:cs typeface="Arial" pitchFamily="34" charset="0"/>
              </a:rPr>
              <a:t>powinno zostać podłączonych co najmniej 50%</a:t>
            </a:r>
            <a:r>
              <a:rPr lang="pl-PL" sz="1400" dirty="0" smtClean="0">
                <a:solidFill>
                  <a:srgbClr val="FF0000"/>
                </a:solidFill>
                <a:latin typeface="Arial" pitchFamily="34" charset="0"/>
                <a:cs typeface="Arial" pitchFamily="34" charset="0"/>
              </a:rPr>
              <a:t> zadeklarowanych we wniosku o przyznanie pomocy przyłączeń.</a:t>
            </a:r>
          </a:p>
          <a:p>
            <a:pPr marL="324000" indent="0" algn="just">
              <a:spcBef>
                <a:spcPts val="600"/>
              </a:spcBef>
              <a:buNone/>
            </a:pPr>
            <a:r>
              <a:rPr lang="pl-PL" sz="1400" dirty="0" smtClean="0">
                <a:latin typeface="Arial" pitchFamily="34" charset="0"/>
                <a:cs typeface="Arial" pitchFamily="34" charset="0"/>
              </a:rPr>
              <a:t>Liczba planowanych przyłączy powinna wynikać z analizy efektywności kosztowej.</a:t>
            </a:r>
          </a:p>
          <a:p>
            <a:pPr marL="324000" indent="0" algn="just">
              <a:spcBef>
                <a:spcPts val="600"/>
              </a:spcBef>
              <a:buNone/>
            </a:pPr>
            <a:endParaRPr lang="pl-PL" sz="1400" b="1" dirty="0" smtClean="0">
              <a:solidFill>
                <a:srgbClr val="FF0000"/>
              </a:solidFill>
              <a:latin typeface="Arial" pitchFamily="34" charset="0"/>
              <a:cs typeface="Arial" pitchFamily="34" charset="0"/>
            </a:endParaRPr>
          </a:p>
          <a:p>
            <a:pPr marL="324000" lvl="0" indent="0" algn="just">
              <a:spcBef>
                <a:spcPts val="600"/>
              </a:spcBef>
              <a:buNone/>
            </a:pPr>
            <a:endParaRPr lang="pl-PL" sz="600" b="1" dirty="0">
              <a:solidFill>
                <a:prstClr val="black"/>
              </a:solidFill>
              <a:latin typeface="Arial" pitchFamily="34" charset="0"/>
              <a:cs typeface="Arial" pitchFamily="34" charset="0"/>
            </a:endParaRPr>
          </a:p>
          <a:p>
            <a:pPr marL="0" lvl="0" indent="0" algn="just" eaLnBrk="1" hangingPunct="1">
              <a:spcBef>
                <a:spcPct val="0"/>
              </a:spcBef>
              <a:buNone/>
            </a:pPr>
            <a:r>
              <a:rPr lang="pl-PL" sz="1200" dirty="0">
                <a:solidFill>
                  <a:prstClr val="black"/>
                </a:solidFill>
                <a:latin typeface="Arial" pitchFamily="34" charset="0"/>
                <a:cs typeface="Arial" pitchFamily="34" charset="0"/>
              </a:rPr>
              <a:t>6.3. </a:t>
            </a:r>
            <a:r>
              <a:rPr lang="pl-PL" sz="1400" u="sng" dirty="0">
                <a:solidFill>
                  <a:prstClr val="black"/>
                </a:solidFill>
                <a:latin typeface="Arial" pitchFamily="34" charset="0"/>
                <a:cs typeface="Arial" pitchFamily="34" charset="0"/>
              </a:rPr>
              <a:t>Planowana wartość zwiększonej objętości oczyszczonych ścieków w wyniku realizacji </a:t>
            </a:r>
          </a:p>
          <a:p>
            <a:pPr marL="288000" indent="0" algn="just" eaLnBrk="1" hangingPunct="1">
              <a:spcBef>
                <a:spcPts val="0"/>
              </a:spcBef>
              <a:buNone/>
            </a:pPr>
            <a:r>
              <a:rPr lang="pl-PL" sz="1400" u="sng" dirty="0">
                <a:solidFill>
                  <a:prstClr val="black"/>
                </a:solidFill>
                <a:latin typeface="Arial" pitchFamily="34" charset="0"/>
                <a:cs typeface="Arial" pitchFamily="34" charset="0"/>
              </a:rPr>
              <a:t>operacji [</a:t>
            </a:r>
            <a:r>
              <a:rPr lang="pl-PL" sz="1400" u="sng" dirty="0">
                <a:solidFill>
                  <a:prstClr val="black"/>
                </a:solidFill>
                <a:latin typeface="Arial"/>
                <a:ea typeface="Times New Roman"/>
                <a:cs typeface="Times New Roman"/>
              </a:rPr>
              <a:t>m</a:t>
            </a:r>
            <a:r>
              <a:rPr lang="pl-PL" sz="1400" u="sng" baseline="30000" dirty="0">
                <a:solidFill>
                  <a:prstClr val="black"/>
                </a:solidFill>
                <a:latin typeface="Arial"/>
                <a:ea typeface="Times New Roman"/>
                <a:cs typeface="Times New Roman"/>
              </a:rPr>
              <a:t>3</a:t>
            </a:r>
            <a:r>
              <a:rPr lang="pl-PL" sz="1400" u="sng" dirty="0">
                <a:solidFill>
                  <a:prstClr val="black"/>
                </a:solidFill>
                <a:latin typeface="Arial" pitchFamily="34" charset="0"/>
                <a:cs typeface="Arial" pitchFamily="34" charset="0"/>
              </a:rPr>
              <a:t>/rok] </a:t>
            </a:r>
            <a:r>
              <a:rPr lang="pl-PL" sz="1400" dirty="0">
                <a:solidFill>
                  <a:prstClr val="black"/>
                </a:solidFill>
                <a:latin typeface="Arial" pitchFamily="34" charset="0"/>
                <a:cs typeface="Arial" pitchFamily="34" charset="0"/>
              </a:rPr>
              <a:t>- należy podać o ile planuje się zwiększyć po zrealizowaniu operacji objętość ścieków oczyszczanych</a:t>
            </a:r>
            <a:r>
              <a:rPr lang="pl-PL" sz="1400" dirty="0" smtClean="0">
                <a:solidFill>
                  <a:prstClr val="black"/>
                </a:solidFill>
                <a:latin typeface="Arial" pitchFamily="34" charset="0"/>
                <a:cs typeface="Arial" pitchFamily="34" charset="0"/>
              </a:rPr>
              <a:t>. </a:t>
            </a:r>
            <a:r>
              <a:rPr lang="pl-PL" sz="1400" dirty="0" smtClean="0">
                <a:latin typeface="Arial" pitchFamily="34" charset="0"/>
                <a:cs typeface="Arial" pitchFamily="34" charset="0"/>
              </a:rPr>
              <a:t>Wartość ta powinna wynikać z analizy efektywności kosztowej.</a:t>
            </a:r>
          </a:p>
          <a:p>
            <a:pPr marL="288000" lvl="0" indent="0" algn="just" eaLnBrk="1" hangingPunct="1">
              <a:spcBef>
                <a:spcPts val="0"/>
              </a:spcBef>
              <a:buNone/>
            </a:pPr>
            <a:endParaRPr lang="pl-PL" sz="1400" b="1" dirty="0" smtClean="0">
              <a:solidFill>
                <a:prstClr val="black"/>
              </a:solidFill>
              <a:latin typeface="Arial" pitchFamily="34" charset="0"/>
              <a:cs typeface="Arial" pitchFamily="34" charset="0"/>
            </a:endParaRPr>
          </a:p>
          <a:p>
            <a:pPr marL="324000" lvl="0" indent="0">
              <a:spcBef>
                <a:spcPts val="600"/>
              </a:spcBef>
              <a:buNone/>
            </a:pPr>
            <a:endParaRPr lang="pl-PL" sz="1400" b="1" dirty="0">
              <a:solidFill>
                <a:prstClr val="black"/>
              </a:solidFill>
              <a:latin typeface="Arial" pitchFamily="34" charset="0"/>
              <a:cs typeface="Arial" pitchFamily="34" charset="0"/>
            </a:endParaRPr>
          </a:p>
          <a:p>
            <a:pPr marL="324000" lvl="0" indent="0">
              <a:spcBef>
                <a:spcPts val="600"/>
              </a:spcBef>
              <a:buNone/>
            </a:pPr>
            <a:endParaRPr lang="pl-PL" sz="14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xmlns="" val="35850352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205369"/>
            <a:ext cx="5874775" cy="1046440"/>
          </a:xfrm>
          <a:prstGeom prst="rect">
            <a:avLst/>
          </a:prstGeom>
        </p:spPr>
        <p:txBody>
          <a:bodyPr wrap="square">
            <a:spAutoFit/>
          </a:bodyPr>
          <a:lstStyle/>
          <a:p>
            <a:pPr algn="r"/>
            <a:r>
              <a:rPr lang="pl-PL" sz="2400" b="1" dirty="0" smtClean="0">
                <a:solidFill>
                  <a:srgbClr val="44C6EB"/>
                </a:solidFill>
              </a:rPr>
              <a:t>Najważniejsze zasady wypełniania wniosku</a:t>
            </a:r>
          </a:p>
          <a:p>
            <a:pPr lvl="0" algn="r"/>
            <a:r>
              <a:rPr lang="pl-PL" sz="1400" b="1" dirty="0">
                <a:solidFill>
                  <a:prstClr val="black"/>
                </a:solidFill>
                <a:latin typeface="Arial Narrow" panose="020B0606020202030204" pitchFamily="34" charset="0"/>
              </a:rPr>
              <a:t>III. OPIS PLANOWANEJ OPERACJI</a:t>
            </a:r>
          </a:p>
          <a:p>
            <a:pPr algn="r"/>
            <a:endParaRPr lang="pl-PL" sz="2400" dirty="0">
              <a:solidFill>
                <a:prstClr val="black"/>
              </a:solidFill>
            </a:endParaRPr>
          </a:p>
        </p:txBody>
      </p:sp>
      <p:sp>
        <p:nvSpPr>
          <p:cNvPr id="4" name="Symbol zastępczy zawartości 3"/>
          <p:cNvSpPr txBox="1">
            <a:spLocks/>
          </p:cNvSpPr>
          <p:nvPr/>
        </p:nvSpPr>
        <p:spPr>
          <a:xfrm>
            <a:off x="689466" y="1586864"/>
            <a:ext cx="7818367" cy="4328161"/>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charset="0"/>
              <a:buNone/>
            </a:pPr>
            <a:r>
              <a:rPr lang="pl-PL" sz="1400" b="1" dirty="0" smtClean="0">
                <a:solidFill>
                  <a:prstClr val="black"/>
                </a:solidFill>
                <a:latin typeface="Arial" pitchFamily="34" charset="0"/>
                <a:cs typeface="Arial" pitchFamily="34" charset="0"/>
              </a:rPr>
              <a:t>6. Charakterystyka operacji cd.:</a:t>
            </a:r>
          </a:p>
          <a:p>
            <a:pPr marL="0" indent="0">
              <a:buNone/>
            </a:pPr>
            <a:endParaRPr lang="pl-PL" sz="1000" dirty="0">
              <a:solidFill>
                <a:prstClr val="black"/>
              </a:solidFill>
              <a:latin typeface="Arial" pitchFamily="34" charset="0"/>
              <a:cs typeface="Arial" pitchFamily="34" charset="0"/>
            </a:endParaRPr>
          </a:p>
          <a:p>
            <a:pPr marL="0" indent="0" algn="just">
              <a:buNone/>
            </a:pPr>
            <a:r>
              <a:rPr lang="pl-PL" sz="1200" dirty="0" smtClean="0">
                <a:solidFill>
                  <a:prstClr val="black"/>
                </a:solidFill>
                <a:latin typeface="Arial" pitchFamily="34" charset="0"/>
                <a:cs typeface="Arial" pitchFamily="34" charset="0"/>
              </a:rPr>
              <a:t>6.4.</a:t>
            </a:r>
            <a:r>
              <a:rPr lang="pl-PL" sz="1400" dirty="0" smtClean="0">
                <a:solidFill>
                  <a:prstClr val="black"/>
                </a:solidFill>
                <a:latin typeface="Arial" pitchFamily="34" charset="0"/>
                <a:cs typeface="Arial" pitchFamily="34" charset="0"/>
              </a:rPr>
              <a:t> </a:t>
            </a:r>
            <a:r>
              <a:rPr lang="pl-PL" sz="1400" u="sng" dirty="0">
                <a:latin typeface="Arial" pitchFamily="34" charset="0"/>
                <a:cs typeface="Arial" pitchFamily="34" charset="0"/>
              </a:rPr>
              <a:t>Liczba planowanych odbiorców operacji, korzystających z ulepszonej infrastruktury</a:t>
            </a:r>
            <a:r>
              <a:rPr lang="pl-PL" sz="1400" dirty="0">
                <a:latin typeface="Arial" pitchFamily="34" charset="0"/>
                <a:cs typeface="Arial" pitchFamily="34" charset="0"/>
              </a:rPr>
              <a:t>, </a:t>
            </a:r>
            <a:r>
              <a:rPr lang="pl-PL" sz="1400" dirty="0" smtClean="0">
                <a:latin typeface="Arial" pitchFamily="34" charset="0"/>
                <a:cs typeface="Arial" pitchFamily="34" charset="0"/>
              </a:rPr>
              <a:t>w tym:</a:t>
            </a:r>
          </a:p>
          <a:p>
            <a:pPr marL="400050" lvl="1" indent="0" algn="just">
              <a:buNone/>
            </a:pPr>
            <a:r>
              <a:rPr lang="pl-PL" sz="1400" dirty="0" smtClean="0">
                <a:latin typeface="Arial" pitchFamily="34" charset="0"/>
                <a:cs typeface="Arial" pitchFamily="34" charset="0"/>
              </a:rPr>
              <a:t>a) wodociągowej</a:t>
            </a:r>
          </a:p>
          <a:p>
            <a:pPr marL="400050" lvl="1" indent="0" algn="just">
              <a:buNone/>
            </a:pPr>
            <a:r>
              <a:rPr lang="pl-PL" sz="1400" dirty="0" smtClean="0">
                <a:latin typeface="Arial" pitchFamily="34" charset="0"/>
                <a:cs typeface="Arial" pitchFamily="34" charset="0"/>
              </a:rPr>
              <a:t>b) kanalizacyjnej</a:t>
            </a:r>
            <a:endParaRPr lang="pl-PL" sz="1400" dirty="0">
              <a:latin typeface="Arial" pitchFamily="34" charset="0"/>
              <a:cs typeface="Arial" pitchFamily="34" charset="0"/>
            </a:endParaRPr>
          </a:p>
          <a:p>
            <a:pPr marL="288000" indent="0" algn="just">
              <a:buNone/>
            </a:pPr>
            <a:r>
              <a:rPr lang="pl-PL" sz="1400" dirty="0" smtClean="0">
                <a:latin typeface="Arial" pitchFamily="34" charset="0"/>
                <a:cs typeface="Arial" pitchFamily="34" charset="0"/>
              </a:rPr>
              <a:t>- należy </a:t>
            </a:r>
            <a:r>
              <a:rPr lang="pl-PL" sz="1400" dirty="0">
                <a:latin typeface="Arial" pitchFamily="34" charset="0"/>
                <a:cs typeface="Arial" pitchFamily="34" charset="0"/>
              </a:rPr>
              <a:t>wpisać planowaną liczbę odbiorców korzystających z ulepszonej infrastruktury </a:t>
            </a:r>
            <a:r>
              <a:rPr lang="pl-PL" sz="1400" dirty="0" smtClean="0">
                <a:latin typeface="Arial" pitchFamily="34" charset="0"/>
                <a:cs typeface="Arial" pitchFamily="34" charset="0"/>
              </a:rPr>
              <a:t/>
            </a:r>
            <a:br>
              <a:rPr lang="pl-PL" sz="1400" dirty="0" smtClean="0">
                <a:latin typeface="Arial" pitchFamily="34" charset="0"/>
                <a:cs typeface="Arial" pitchFamily="34" charset="0"/>
              </a:rPr>
            </a:br>
            <a:r>
              <a:rPr lang="pl-PL" sz="1400" dirty="0" smtClean="0">
                <a:latin typeface="Arial" pitchFamily="34" charset="0"/>
                <a:cs typeface="Arial" pitchFamily="34" charset="0"/>
              </a:rPr>
              <a:t>po </a:t>
            </a:r>
            <a:r>
              <a:rPr lang="pl-PL" sz="1400" dirty="0">
                <a:latin typeface="Arial" pitchFamily="34" charset="0"/>
                <a:cs typeface="Arial" pitchFamily="34" charset="0"/>
              </a:rPr>
              <a:t>zrealizowaniu inwestycji w podziale na wodociągową lub kanalizacyjną</a:t>
            </a:r>
            <a:r>
              <a:rPr lang="pl-PL" sz="1400" dirty="0" smtClean="0">
                <a:solidFill>
                  <a:prstClr val="black"/>
                </a:solidFill>
                <a:latin typeface="Arial" pitchFamily="34" charset="0"/>
                <a:cs typeface="Arial" pitchFamily="34" charset="0"/>
              </a:rPr>
              <a:t>.</a:t>
            </a:r>
          </a:p>
          <a:p>
            <a:pPr marL="288000" indent="0" algn="just">
              <a:buNone/>
            </a:pPr>
            <a:endParaRPr lang="pl-PL" sz="1000" dirty="0" smtClean="0">
              <a:solidFill>
                <a:prstClr val="black"/>
              </a:solidFill>
              <a:latin typeface="Arial" pitchFamily="34" charset="0"/>
              <a:cs typeface="Arial" pitchFamily="34" charset="0"/>
            </a:endParaRPr>
          </a:p>
          <a:p>
            <a:pPr marL="0" lvl="0" indent="0" algn="just" eaLnBrk="1" hangingPunct="1">
              <a:spcBef>
                <a:spcPct val="0"/>
              </a:spcBef>
              <a:buNone/>
            </a:pPr>
            <a:r>
              <a:rPr lang="pl-PL" sz="1200" dirty="0" smtClean="0">
                <a:solidFill>
                  <a:prstClr val="black"/>
                </a:solidFill>
                <a:latin typeface="Arial" pitchFamily="34" charset="0"/>
                <a:cs typeface="Arial" pitchFamily="34" charset="0"/>
              </a:rPr>
              <a:t>6.5. </a:t>
            </a:r>
            <a:r>
              <a:rPr lang="pl-PL" sz="1400" u="sng" dirty="0">
                <a:solidFill>
                  <a:prstClr val="black"/>
                </a:solidFill>
                <a:latin typeface="Arial" pitchFamily="34" charset="0"/>
                <a:cs typeface="Arial" pitchFamily="34" charset="0"/>
              </a:rPr>
              <a:t>Realizacja operacji poza terenem aglomeracji</a:t>
            </a:r>
            <a:r>
              <a:rPr lang="pl-PL" sz="1400" dirty="0">
                <a:solidFill>
                  <a:prstClr val="black"/>
                </a:solidFill>
                <a:latin typeface="Arial" pitchFamily="34" charset="0"/>
                <a:cs typeface="Arial" pitchFamily="34" charset="0"/>
              </a:rPr>
              <a:t> </a:t>
            </a:r>
            <a:r>
              <a:rPr lang="pl-PL" sz="1400" dirty="0" smtClean="0">
                <a:solidFill>
                  <a:prstClr val="black"/>
                </a:solidFill>
                <a:latin typeface="Arial" pitchFamily="34" charset="0"/>
                <a:cs typeface="Arial" pitchFamily="34" charset="0"/>
              </a:rPr>
              <a:t>- należy zaznaczyć, </a:t>
            </a:r>
            <a:r>
              <a:rPr lang="pl-PL" sz="1400" dirty="0">
                <a:solidFill>
                  <a:prstClr val="black"/>
                </a:solidFill>
                <a:latin typeface="Arial" pitchFamily="34" charset="0"/>
                <a:cs typeface="Arial" pitchFamily="34" charset="0"/>
              </a:rPr>
              <a:t>jeżeli operacja jest </a:t>
            </a:r>
            <a:endParaRPr lang="pl-PL" sz="1400" dirty="0" smtClean="0">
              <a:solidFill>
                <a:prstClr val="black"/>
              </a:solidFill>
              <a:latin typeface="Arial" pitchFamily="34" charset="0"/>
              <a:cs typeface="Arial" pitchFamily="34" charset="0"/>
            </a:endParaRPr>
          </a:p>
          <a:p>
            <a:pPr marL="288000" lvl="0" indent="0" algn="just" eaLnBrk="1" hangingPunct="1">
              <a:spcBef>
                <a:spcPct val="0"/>
              </a:spcBef>
              <a:buNone/>
            </a:pPr>
            <a:r>
              <a:rPr lang="pl-PL" sz="1400" dirty="0" smtClean="0">
                <a:solidFill>
                  <a:prstClr val="black"/>
                </a:solidFill>
                <a:latin typeface="Arial" pitchFamily="34" charset="0"/>
                <a:cs typeface="Arial" pitchFamily="34" charset="0"/>
              </a:rPr>
              <a:t>realizowana </a:t>
            </a:r>
            <a:r>
              <a:rPr lang="pl-PL" sz="1400" dirty="0">
                <a:solidFill>
                  <a:prstClr val="black"/>
                </a:solidFill>
                <a:latin typeface="Arial" pitchFamily="34" charset="0"/>
                <a:cs typeface="Arial" pitchFamily="34" charset="0"/>
              </a:rPr>
              <a:t>poza terenem aglomeracji. </a:t>
            </a:r>
          </a:p>
          <a:p>
            <a:pPr marL="288000" lvl="0" indent="0" algn="just" eaLnBrk="1" hangingPunct="1">
              <a:spcBef>
                <a:spcPct val="0"/>
              </a:spcBef>
              <a:buNone/>
            </a:pPr>
            <a:r>
              <a:rPr lang="pl-PL" sz="1400" dirty="0" smtClean="0">
                <a:solidFill>
                  <a:prstClr val="black"/>
                </a:solidFill>
                <a:latin typeface="Arial" pitchFamily="34" charset="0"/>
                <a:cs typeface="Arial" pitchFamily="34" charset="0"/>
              </a:rPr>
              <a:t>Warunkiem </a:t>
            </a:r>
            <a:r>
              <a:rPr lang="pl-PL" sz="1400" dirty="0">
                <a:solidFill>
                  <a:prstClr val="black"/>
                </a:solidFill>
                <a:latin typeface="Arial" pitchFamily="34" charset="0"/>
                <a:cs typeface="Arial" pitchFamily="34" charset="0"/>
              </a:rPr>
              <a:t>umożliwiającym ubieganie się o przyznanie pomocy w ramach przedmiotowego typu operacji jest konieczność realizacji inwestycji na obszarze poza </a:t>
            </a:r>
            <a:r>
              <a:rPr lang="pl-PL" sz="1400" dirty="0" smtClean="0">
                <a:solidFill>
                  <a:prstClr val="black"/>
                </a:solidFill>
                <a:latin typeface="Arial" pitchFamily="34" charset="0"/>
                <a:cs typeface="Arial" pitchFamily="34" charset="0"/>
              </a:rPr>
              <a:t>aglomeracjami, </a:t>
            </a:r>
            <a:br>
              <a:rPr lang="pl-PL" sz="1400" dirty="0" smtClean="0">
                <a:solidFill>
                  <a:prstClr val="black"/>
                </a:solidFill>
                <a:latin typeface="Arial" pitchFamily="34" charset="0"/>
                <a:cs typeface="Arial" pitchFamily="34" charset="0"/>
              </a:rPr>
            </a:br>
            <a:r>
              <a:rPr lang="pl-PL" sz="1400" dirty="0" smtClean="0">
                <a:solidFill>
                  <a:prstClr val="black"/>
                </a:solidFill>
                <a:latin typeface="Arial" pitchFamily="34" charset="0"/>
                <a:cs typeface="Arial" pitchFamily="34" charset="0"/>
              </a:rPr>
              <a:t>o </a:t>
            </a:r>
            <a:r>
              <a:rPr lang="pl-PL" sz="1400" dirty="0">
                <a:solidFill>
                  <a:prstClr val="black"/>
                </a:solidFill>
                <a:latin typeface="Arial" pitchFamily="34" charset="0"/>
                <a:cs typeface="Arial" pitchFamily="34" charset="0"/>
              </a:rPr>
              <a:t>których mowa w ustawie z dnia 18 lipca 2001 r. </a:t>
            </a:r>
            <a:r>
              <a:rPr lang="pl-PL" sz="1400" dirty="0" smtClean="0">
                <a:solidFill>
                  <a:prstClr val="black"/>
                </a:solidFill>
                <a:latin typeface="Arial" pitchFamily="34" charset="0"/>
                <a:cs typeface="Arial" pitchFamily="34" charset="0"/>
              </a:rPr>
              <a:t>Prawo </a:t>
            </a:r>
            <a:r>
              <a:rPr lang="pl-PL" sz="1400" dirty="0">
                <a:solidFill>
                  <a:prstClr val="black"/>
                </a:solidFill>
                <a:latin typeface="Arial" pitchFamily="34" charset="0"/>
                <a:cs typeface="Arial" pitchFamily="34" charset="0"/>
              </a:rPr>
              <a:t>wodne (Dz. U. z </a:t>
            </a:r>
            <a:r>
              <a:rPr lang="pl-PL" sz="1400" dirty="0" smtClean="0">
                <a:solidFill>
                  <a:prstClr val="black"/>
                </a:solidFill>
                <a:latin typeface="Arial" pitchFamily="34" charset="0"/>
                <a:cs typeface="Arial" pitchFamily="34" charset="0"/>
              </a:rPr>
              <a:t>2018 </a:t>
            </a:r>
            <a:r>
              <a:rPr lang="pl-PL" sz="1400" dirty="0" err="1" smtClean="0">
                <a:solidFill>
                  <a:prstClr val="black"/>
                </a:solidFill>
                <a:latin typeface="Arial" pitchFamily="34" charset="0"/>
                <a:cs typeface="Arial" pitchFamily="34" charset="0"/>
              </a:rPr>
              <a:t>r</a:t>
            </a:r>
            <a:r>
              <a:rPr lang="pl-PL" sz="1400" dirty="0" smtClean="0">
                <a:solidFill>
                  <a:prstClr val="black"/>
                </a:solidFill>
                <a:latin typeface="Arial" pitchFamily="34" charset="0"/>
                <a:cs typeface="Arial" pitchFamily="34" charset="0"/>
              </a:rPr>
              <a:t>. poz. 2268 oraz z 2019 </a:t>
            </a:r>
            <a:r>
              <a:rPr lang="pl-PL" sz="1400" dirty="0" err="1" smtClean="0">
                <a:solidFill>
                  <a:prstClr val="black"/>
                </a:solidFill>
                <a:latin typeface="Arial" pitchFamily="34" charset="0"/>
                <a:cs typeface="Arial" pitchFamily="34" charset="0"/>
              </a:rPr>
              <a:t>r</a:t>
            </a:r>
            <a:r>
              <a:rPr lang="pl-PL" sz="1400" dirty="0" smtClean="0">
                <a:solidFill>
                  <a:prstClr val="black"/>
                </a:solidFill>
                <a:latin typeface="Arial" pitchFamily="34" charset="0"/>
                <a:cs typeface="Arial" pitchFamily="34" charset="0"/>
              </a:rPr>
              <a:t>. poz. 125 i 534). Niektóre </a:t>
            </a:r>
            <a:r>
              <a:rPr lang="pl-PL" sz="1400" dirty="0">
                <a:solidFill>
                  <a:prstClr val="black"/>
                </a:solidFill>
                <a:latin typeface="Arial" pitchFamily="34" charset="0"/>
                <a:cs typeface="Arial" pitchFamily="34" charset="0"/>
              </a:rPr>
              <a:t>operacje dotyczące obiektów liniowych wymagają realizacji inwestycji częściowo </a:t>
            </a:r>
            <a:r>
              <a:rPr lang="pl-PL" sz="1400" dirty="0" smtClean="0">
                <a:solidFill>
                  <a:prstClr val="black"/>
                </a:solidFill>
                <a:latin typeface="Arial" pitchFamily="34" charset="0"/>
                <a:cs typeface="Arial" pitchFamily="34" charset="0"/>
              </a:rPr>
              <a:t>na </a:t>
            </a:r>
            <a:r>
              <a:rPr lang="pl-PL" sz="1400" dirty="0">
                <a:solidFill>
                  <a:prstClr val="black"/>
                </a:solidFill>
                <a:latin typeface="Arial" pitchFamily="34" charset="0"/>
                <a:cs typeface="Arial" pitchFamily="34" charset="0"/>
              </a:rPr>
              <a:t>obszarze aglomeracji</a:t>
            </a:r>
            <a:r>
              <a:rPr lang="pl-PL" sz="1400" b="1" dirty="0">
                <a:solidFill>
                  <a:prstClr val="black"/>
                </a:solidFill>
                <a:latin typeface="Arial" pitchFamily="34" charset="0"/>
                <a:cs typeface="Arial" pitchFamily="34" charset="0"/>
              </a:rPr>
              <a:t>, jednakże koszty operacji na terenie aglomeracji będą stanowić koszty niekwalifikowalne</a:t>
            </a:r>
            <a:r>
              <a:rPr lang="pl-PL" sz="1400" b="1" dirty="0" smtClean="0">
                <a:solidFill>
                  <a:prstClr val="black"/>
                </a:solidFill>
                <a:latin typeface="Arial" pitchFamily="34" charset="0"/>
                <a:cs typeface="Arial" pitchFamily="34" charset="0"/>
              </a:rPr>
              <a:t>.</a:t>
            </a:r>
            <a:endParaRPr lang="pl-PL" sz="1400" dirty="0" smtClean="0">
              <a:solidFill>
                <a:prstClr val="black"/>
              </a:solidFill>
              <a:latin typeface="Arial" pitchFamily="34" charset="0"/>
              <a:cs typeface="Arial" pitchFamily="34" charset="0"/>
            </a:endParaRPr>
          </a:p>
          <a:p>
            <a:pPr marL="288000" indent="0">
              <a:buNone/>
            </a:pPr>
            <a:endParaRPr lang="pl-PL" sz="1400" dirty="0">
              <a:solidFill>
                <a:prstClr val="black"/>
              </a:solidFill>
              <a:latin typeface="Arial" pitchFamily="34" charset="0"/>
              <a:cs typeface="Arial" pitchFamily="34" charset="0"/>
            </a:endParaRPr>
          </a:p>
          <a:p>
            <a:pPr marL="288000" indent="0">
              <a:buNone/>
            </a:pPr>
            <a:endParaRPr lang="pl-PL" sz="1400" dirty="0" smtClean="0">
              <a:solidFill>
                <a:prstClr val="black"/>
              </a:solidFill>
              <a:latin typeface="Arial" pitchFamily="34" charset="0"/>
              <a:cs typeface="Arial" pitchFamily="34" charset="0"/>
            </a:endParaRPr>
          </a:p>
          <a:p>
            <a:pPr marL="288000" indent="0">
              <a:buNone/>
            </a:pPr>
            <a:endParaRPr lang="pl-PL" sz="1400" dirty="0" smtClean="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xmlns="" val="39657317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205369"/>
            <a:ext cx="5874775" cy="1046440"/>
          </a:xfrm>
          <a:prstGeom prst="rect">
            <a:avLst/>
          </a:prstGeom>
        </p:spPr>
        <p:txBody>
          <a:bodyPr wrap="square">
            <a:spAutoFit/>
          </a:bodyPr>
          <a:lstStyle/>
          <a:p>
            <a:pPr algn="r"/>
            <a:r>
              <a:rPr lang="pl-PL" sz="2400" b="1" dirty="0" smtClean="0">
                <a:solidFill>
                  <a:srgbClr val="44C6EB"/>
                </a:solidFill>
              </a:rPr>
              <a:t>Najważniejsze zasady wypełniania wniosku</a:t>
            </a:r>
          </a:p>
          <a:p>
            <a:pPr lvl="0" algn="r"/>
            <a:r>
              <a:rPr lang="pl-PL" sz="1400" b="1" dirty="0">
                <a:solidFill>
                  <a:prstClr val="black"/>
                </a:solidFill>
                <a:latin typeface="Arial Narrow" panose="020B0606020202030204" pitchFamily="34" charset="0"/>
              </a:rPr>
              <a:t>III. OPIS PLANOWANEJ OPERACJI</a:t>
            </a:r>
          </a:p>
          <a:p>
            <a:pPr algn="r"/>
            <a:endParaRPr lang="pl-PL" sz="2400" dirty="0">
              <a:solidFill>
                <a:prstClr val="black"/>
              </a:solidFill>
            </a:endParaRPr>
          </a:p>
        </p:txBody>
      </p:sp>
      <p:sp>
        <p:nvSpPr>
          <p:cNvPr id="4" name="Symbol zastępczy zawartości 3"/>
          <p:cNvSpPr txBox="1">
            <a:spLocks/>
          </p:cNvSpPr>
          <p:nvPr/>
        </p:nvSpPr>
        <p:spPr>
          <a:xfrm>
            <a:off x="558811" y="1434463"/>
            <a:ext cx="8023214" cy="4480562"/>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charset="0"/>
              <a:buNone/>
            </a:pPr>
            <a:r>
              <a:rPr lang="pl-PL" sz="1400" b="1" dirty="0" smtClean="0">
                <a:solidFill>
                  <a:prstClr val="black"/>
                </a:solidFill>
                <a:latin typeface="Arial" pitchFamily="34" charset="0"/>
                <a:cs typeface="Arial" pitchFamily="34" charset="0"/>
              </a:rPr>
              <a:t>6. Charakterystyka operacji </a:t>
            </a:r>
            <a:r>
              <a:rPr lang="pl-PL" sz="1400" b="1" dirty="0" err="1" smtClean="0">
                <a:solidFill>
                  <a:prstClr val="black"/>
                </a:solidFill>
                <a:latin typeface="Arial" pitchFamily="34" charset="0"/>
                <a:cs typeface="Arial" pitchFamily="34" charset="0"/>
              </a:rPr>
              <a:t>cd</a:t>
            </a:r>
            <a:r>
              <a:rPr lang="pl-PL" sz="1400" b="1" dirty="0" smtClean="0">
                <a:solidFill>
                  <a:prstClr val="black"/>
                </a:solidFill>
                <a:latin typeface="Arial" pitchFamily="34" charset="0"/>
                <a:cs typeface="Arial" pitchFamily="34" charset="0"/>
              </a:rPr>
              <a:t>.:</a:t>
            </a:r>
          </a:p>
          <a:p>
            <a:pPr marL="0" indent="0">
              <a:buNone/>
            </a:pPr>
            <a:endParaRPr lang="pl-PL" sz="1000" dirty="0" smtClean="0">
              <a:solidFill>
                <a:prstClr val="black"/>
              </a:solidFill>
              <a:latin typeface="Arial" pitchFamily="34" charset="0"/>
              <a:cs typeface="Arial" pitchFamily="34" charset="0"/>
            </a:endParaRPr>
          </a:p>
          <a:p>
            <a:pPr marL="400050" lvl="1" indent="0" algn="just" eaLnBrk="1" hangingPunct="1">
              <a:spcBef>
                <a:spcPct val="0"/>
              </a:spcBef>
              <a:buNone/>
            </a:pPr>
            <a:r>
              <a:rPr lang="pl-PL" sz="1400" dirty="0" smtClean="0">
                <a:solidFill>
                  <a:prstClr val="black"/>
                </a:solidFill>
                <a:latin typeface="Arial" pitchFamily="34" charset="0"/>
                <a:cs typeface="Arial" pitchFamily="34" charset="0"/>
              </a:rPr>
              <a:t>6.6. </a:t>
            </a:r>
            <a:r>
              <a:rPr lang="pl-PL" sz="1400" u="sng" dirty="0" smtClean="0">
                <a:solidFill>
                  <a:prstClr val="black"/>
                </a:solidFill>
                <a:latin typeface="Arial" pitchFamily="34" charset="0"/>
                <a:cs typeface="Arial" pitchFamily="34" charset="0"/>
              </a:rPr>
              <a:t>Realizacja operacji planowana na obszarze </a:t>
            </a:r>
            <a:r>
              <a:rPr lang="pl-PL" sz="1400" u="sng" dirty="0" err="1" smtClean="0">
                <a:solidFill>
                  <a:prstClr val="black"/>
                </a:solidFill>
                <a:latin typeface="Arial" pitchFamily="34" charset="0"/>
                <a:cs typeface="Arial" pitchFamily="34" charset="0"/>
              </a:rPr>
              <a:t>gminy</a:t>
            </a:r>
            <a:r>
              <a:rPr lang="pl-PL" sz="1400" u="sng" dirty="0" smtClean="0">
                <a:solidFill>
                  <a:prstClr val="black"/>
                </a:solidFill>
                <a:latin typeface="Arial" pitchFamily="34" charset="0"/>
                <a:cs typeface="Arial" pitchFamily="34" charset="0"/>
              </a:rPr>
              <a:t>, na którym jednolita część wód    powierzchniowych jest zagrożona nieosiągnięciem celów środowiskowych wskazanych </a:t>
            </a:r>
            <a:br>
              <a:rPr lang="pl-PL" sz="1400" u="sng" dirty="0" smtClean="0">
                <a:solidFill>
                  <a:prstClr val="black"/>
                </a:solidFill>
                <a:latin typeface="Arial" pitchFamily="34" charset="0"/>
                <a:cs typeface="Arial" pitchFamily="34" charset="0"/>
              </a:rPr>
            </a:br>
            <a:r>
              <a:rPr lang="pl-PL" sz="1400" dirty="0" smtClean="0">
                <a:latin typeface="Arial" pitchFamily="34" charset="0"/>
                <a:cs typeface="Arial" pitchFamily="34" charset="0"/>
              </a:rPr>
              <a:t>w planach gospodarowania wodami na obszarach dorzeczy, o których mowa w art. 315 </a:t>
            </a:r>
            <a:br>
              <a:rPr lang="pl-PL" sz="1400" dirty="0" smtClean="0">
                <a:latin typeface="Arial" pitchFamily="34" charset="0"/>
                <a:cs typeface="Arial" pitchFamily="34" charset="0"/>
              </a:rPr>
            </a:br>
            <a:r>
              <a:rPr lang="pl-PL" sz="1400" dirty="0" err="1" smtClean="0">
                <a:latin typeface="Arial" pitchFamily="34" charset="0"/>
                <a:cs typeface="Arial" pitchFamily="34" charset="0"/>
              </a:rPr>
              <a:t>pkt</a:t>
            </a:r>
            <a:r>
              <a:rPr lang="pl-PL" sz="1400" dirty="0" smtClean="0">
                <a:latin typeface="Arial" pitchFamily="34" charset="0"/>
                <a:cs typeface="Arial" pitchFamily="34" charset="0"/>
              </a:rPr>
              <a:t> 1 ustawy z dnia 20 lipca 2017 </a:t>
            </a:r>
            <a:r>
              <a:rPr lang="pl-PL" sz="1400" dirty="0" err="1" smtClean="0">
                <a:latin typeface="Arial" pitchFamily="34" charset="0"/>
                <a:cs typeface="Arial" pitchFamily="34" charset="0"/>
              </a:rPr>
              <a:t>r</a:t>
            </a:r>
            <a:r>
              <a:rPr lang="pl-PL" sz="1400" dirty="0" smtClean="0">
                <a:latin typeface="Arial" pitchFamily="34" charset="0"/>
                <a:cs typeface="Arial" pitchFamily="34" charset="0"/>
              </a:rPr>
              <a:t>. – Prawo wodne</a:t>
            </a:r>
            <a:r>
              <a:rPr lang="pl-PL" sz="1400" dirty="0" smtClean="0">
                <a:solidFill>
                  <a:prstClr val="black"/>
                </a:solidFill>
                <a:latin typeface="Arial" pitchFamily="34" charset="0"/>
                <a:cs typeface="Arial" pitchFamily="34" charset="0"/>
              </a:rPr>
              <a:t>- należy zaznaczyć, jeżeli operacji planowana jest na obszarze </a:t>
            </a:r>
            <a:r>
              <a:rPr lang="pl-PL" sz="1400" dirty="0" err="1" smtClean="0">
                <a:solidFill>
                  <a:prstClr val="black"/>
                </a:solidFill>
                <a:latin typeface="Arial" pitchFamily="34" charset="0"/>
                <a:cs typeface="Arial" pitchFamily="34" charset="0"/>
              </a:rPr>
              <a:t>gminy</a:t>
            </a:r>
            <a:r>
              <a:rPr lang="pl-PL" sz="1400" dirty="0" smtClean="0">
                <a:solidFill>
                  <a:prstClr val="black"/>
                </a:solidFill>
                <a:latin typeface="Arial" pitchFamily="34" charset="0"/>
                <a:cs typeface="Arial" pitchFamily="34" charset="0"/>
              </a:rPr>
              <a:t>, na którym jednolita część wód powierzchniowych jest zagrożona nieosiągnięciem celów środowiskowych wskazanych </a:t>
            </a:r>
            <a:r>
              <a:rPr lang="pl-PL" sz="1400" dirty="0" smtClean="0">
                <a:latin typeface="Arial" pitchFamily="34" charset="0"/>
                <a:cs typeface="Arial" pitchFamily="34" charset="0"/>
              </a:rPr>
              <a:t>w planach gospodarowania wodami na obszarach dorzeczy</a:t>
            </a:r>
            <a:r>
              <a:rPr lang="pl-PL" sz="1400" dirty="0" smtClean="0">
                <a:solidFill>
                  <a:prstClr val="black"/>
                </a:solidFill>
                <a:latin typeface="Arial" pitchFamily="34" charset="0"/>
                <a:cs typeface="Arial" pitchFamily="34" charset="0"/>
              </a:rPr>
              <a:t>. </a:t>
            </a:r>
          </a:p>
          <a:p>
            <a:pPr marL="288000" indent="0" algn="just">
              <a:buNone/>
            </a:pPr>
            <a:endParaRPr lang="pl-PL" sz="1000" dirty="0" smtClean="0">
              <a:solidFill>
                <a:prstClr val="black"/>
              </a:solidFill>
              <a:latin typeface="Arial" pitchFamily="34" charset="0"/>
              <a:cs typeface="Arial" pitchFamily="34" charset="0"/>
            </a:endParaRPr>
          </a:p>
          <a:p>
            <a:pPr marL="0" lvl="0" indent="0" algn="just" eaLnBrk="1" hangingPunct="1">
              <a:spcBef>
                <a:spcPct val="0"/>
              </a:spcBef>
              <a:buNone/>
            </a:pPr>
            <a:r>
              <a:rPr lang="pl-PL" sz="1200" dirty="0" smtClean="0">
                <a:solidFill>
                  <a:prstClr val="black"/>
                </a:solidFill>
                <a:latin typeface="Arial" pitchFamily="34" charset="0"/>
                <a:cs typeface="Arial" pitchFamily="34" charset="0"/>
              </a:rPr>
              <a:t>6.7. </a:t>
            </a:r>
            <a:r>
              <a:rPr lang="pl-PL" sz="1400" u="sng" dirty="0">
                <a:solidFill>
                  <a:prstClr val="black"/>
                </a:solidFill>
                <a:latin typeface="Arial" pitchFamily="34" charset="0"/>
                <a:cs typeface="Arial" pitchFamily="34" charset="0"/>
              </a:rPr>
              <a:t>Operacja dotyczy łącznie gospodarki wodnej i ściekowej</a:t>
            </a:r>
            <a:r>
              <a:rPr lang="pl-PL" sz="1400" dirty="0">
                <a:solidFill>
                  <a:prstClr val="black"/>
                </a:solidFill>
                <a:latin typeface="Arial" pitchFamily="34" charset="0"/>
                <a:cs typeface="Arial" pitchFamily="34" charset="0"/>
              </a:rPr>
              <a:t> </a:t>
            </a:r>
            <a:r>
              <a:rPr lang="pl-PL" sz="1400" dirty="0" smtClean="0">
                <a:solidFill>
                  <a:prstClr val="black"/>
                </a:solidFill>
                <a:latin typeface="Arial" pitchFamily="34" charset="0"/>
                <a:cs typeface="Arial" pitchFamily="34" charset="0"/>
              </a:rPr>
              <a:t>- należy zaznaczyć, </a:t>
            </a:r>
            <a:r>
              <a:rPr lang="pl-PL" sz="1400" dirty="0">
                <a:solidFill>
                  <a:prstClr val="black"/>
                </a:solidFill>
                <a:latin typeface="Arial" pitchFamily="34" charset="0"/>
                <a:cs typeface="Arial" pitchFamily="34" charset="0"/>
              </a:rPr>
              <a:t>jeżeli </a:t>
            </a:r>
            <a:r>
              <a:rPr lang="pl-PL" sz="1400" dirty="0" smtClean="0">
                <a:solidFill>
                  <a:prstClr val="black"/>
                </a:solidFill>
                <a:latin typeface="Arial" pitchFamily="34" charset="0"/>
                <a:cs typeface="Arial" pitchFamily="34" charset="0"/>
              </a:rPr>
              <a:t>operacja</a:t>
            </a:r>
          </a:p>
          <a:p>
            <a:pPr marL="288000" lvl="0" indent="0" algn="just" eaLnBrk="1" hangingPunct="1">
              <a:spcBef>
                <a:spcPct val="0"/>
              </a:spcBef>
              <a:buNone/>
            </a:pPr>
            <a:r>
              <a:rPr lang="pl-PL" sz="1400" dirty="0" smtClean="0">
                <a:solidFill>
                  <a:prstClr val="black"/>
                </a:solidFill>
                <a:latin typeface="Arial" pitchFamily="34" charset="0"/>
                <a:cs typeface="Arial" pitchFamily="34" charset="0"/>
              </a:rPr>
              <a:t>dotyczy </a:t>
            </a:r>
            <a:r>
              <a:rPr lang="pl-PL" sz="1400" dirty="0">
                <a:solidFill>
                  <a:prstClr val="black"/>
                </a:solidFill>
                <a:latin typeface="Arial" pitchFamily="34" charset="0"/>
                <a:cs typeface="Arial" pitchFamily="34" charset="0"/>
              </a:rPr>
              <a:t>łącznie gospodarki wodnej i </a:t>
            </a:r>
            <a:r>
              <a:rPr lang="pl-PL" sz="1400" dirty="0" smtClean="0">
                <a:solidFill>
                  <a:prstClr val="black"/>
                </a:solidFill>
                <a:latin typeface="Arial" pitchFamily="34" charset="0"/>
                <a:cs typeface="Arial" pitchFamily="34" charset="0"/>
              </a:rPr>
              <a:t>ściekowej.</a:t>
            </a:r>
          </a:p>
          <a:p>
            <a:pPr marL="288000" lvl="0" indent="0" algn="just" eaLnBrk="1" hangingPunct="1">
              <a:spcBef>
                <a:spcPct val="0"/>
              </a:spcBef>
              <a:buNone/>
            </a:pPr>
            <a:endParaRPr lang="pl-PL" sz="1400" dirty="0">
              <a:solidFill>
                <a:prstClr val="black"/>
              </a:solidFill>
              <a:latin typeface="Arial" pitchFamily="34" charset="0"/>
              <a:cs typeface="Arial" pitchFamily="34" charset="0"/>
            </a:endParaRPr>
          </a:p>
          <a:p>
            <a:pPr marL="0" lvl="0" indent="0" algn="just" eaLnBrk="1" hangingPunct="1">
              <a:spcBef>
                <a:spcPct val="0"/>
              </a:spcBef>
              <a:buNone/>
            </a:pPr>
            <a:r>
              <a:rPr lang="pl-PL" sz="1200" dirty="0" smtClean="0">
                <a:solidFill>
                  <a:prstClr val="black"/>
                </a:solidFill>
                <a:latin typeface="Arial" pitchFamily="34" charset="0"/>
                <a:cs typeface="Arial" pitchFamily="34" charset="0"/>
              </a:rPr>
              <a:t>6.8. </a:t>
            </a:r>
            <a:r>
              <a:rPr lang="pl-PL" sz="1400" u="sng" dirty="0" smtClean="0">
                <a:solidFill>
                  <a:prstClr val="black"/>
                </a:solidFill>
                <a:latin typeface="Arial" pitchFamily="34" charset="0"/>
                <a:cs typeface="Arial" pitchFamily="34" charset="0"/>
              </a:rPr>
              <a:t>Operacja </a:t>
            </a:r>
            <a:r>
              <a:rPr lang="pl-PL" sz="1400" u="sng" dirty="0">
                <a:solidFill>
                  <a:prstClr val="black"/>
                </a:solidFill>
                <a:latin typeface="Arial" pitchFamily="34" charset="0"/>
                <a:cs typeface="Arial" pitchFamily="34" charset="0"/>
              </a:rPr>
              <a:t>będzie realizowana w związku z tworzeniem pasywnej </a:t>
            </a:r>
            <a:r>
              <a:rPr lang="pl-PL" sz="1400" u="sng" dirty="0" smtClean="0">
                <a:solidFill>
                  <a:prstClr val="black"/>
                </a:solidFill>
                <a:latin typeface="Arial" pitchFamily="34" charset="0"/>
                <a:cs typeface="Arial" pitchFamily="34" charset="0"/>
              </a:rPr>
              <a:t>infrastruktury </a:t>
            </a:r>
          </a:p>
          <a:p>
            <a:pPr marL="288000" lvl="0" indent="0" algn="just" eaLnBrk="1" hangingPunct="1">
              <a:spcBef>
                <a:spcPct val="0"/>
              </a:spcBef>
              <a:buNone/>
            </a:pPr>
            <a:r>
              <a:rPr lang="pl-PL" sz="1400" u="sng" dirty="0" smtClean="0">
                <a:solidFill>
                  <a:prstClr val="black"/>
                </a:solidFill>
                <a:latin typeface="Arial" pitchFamily="34" charset="0"/>
                <a:cs typeface="Arial" pitchFamily="34" charset="0"/>
              </a:rPr>
              <a:t>szerokopasmowej lub </a:t>
            </a:r>
            <a:r>
              <a:rPr lang="pl-PL" sz="1400" u="sng" dirty="0">
                <a:solidFill>
                  <a:prstClr val="black"/>
                </a:solidFill>
                <a:latin typeface="Arial" pitchFamily="34" charset="0"/>
                <a:cs typeface="Arial" pitchFamily="34" charset="0"/>
              </a:rPr>
              <a:t>na obszarze realizacji operacji funkcjonuje sieć </a:t>
            </a:r>
            <a:r>
              <a:rPr lang="pl-PL" sz="1400" u="sng" dirty="0" smtClean="0">
                <a:solidFill>
                  <a:prstClr val="black"/>
                </a:solidFill>
                <a:latin typeface="Arial" pitchFamily="34" charset="0"/>
                <a:cs typeface="Arial" pitchFamily="34" charset="0"/>
              </a:rPr>
              <a:t>szerokopasmowa</a:t>
            </a:r>
            <a:br>
              <a:rPr lang="pl-PL" sz="1400" u="sng" dirty="0" smtClean="0">
                <a:solidFill>
                  <a:prstClr val="black"/>
                </a:solidFill>
                <a:latin typeface="Arial" pitchFamily="34" charset="0"/>
                <a:cs typeface="Arial" pitchFamily="34" charset="0"/>
              </a:rPr>
            </a:br>
            <a:r>
              <a:rPr lang="pl-PL" sz="1400" dirty="0">
                <a:solidFill>
                  <a:prstClr val="black"/>
                </a:solidFill>
                <a:latin typeface="Arial" pitchFamily="34" charset="0"/>
                <a:cs typeface="Arial" pitchFamily="34" charset="0"/>
              </a:rPr>
              <a:t> - </a:t>
            </a:r>
            <a:r>
              <a:rPr lang="pl-PL" sz="1400" dirty="0" smtClean="0">
                <a:solidFill>
                  <a:prstClr val="black"/>
                </a:solidFill>
                <a:latin typeface="Arial" pitchFamily="34" charset="0"/>
                <a:cs typeface="Arial" pitchFamily="34" charset="0"/>
              </a:rPr>
              <a:t>należy zaznaczyć, </a:t>
            </a:r>
            <a:r>
              <a:rPr lang="pl-PL" sz="1400" dirty="0">
                <a:solidFill>
                  <a:prstClr val="black"/>
                </a:solidFill>
                <a:latin typeface="Arial" pitchFamily="34" charset="0"/>
                <a:cs typeface="Arial" pitchFamily="34" charset="0"/>
              </a:rPr>
              <a:t>jeżeli operacja będzie realizowana w związku z tworzeniem pasywnej infrastruktury szerokopasmowej lub na obszarze realizacji operacji funkcjonuje sieć </a:t>
            </a:r>
            <a:r>
              <a:rPr lang="pl-PL" sz="1400" dirty="0" smtClean="0">
                <a:solidFill>
                  <a:prstClr val="black"/>
                </a:solidFill>
                <a:latin typeface="Arial" pitchFamily="34" charset="0"/>
                <a:cs typeface="Arial" pitchFamily="34" charset="0"/>
              </a:rPr>
              <a:t>szerokopasmowa. Należy dołączyć dokumenty potwierdzające ten fakt np. kopie decyzji o pozwoleniu na użytkowanie obiektu budowlanego. </a:t>
            </a:r>
            <a:endParaRPr lang="pl-PL" sz="1400" dirty="0">
              <a:solidFill>
                <a:prstClr val="black"/>
              </a:solidFill>
              <a:latin typeface="Arial" pitchFamily="34" charset="0"/>
              <a:cs typeface="Arial" pitchFamily="34" charset="0"/>
            </a:endParaRPr>
          </a:p>
          <a:p>
            <a:pPr marL="288000" indent="0">
              <a:buNone/>
            </a:pPr>
            <a:endParaRPr lang="pl-PL" sz="1400" dirty="0" smtClean="0">
              <a:solidFill>
                <a:prstClr val="black"/>
              </a:solidFill>
              <a:latin typeface="Arial" pitchFamily="34" charset="0"/>
              <a:cs typeface="Arial" pitchFamily="34" charset="0"/>
            </a:endParaRPr>
          </a:p>
          <a:p>
            <a:pPr marL="288000" indent="0">
              <a:buNone/>
            </a:pPr>
            <a:endParaRPr lang="pl-PL" sz="1400" dirty="0" smtClean="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xmlns="" val="318952884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271441"/>
            <a:ext cx="5874775" cy="1046440"/>
          </a:xfrm>
          <a:prstGeom prst="rect">
            <a:avLst/>
          </a:prstGeom>
        </p:spPr>
        <p:txBody>
          <a:bodyPr wrap="square">
            <a:spAutoFit/>
          </a:bodyPr>
          <a:lstStyle/>
          <a:p>
            <a:pPr algn="r"/>
            <a:r>
              <a:rPr lang="pl-PL" sz="2400" b="1" dirty="0" smtClean="0">
                <a:solidFill>
                  <a:srgbClr val="44C6EB"/>
                </a:solidFill>
              </a:rPr>
              <a:t>Najważniejsze zasady wypełniania wniosku</a:t>
            </a:r>
          </a:p>
          <a:p>
            <a:pPr lvl="0" algn="r"/>
            <a:r>
              <a:rPr lang="pl-PL" sz="1400" b="1" dirty="0">
                <a:solidFill>
                  <a:prstClr val="black"/>
                </a:solidFill>
                <a:latin typeface="Arial Narrow" panose="020B0606020202030204" pitchFamily="34" charset="0"/>
              </a:rPr>
              <a:t>III. OPIS PLANOWANEJ OPERACJI</a:t>
            </a:r>
          </a:p>
          <a:p>
            <a:pPr algn="r"/>
            <a:endParaRPr lang="pl-PL" sz="2400" dirty="0"/>
          </a:p>
        </p:txBody>
      </p:sp>
      <p:sp>
        <p:nvSpPr>
          <p:cNvPr id="7" name="Prostokąt 6"/>
          <p:cNvSpPr/>
          <p:nvPr/>
        </p:nvSpPr>
        <p:spPr>
          <a:xfrm>
            <a:off x="657225" y="3257550"/>
            <a:ext cx="8181975" cy="2554545"/>
          </a:xfrm>
          <a:prstGeom prst="rect">
            <a:avLst/>
          </a:prstGeom>
        </p:spPr>
        <p:txBody>
          <a:bodyPr wrap="square">
            <a:spAutoFit/>
          </a:bodyPr>
          <a:lstStyle/>
          <a:p>
            <a:r>
              <a:rPr lang="pl-PL" dirty="0" smtClean="0">
                <a:latin typeface="Arial" pitchFamily="34" charset="0"/>
                <a:cs typeface="Arial" pitchFamily="34" charset="0"/>
              </a:rPr>
              <a:t>7</a:t>
            </a:r>
            <a:r>
              <a:rPr lang="pl-PL" sz="1400" dirty="0" smtClean="0">
                <a:latin typeface="Arial" pitchFamily="34" charset="0"/>
                <a:cs typeface="Arial" pitchFamily="34" charset="0"/>
              </a:rPr>
              <a:t>. </a:t>
            </a:r>
            <a:r>
              <a:rPr lang="pl-PL" sz="1400" b="1" dirty="0" smtClean="0">
                <a:latin typeface="Arial" pitchFamily="34" charset="0"/>
                <a:cs typeface="Arial" pitchFamily="34" charset="0"/>
              </a:rPr>
              <a:t>Zakres, w jakim będzie realizowana operacja  </a:t>
            </a:r>
          </a:p>
          <a:p>
            <a:endParaRPr lang="pl-PL" sz="1400" b="1" dirty="0" smtClean="0">
              <a:latin typeface="Arial" pitchFamily="34" charset="0"/>
              <a:cs typeface="Arial" pitchFamily="34" charset="0"/>
            </a:endParaRPr>
          </a:p>
          <a:p>
            <a:pPr marL="285750" indent="-285750" algn="just">
              <a:spcAft>
                <a:spcPts val="1200"/>
              </a:spcAft>
              <a:buFont typeface="Arial" pitchFamily="34" charset="0"/>
              <a:buChar char="•"/>
            </a:pPr>
            <a:r>
              <a:rPr lang="pl-PL" sz="1400" dirty="0" smtClean="0">
                <a:latin typeface="Arial" pitchFamily="34" charset="0"/>
                <a:cs typeface="Arial" pitchFamily="34" charset="0"/>
              </a:rPr>
              <a:t>Należy podać zakres, w jakim będzie realizowana operacja, poprzez wpisanie wartości wskaźników, których osiągnięcie jest zakładane w wyniku realizacji operacji - w podziale na budowę lub przebudowę oraz wyposażenie. </a:t>
            </a:r>
          </a:p>
          <a:p>
            <a:pPr marL="285750" indent="-285750" algn="just">
              <a:spcAft>
                <a:spcPts val="1200"/>
              </a:spcAft>
              <a:buFont typeface="Arial" pitchFamily="34" charset="0"/>
              <a:buChar char="•"/>
            </a:pPr>
            <a:r>
              <a:rPr lang="pl-PL" sz="1400" dirty="0" smtClean="0">
                <a:latin typeface="Arial" pitchFamily="34" charset="0"/>
                <a:cs typeface="Arial" pitchFamily="34" charset="0"/>
              </a:rPr>
              <a:t>Wartości w kilometrach należy podać z dokładnością do 3 miejsc po przecinku. </a:t>
            </a:r>
          </a:p>
          <a:p>
            <a:pPr marL="285750" indent="-285750" algn="just">
              <a:spcAft>
                <a:spcPts val="1200"/>
              </a:spcAft>
              <a:buFont typeface="Arial" pitchFamily="34" charset="0"/>
              <a:buChar char="•"/>
            </a:pPr>
            <a:r>
              <a:rPr lang="pl-PL" sz="1400" dirty="0" smtClean="0">
                <a:latin typeface="Arial" pitchFamily="34" charset="0"/>
                <a:cs typeface="Arial" pitchFamily="34" charset="0"/>
              </a:rPr>
              <a:t>Jeżeli w którymkolwiek z pól dane liczbowe nie występują, należy wpisać wartość „0”. </a:t>
            </a:r>
          </a:p>
          <a:p>
            <a:pPr marL="285750" indent="-285750" algn="just">
              <a:spcAft>
                <a:spcPts val="1200"/>
              </a:spcAft>
              <a:buFont typeface="Arial" pitchFamily="34" charset="0"/>
              <a:buChar char="•"/>
            </a:pPr>
            <a:r>
              <a:rPr lang="pl-PL" sz="1400" dirty="0" smtClean="0">
                <a:latin typeface="Arial" pitchFamily="34" charset="0"/>
                <a:cs typeface="Arial" pitchFamily="34" charset="0"/>
              </a:rPr>
              <a:t>Jeżeli wskaźniki dotyczące ilości zakupionego wyposażenia zostały zawarte w kolumnie budowa lub przebudowa, nie należy ich podawać w kolumnie Wyposażenie. </a:t>
            </a:r>
          </a:p>
        </p:txBody>
      </p:sp>
      <p:graphicFrame>
        <p:nvGraphicFramePr>
          <p:cNvPr id="5" name="Tabela 4"/>
          <p:cNvGraphicFramePr>
            <a:graphicFrameLocks noGrp="1"/>
          </p:cNvGraphicFramePr>
          <p:nvPr/>
        </p:nvGraphicFramePr>
        <p:xfrm>
          <a:off x="2409825" y="981782"/>
          <a:ext cx="6096000" cy="2329712"/>
        </p:xfrm>
        <a:graphic>
          <a:graphicData uri="http://schemas.openxmlformats.org/drawingml/2006/table">
            <a:tbl>
              <a:tblPr/>
              <a:tblGrid>
                <a:gridCol w="2514600"/>
                <a:gridCol w="1030459"/>
                <a:gridCol w="1219199"/>
                <a:gridCol w="1331742"/>
              </a:tblGrid>
              <a:tr h="236796">
                <a:tc gridSpan="4">
                  <a:txBody>
                    <a:bodyPr/>
                    <a:lstStyle/>
                    <a:p>
                      <a:pPr algn="l" fontAlgn="b"/>
                      <a:r>
                        <a:rPr lang="pl-PL" sz="900" b="0" i="0" u="none" strike="noStrike">
                          <a:latin typeface="Arial"/>
                        </a:rPr>
                        <a:t>7. ZAKRES, W JAKIM OPERACJA BĘDZIE REALIZOWANA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c hMerge="1">
                  <a:txBody>
                    <a:bodyPr/>
                    <a:lstStyle/>
                    <a:p>
                      <a:endParaRPr lang="pl-PL"/>
                    </a:p>
                  </a:txBody>
                  <a:tcPr/>
                </a:tc>
              </a:tr>
              <a:tr h="300549">
                <a:tc rowSpan="2">
                  <a:txBody>
                    <a:bodyPr/>
                    <a:lstStyle/>
                    <a:p>
                      <a:pPr algn="ctr" fontAlgn="ctr"/>
                      <a:r>
                        <a:rPr lang="pl-PL" sz="900" b="0" i="0" u="none" strike="noStrike" dirty="0">
                          <a:latin typeface="Arial" pitchFamily="34" charset="0"/>
                          <a:cs typeface="Arial" pitchFamily="34" charset="0"/>
                        </a:rPr>
                        <a:t>Wyszczególnienie</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3">
                  <a:txBody>
                    <a:bodyPr/>
                    <a:lstStyle/>
                    <a:p>
                      <a:pPr algn="ctr" fontAlgn="b"/>
                      <a:r>
                        <a:rPr lang="pl-PL" sz="900" b="0" i="0" u="none" strike="noStrike">
                          <a:latin typeface="Arial" pitchFamily="34" charset="0"/>
                          <a:cs typeface="Arial" pitchFamily="34" charset="0"/>
                        </a:rPr>
                        <a:t>Wartości wskaźników, </a:t>
                      </a:r>
                      <a:br>
                        <a:rPr lang="pl-PL" sz="900" b="0" i="0" u="none" strike="noStrike">
                          <a:latin typeface="Arial" pitchFamily="34" charset="0"/>
                          <a:cs typeface="Arial" pitchFamily="34" charset="0"/>
                        </a:rPr>
                      </a:br>
                      <a:r>
                        <a:rPr lang="pl-PL" sz="900" b="0" i="0" u="none" strike="noStrike">
                          <a:latin typeface="Arial" pitchFamily="34" charset="0"/>
                          <a:cs typeface="Arial" pitchFamily="34" charset="0"/>
                        </a:rPr>
                        <a:t>których osiągnięcie jest zakładane w wyniku realizacji operacji </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r>
              <a:tr h="200366">
                <a:tc vMerge="1">
                  <a:txBody>
                    <a:bodyPr/>
                    <a:lstStyle/>
                    <a:p>
                      <a:endParaRPr lang="pl-PL"/>
                    </a:p>
                  </a:txBody>
                  <a:tcPr/>
                </a:tc>
                <a:tc>
                  <a:txBody>
                    <a:bodyPr/>
                    <a:lstStyle/>
                    <a:p>
                      <a:pPr algn="ctr" fontAlgn="ctr"/>
                      <a:r>
                        <a:rPr lang="pl-PL" sz="900" b="0" i="0" u="none" strike="noStrike">
                          <a:latin typeface="Arial" pitchFamily="34" charset="0"/>
                          <a:cs typeface="Arial" pitchFamily="34" charset="0"/>
                        </a:rPr>
                        <a:t>budowa</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pl-PL" sz="900" b="0" i="0" u="none" strike="noStrike">
                          <a:latin typeface="Arial" pitchFamily="34" charset="0"/>
                          <a:cs typeface="Arial" pitchFamily="34" charset="0"/>
                        </a:rPr>
                        <a:t>przebudowa</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pl-PL" sz="900" b="0" i="0" u="none" strike="noStrike">
                          <a:latin typeface="Arial" pitchFamily="34" charset="0"/>
                          <a:cs typeface="Arial" pitchFamily="34" charset="0"/>
                        </a:rPr>
                        <a:t>wyposażenie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r>
              <a:tr h="262297">
                <a:tc>
                  <a:txBody>
                    <a:bodyPr/>
                    <a:lstStyle/>
                    <a:p>
                      <a:pPr algn="ctr" fontAlgn="ctr"/>
                      <a:r>
                        <a:rPr lang="pl-PL" sz="900" b="0" i="0" u="none" strike="noStrike">
                          <a:latin typeface="Arial" pitchFamily="34" charset="0"/>
                          <a:cs typeface="Arial" pitchFamily="34" charset="0"/>
                        </a:rPr>
                        <a:t>7.1. zbiorowe systemy zaopatrzenia w wodę [km]</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ctr"/>
                      <a:r>
                        <a:rPr lang="pl-PL" sz="900" b="0" i="0" u="none" strike="noStrike">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ctr"/>
                      <a:r>
                        <a:rPr lang="pl-PL" sz="800" b="0" i="0" u="none" strike="noStrike">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pl-PL" sz="800" b="0" i="0" u="none" strike="noStrike">
                          <a:latin typeface="Arial" pitchFamily="34" charset="0"/>
                          <a:cs typeface="Arial" pitchFamily="34" charset="0"/>
                        </a:rPr>
                        <a:t>X</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r>
              <a:tr h="291442">
                <a:tc>
                  <a:txBody>
                    <a:bodyPr/>
                    <a:lstStyle/>
                    <a:p>
                      <a:pPr algn="l" fontAlgn="ctr"/>
                      <a:r>
                        <a:rPr lang="pl-PL" sz="900" b="0" i="0" u="none" strike="noStrike">
                          <a:latin typeface="Arial" pitchFamily="34" charset="0"/>
                          <a:cs typeface="Arial" pitchFamily="34" charset="0"/>
                        </a:rPr>
                        <a:t>7.2. systemy kanalizacji zbiorczej dla ścieków</a:t>
                      </a:r>
                      <a:br>
                        <a:rPr lang="pl-PL" sz="900" b="0" i="0" u="none" strike="noStrike">
                          <a:latin typeface="Arial" pitchFamily="34" charset="0"/>
                          <a:cs typeface="Arial" pitchFamily="34" charset="0"/>
                        </a:rPr>
                      </a:br>
                      <a:r>
                        <a:rPr lang="pl-PL" sz="900" b="0" i="0" u="none" strike="noStrike">
                          <a:latin typeface="Arial" pitchFamily="34" charset="0"/>
                          <a:cs typeface="Arial" pitchFamily="34" charset="0"/>
                        </a:rPr>
                        <a:t>       komunalnych [km]</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ctr"/>
                      <a:r>
                        <a:rPr lang="pl-PL" sz="900" b="0" i="0" u="none" strike="noStrike">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ctr"/>
                      <a:r>
                        <a:rPr lang="pl-PL" sz="800" b="0" i="0" u="none" strike="noStrike">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ctr" fontAlgn="ctr"/>
                      <a:r>
                        <a:rPr lang="pl-PL" sz="800" b="0" i="0" u="none" strike="noStrike">
                          <a:latin typeface="Arial" pitchFamily="34" charset="0"/>
                          <a:cs typeface="Arial" pitchFamily="34" charset="0"/>
                        </a:rPr>
                        <a:t>X</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r>
              <a:tr h="209474">
                <a:tc>
                  <a:txBody>
                    <a:bodyPr/>
                    <a:lstStyle/>
                    <a:p>
                      <a:pPr algn="l" fontAlgn="ctr"/>
                      <a:r>
                        <a:rPr lang="pl-PL" sz="900" b="0" i="0" u="none" strike="noStrike">
                          <a:latin typeface="Arial" pitchFamily="34" charset="0"/>
                          <a:cs typeface="Arial" pitchFamily="34" charset="0"/>
                        </a:rPr>
                        <a:t>7.3.  przydomowe oczyszczalnie ścieków [szt.]</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ctr"/>
                      <a:r>
                        <a:rPr lang="pl-PL" sz="900" b="0" i="0" u="none" strike="noStrike">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ctr"/>
                      <a:r>
                        <a:rPr lang="pl-PL" sz="800" b="0" i="0" u="none" strike="noStrike">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ctr"/>
                      <a:r>
                        <a:rPr lang="pl-PL" sz="800" b="0" i="0" u="none" strike="noStrike">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r>
              <a:tr h="209474">
                <a:tc>
                  <a:txBody>
                    <a:bodyPr/>
                    <a:lstStyle/>
                    <a:p>
                      <a:pPr algn="l" fontAlgn="ctr"/>
                      <a:r>
                        <a:rPr lang="pl-PL" sz="900" b="0" i="0" u="none" strike="noStrike">
                          <a:latin typeface="Arial" pitchFamily="34" charset="0"/>
                          <a:cs typeface="Arial" pitchFamily="34" charset="0"/>
                        </a:rPr>
                        <a:t>7.4. ujęcia wody [szt.]</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ctr"/>
                      <a:r>
                        <a:rPr lang="pl-PL" sz="900" b="0" i="0" u="none" strike="noStrike">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ctr"/>
                      <a:r>
                        <a:rPr lang="pl-PL" sz="800" b="0" i="0" u="none" strike="noStrike">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ctr"/>
                      <a:r>
                        <a:rPr lang="pl-PL" sz="800" b="0" i="0" u="none" strike="noStrike">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r>
              <a:tr h="209474">
                <a:tc>
                  <a:txBody>
                    <a:bodyPr/>
                    <a:lstStyle/>
                    <a:p>
                      <a:pPr algn="l" fontAlgn="ctr"/>
                      <a:r>
                        <a:rPr lang="pl-PL" sz="900" b="0" i="0" u="none" strike="noStrike">
                          <a:latin typeface="Arial" pitchFamily="34" charset="0"/>
                          <a:cs typeface="Arial" pitchFamily="34" charset="0"/>
                        </a:rPr>
                        <a:t>7.5. stacje uzdatniania wody  [szt.]</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ctr"/>
                      <a:r>
                        <a:rPr lang="pl-PL" sz="900" b="0" i="0" u="none" strike="noStrike">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ctr"/>
                      <a:r>
                        <a:rPr lang="pl-PL" sz="800" b="0" i="0" u="none" strike="noStrike">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ctr"/>
                      <a:r>
                        <a:rPr lang="pl-PL" sz="800" b="0" i="0" u="none" strike="noStrike">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r>
              <a:tr h="200366">
                <a:tc>
                  <a:txBody>
                    <a:bodyPr/>
                    <a:lstStyle/>
                    <a:p>
                      <a:pPr algn="l" fontAlgn="ctr"/>
                      <a:r>
                        <a:rPr lang="pl-PL" sz="900" b="0" i="0" u="none" strike="noStrike">
                          <a:latin typeface="Arial" pitchFamily="34" charset="0"/>
                          <a:cs typeface="Arial" pitchFamily="34" charset="0"/>
                        </a:rPr>
                        <a:t>7.6. oczyszczalnie ścieków [szt.]</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ctr"/>
                      <a:r>
                        <a:rPr lang="pl-PL" sz="900" b="0" i="0" u="none" strike="noStrike">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ctr"/>
                      <a:r>
                        <a:rPr lang="pl-PL" sz="800" b="0" i="0" u="none" strike="noStrike">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ctr"/>
                      <a:r>
                        <a:rPr lang="pl-PL" sz="800" b="0" i="0" u="none" strike="noStrike">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r>
              <a:tr h="209474">
                <a:tc>
                  <a:txBody>
                    <a:bodyPr/>
                    <a:lstStyle/>
                    <a:p>
                      <a:pPr algn="l" fontAlgn="ctr"/>
                      <a:r>
                        <a:rPr lang="pl-PL" sz="900" b="0" i="0" u="none" strike="noStrike" dirty="0">
                          <a:latin typeface="Arial" pitchFamily="34" charset="0"/>
                          <a:cs typeface="Arial" pitchFamily="34" charset="0"/>
                        </a:rPr>
                        <a:t>7.7. instalacje do osadów ściekowych [szt.]</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ctr"/>
                      <a:r>
                        <a:rPr lang="pl-PL" sz="900" b="0" i="0" u="none" strike="noStrike">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ctr"/>
                      <a:r>
                        <a:rPr lang="pl-PL" sz="800" b="0" i="0" u="none" strike="noStrike">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a:txBody>
                    <a:bodyPr/>
                    <a:lstStyle/>
                    <a:p>
                      <a:pPr algn="r" fontAlgn="ctr"/>
                      <a:r>
                        <a:rPr lang="pl-PL" sz="800" b="0" i="0" u="none" strike="noStrike" dirty="0">
                          <a:latin typeface="Arial" pitchFamily="34" charset="0"/>
                          <a:cs typeface="Arial" pitchFamily="34" charset="0"/>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xmlns="" val="32557782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271441"/>
            <a:ext cx="5874775" cy="677108"/>
          </a:xfrm>
          <a:prstGeom prst="rect">
            <a:avLst/>
          </a:prstGeom>
        </p:spPr>
        <p:txBody>
          <a:bodyPr wrap="square">
            <a:spAutoFit/>
          </a:bodyPr>
          <a:lstStyle/>
          <a:p>
            <a:pPr lvl="0" algn="r"/>
            <a:r>
              <a:rPr lang="pl-PL" sz="1400" b="1" dirty="0" smtClean="0">
                <a:solidFill>
                  <a:prstClr val="black"/>
                </a:solidFill>
                <a:latin typeface="Arial Narrow" panose="020B0606020202030204" pitchFamily="34" charset="0"/>
              </a:rPr>
              <a:t>III</a:t>
            </a:r>
            <a:r>
              <a:rPr lang="pl-PL" sz="1400" b="1" dirty="0">
                <a:solidFill>
                  <a:prstClr val="black"/>
                </a:solidFill>
                <a:latin typeface="Arial Narrow" panose="020B0606020202030204" pitchFamily="34" charset="0"/>
              </a:rPr>
              <a:t>. OPIS PLANOWANEJ OPERACJI</a:t>
            </a:r>
          </a:p>
          <a:p>
            <a:pPr algn="r"/>
            <a:endParaRPr lang="pl-PL" sz="2400" dirty="0">
              <a:solidFill>
                <a:prstClr val="black"/>
              </a:solidFill>
            </a:endParaRPr>
          </a:p>
        </p:txBody>
      </p:sp>
      <p:sp>
        <p:nvSpPr>
          <p:cNvPr id="5" name="Prostokąt 4"/>
          <p:cNvSpPr/>
          <p:nvPr/>
        </p:nvSpPr>
        <p:spPr>
          <a:xfrm>
            <a:off x="529058" y="1466101"/>
            <a:ext cx="8292412" cy="5078313"/>
          </a:xfrm>
          <a:prstGeom prst="rect">
            <a:avLst/>
          </a:prstGeom>
        </p:spPr>
        <p:txBody>
          <a:bodyPr wrap="square">
            <a:spAutoFit/>
          </a:bodyPr>
          <a:lstStyle/>
          <a:p>
            <a:r>
              <a:rPr lang="pl-PL" sz="1400" b="1" u="sng" dirty="0" smtClean="0">
                <a:solidFill>
                  <a:srgbClr val="FF0000"/>
                </a:solidFill>
                <a:latin typeface="Arial" pitchFamily="34" charset="0"/>
                <a:cs typeface="Arial" pitchFamily="34" charset="0"/>
              </a:rPr>
              <a:t>Uwaga: </a:t>
            </a:r>
          </a:p>
          <a:p>
            <a:pPr marL="285750" indent="-285750" algn="just">
              <a:spcBef>
                <a:spcPts val="1200"/>
              </a:spcBef>
              <a:buFont typeface="Arial" pitchFamily="34" charset="0"/>
              <a:buChar char="•"/>
            </a:pPr>
            <a:r>
              <a:rPr lang="pl-PL" sz="1400" dirty="0" smtClean="0">
                <a:solidFill>
                  <a:prstClr val="black"/>
                </a:solidFill>
                <a:latin typeface="Arial" pitchFamily="34" charset="0"/>
                <a:cs typeface="Arial" pitchFamily="34" charset="0"/>
              </a:rPr>
              <a:t>Wartości wskaźników, których osiągnięcie jest zakładane w wyniku realizacji operacji zostaną zamieszczone w umowie o przyznaniu pomocy. </a:t>
            </a:r>
          </a:p>
          <a:p>
            <a:pPr marL="285750" indent="-285750" algn="just">
              <a:spcBef>
                <a:spcPts val="1200"/>
              </a:spcBef>
              <a:buFont typeface="Arial" pitchFamily="34" charset="0"/>
              <a:buChar char="•"/>
            </a:pPr>
            <a:r>
              <a:rPr lang="pl-PL" sz="1400" dirty="0" smtClean="0">
                <a:solidFill>
                  <a:prstClr val="black"/>
                </a:solidFill>
                <a:latin typeface="Arial" pitchFamily="34" charset="0"/>
                <a:cs typeface="Arial" pitchFamily="34" charset="0"/>
              </a:rPr>
              <a:t>Zmiana umowy w zakresie zmiany </a:t>
            </a:r>
            <a:r>
              <a:rPr lang="pl-PL" sz="1400" dirty="0">
                <a:solidFill>
                  <a:prstClr val="black"/>
                </a:solidFill>
                <a:latin typeface="Arial" pitchFamily="34" charset="0"/>
                <a:cs typeface="Arial" pitchFamily="34" charset="0"/>
              </a:rPr>
              <a:t>celu operacji oraz </a:t>
            </a:r>
            <a:r>
              <a:rPr lang="pl-PL" sz="1400" dirty="0" smtClean="0">
                <a:solidFill>
                  <a:prstClr val="black"/>
                </a:solidFill>
                <a:latin typeface="Arial" pitchFamily="34" charset="0"/>
                <a:cs typeface="Arial" pitchFamily="34" charset="0"/>
              </a:rPr>
              <a:t>zmiany wskaźników </a:t>
            </a:r>
            <a:r>
              <a:rPr lang="pl-PL" sz="1400" dirty="0">
                <a:solidFill>
                  <a:prstClr val="black"/>
                </a:solidFill>
                <a:latin typeface="Arial" pitchFamily="34" charset="0"/>
                <a:cs typeface="Arial" pitchFamily="34" charset="0"/>
              </a:rPr>
              <a:t>osiągnięcia celu </a:t>
            </a:r>
            <a:r>
              <a:rPr lang="pl-PL" sz="1400" dirty="0" smtClean="0">
                <a:solidFill>
                  <a:prstClr val="black"/>
                </a:solidFill>
                <a:latin typeface="Arial" pitchFamily="34" charset="0"/>
                <a:cs typeface="Arial" pitchFamily="34" charset="0"/>
              </a:rPr>
              <a:t>operacji </a:t>
            </a:r>
            <a:r>
              <a:rPr lang="pl-PL" sz="1400" b="1" dirty="0" smtClean="0">
                <a:solidFill>
                  <a:prstClr val="black"/>
                </a:solidFill>
                <a:latin typeface="Arial" pitchFamily="34" charset="0"/>
                <a:cs typeface="Arial" pitchFamily="34" charset="0"/>
              </a:rPr>
              <a:t>nie </a:t>
            </a:r>
            <a:r>
              <a:rPr lang="pl-PL" sz="1400" b="1" dirty="0">
                <a:solidFill>
                  <a:prstClr val="black"/>
                </a:solidFill>
                <a:latin typeface="Arial" pitchFamily="34" charset="0"/>
                <a:cs typeface="Arial" pitchFamily="34" charset="0"/>
              </a:rPr>
              <a:t>jest </a:t>
            </a:r>
            <a:r>
              <a:rPr lang="pl-PL" sz="1400" b="1" dirty="0" smtClean="0">
                <a:solidFill>
                  <a:prstClr val="black"/>
                </a:solidFill>
                <a:latin typeface="Arial" pitchFamily="34" charset="0"/>
                <a:cs typeface="Arial" pitchFamily="34" charset="0"/>
              </a:rPr>
              <a:t>możliwa</a:t>
            </a:r>
            <a:r>
              <a:rPr lang="pl-PL" sz="1400" dirty="0" smtClean="0">
                <a:solidFill>
                  <a:prstClr val="black"/>
                </a:solidFill>
                <a:latin typeface="Arial" pitchFamily="34" charset="0"/>
                <a:cs typeface="Arial" pitchFamily="34" charset="0"/>
              </a:rPr>
              <a:t>. </a:t>
            </a:r>
          </a:p>
          <a:p>
            <a:pPr marL="285750" indent="-285750" algn="just">
              <a:spcBef>
                <a:spcPts val="1200"/>
              </a:spcBef>
              <a:buFont typeface="Arial" pitchFamily="34" charset="0"/>
              <a:buChar char="•"/>
            </a:pPr>
            <a:r>
              <a:rPr lang="pl-PL" sz="1400" dirty="0" smtClean="0">
                <a:solidFill>
                  <a:prstClr val="black"/>
                </a:solidFill>
                <a:latin typeface="Arial" pitchFamily="34" charset="0"/>
                <a:cs typeface="Arial" pitchFamily="34" charset="0"/>
              </a:rPr>
              <a:t>Osiągnięcie celu operacji oraz wskaźników jego realizacji musi nastąpić do dnia złożenia wniosku </a:t>
            </a:r>
            <a:br>
              <a:rPr lang="pl-PL" sz="1400" dirty="0" smtClean="0">
                <a:solidFill>
                  <a:prstClr val="black"/>
                </a:solidFill>
                <a:latin typeface="Arial" pitchFamily="34" charset="0"/>
                <a:cs typeface="Arial" pitchFamily="34" charset="0"/>
              </a:rPr>
            </a:br>
            <a:r>
              <a:rPr lang="pl-PL" sz="1400" dirty="0" smtClean="0">
                <a:solidFill>
                  <a:prstClr val="black"/>
                </a:solidFill>
                <a:latin typeface="Arial" pitchFamily="34" charset="0"/>
                <a:cs typeface="Arial" pitchFamily="34" charset="0"/>
              </a:rPr>
              <a:t>o płatność końcową.</a:t>
            </a:r>
          </a:p>
          <a:p>
            <a:pPr marL="285750" indent="-285750" algn="just">
              <a:spcBef>
                <a:spcPts val="1200"/>
              </a:spcBef>
              <a:buFont typeface="Arial" pitchFamily="34" charset="0"/>
              <a:buChar char="•"/>
            </a:pPr>
            <a:r>
              <a:rPr lang="pl-PL" sz="1400" dirty="0" smtClean="0">
                <a:latin typeface="Arial" pitchFamily="34" charset="0"/>
                <a:cs typeface="Arial" pitchFamily="34" charset="0"/>
              </a:rPr>
              <a:t>Na etapie rozliczenia całej operacji (wniosek o płatność końcową), jedynie w przypadku wskaźników wskazanych w </a:t>
            </a:r>
            <a:r>
              <a:rPr lang="pl-PL" sz="1400" dirty="0" err="1" smtClean="0">
                <a:latin typeface="Arial" pitchFamily="34" charset="0"/>
                <a:cs typeface="Arial" pitchFamily="34" charset="0"/>
              </a:rPr>
              <a:t>pkt</a:t>
            </a:r>
            <a:r>
              <a:rPr lang="pl-PL" sz="1400" dirty="0" smtClean="0">
                <a:latin typeface="Arial" pitchFamily="34" charset="0"/>
                <a:cs typeface="Arial" pitchFamily="34" charset="0"/>
              </a:rPr>
              <a:t> 1</a:t>
            </a:r>
            <a:r>
              <a:rPr lang="pl-PL" sz="1400" dirty="0" smtClean="0">
                <a:latin typeface="Arial" pitchFamily="34" charset="0"/>
                <a:cs typeface="Arial" pitchFamily="34" charset="0"/>
                <a:sym typeface="Symbol"/>
              </a:rPr>
              <a:t></a:t>
            </a:r>
            <a:r>
              <a:rPr lang="pl-PL" sz="1400" dirty="0" smtClean="0">
                <a:latin typeface="Arial" pitchFamily="34" charset="0"/>
                <a:cs typeface="Arial" pitchFamily="34" charset="0"/>
              </a:rPr>
              <a:t>3 (sieć wodociągowa, sieć kanalizacyjna, przydomowe oczyszczalnie ścieków), zastosowanie ma reguła proporcjonalności w odniesieniu do niezrealizowania wskaźnika/ów</a:t>
            </a:r>
            <a:r>
              <a:rPr lang="pl-PL" sz="1400" baseline="30000" dirty="0" smtClean="0">
                <a:latin typeface="Arial" pitchFamily="34" charset="0"/>
                <a:cs typeface="Arial" pitchFamily="34" charset="0"/>
              </a:rPr>
              <a:t>1</a:t>
            </a:r>
            <a:r>
              <a:rPr lang="pl-PL" sz="1400" dirty="0" smtClean="0">
                <a:latin typeface="Arial" pitchFamily="34" charset="0"/>
                <a:cs typeface="Arial" pitchFamily="34" charset="0"/>
              </a:rPr>
              <a:t> (szczegóły w § 10 ust. 16 umowy przyznania pomocy).</a:t>
            </a:r>
          </a:p>
          <a:p>
            <a:pPr marL="285750" indent="-285750" algn="just">
              <a:spcBef>
                <a:spcPts val="1200"/>
              </a:spcBef>
              <a:buFont typeface="Arial" pitchFamily="34" charset="0"/>
              <a:buChar char="•"/>
            </a:pPr>
            <a:endParaRPr lang="pl-PL" sz="1400" dirty="0" smtClean="0">
              <a:solidFill>
                <a:prstClr val="black"/>
              </a:solidFill>
              <a:latin typeface="Arial" pitchFamily="34" charset="0"/>
              <a:cs typeface="Arial" pitchFamily="34" charset="0"/>
            </a:endParaRPr>
          </a:p>
          <a:p>
            <a:r>
              <a:rPr lang="pl-PL" sz="1400" dirty="0" smtClean="0">
                <a:latin typeface="Arial" pitchFamily="34" charset="0"/>
                <a:cs typeface="Arial" pitchFamily="34" charset="0"/>
              </a:rPr>
              <a:t>Reguła proporcjonalności nie ma zastosowania w przypadku: </a:t>
            </a:r>
          </a:p>
          <a:p>
            <a:r>
              <a:rPr lang="pl-PL" sz="1400" dirty="0" smtClean="0">
                <a:latin typeface="Arial" pitchFamily="34" charset="0"/>
                <a:cs typeface="Arial" pitchFamily="34" charset="0"/>
              </a:rPr>
              <a:t>-wskaźników realizacji celu operacji osiągniętych na poziomie niższym niż 75%,</a:t>
            </a:r>
          </a:p>
          <a:p>
            <a:pPr lvl="0"/>
            <a:r>
              <a:rPr lang="pl-PL" sz="1400" dirty="0" smtClean="0">
                <a:latin typeface="Arial" pitchFamily="34" charset="0"/>
                <a:cs typeface="Arial" pitchFamily="34" charset="0"/>
              </a:rPr>
              <a:t>-wystąpienia siły wyższej lub nadzwyczajnych okoliczności, o których mowa w § 16.</a:t>
            </a:r>
          </a:p>
          <a:p>
            <a:pPr marL="285750" indent="-285750" algn="just">
              <a:spcBef>
                <a:spcPts val="1200"/>
              </a:spcBef>
            </a:pPr>
            <a:endParaRPr lang="pl-PL" sz="1400" dirty="0" smtClean="0">
              <a:solidFill>
                <a:prstClr val="black"/>
              </a:solidFill>
              <a:latin typeface="Arial" pitchFamily="34" charset="0"/>
              <a:cs typeface="Arial" pitchFamily="34" charset="0"/>
            </a:endParaRPr>
          </a:p>
          <a:p>
            <a:endParaRPr lang="pl-PL" sz="1400" dirty="0">
              <a:solidFill>
                <a:prstClr val="black"/>
              </a:solidFill>
              <a:latin typeface="Arial" pitchFamily="34" charset="0"/>
              <a:cs typeface="Arial" pitchFamily="34" charset="0"/>
            </a:endParaRPr>
          </a:p>
          <a:p>
            <a:endParaRPr lang="pl-PL" sz="1400" u="sng" dirty="0">
              <a:solidFill>
                <a:prstClr val="black"/>
              </a:solidFill>
            </a:endParaRPr>
          </a:p>
        </p:txBody>
      </p:sp>
    </p:spTree>
    <p:extLst>
      <p:ext uri="{BB962C8B-B14F-4D97-AF65-F5344CB8AC3E}">
        <p14:creationId xmlns:p14="http://schemas.microsoft.com/office/powerpoint/2010/main" xmlns="" val="294754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ymbol zastępczy tekstu 2"/>
          <p:cNvSpPr txBox="1">
            <a:spLocks/>
          </p:cNvSpPr>
          <p:nvPr/>
        </p:nvSpPr>
        <p:spPr bwMode="auto">
          <a:xfrm>
            <a:off x="787909" y="1656734"/>
            <a:ext cx="7433065" cy="4580245"/>
          </a:xfrm>
          <a:prstGeom prst="rect">
            <a:avLst/>
          </a:prstGeom>
          <a:noFill/>
          <a:ln w="9525">
            <a:noFill/>
            <a:miter lim="800000"/>
            <a:headEnd/>
            <a:tailEnd/>
          </a:ln>
        </p:spPr>
        <p:txBody>
          <a:bodyPr/>
          <a:lstStyle/>
          <a:p>
            <a:pPr marL="285750" indent="-285750" algn="just" eaLnBrk="0" hangingPunct="0">
              <a:spcBef>
                <a:spcPct val="20000"/>
              </a:spcBef>
              <a:buFont typeface="Wingdings" pitchFamily="2" charset="2"/>
              <a:buChar char="Ø"/>
            </a:pPr>
            <a:r>
              <a:rPr lang="pl-PL" altLang="pl-PL" b="1" dirty="0" smtClean="0">
                <a:solidFill>
                  <a:srgbClr val="000000"/>
                </a:solidFill>
                <a:latin typeface="Arial" pitchFamily="34" charset="0"/>
                <a:cs typeface="Arial" pitchFamily="34" charset="0"/>
              </a:rPr>
              <a:t>Przed wypełnieniem wniosku należy szczegółowo zapoznać się </a:t>
            </a:r>
            <a:br>
              <a:rPr lang="pl-PL" altLang="pl-PL" b="1" dirty="0" smtClean="0">
                <a:solidFill>
                  <a:srgbClr val="000000"/>
                </a:solidFill>
                <a:latin typeface="Arial" pitchFamily="34" charset="0"/>
                <a:cs typeface="Arial" pitchFamily="34" charset="0"/>
              </a:rPr>
            </a:br>
            <a:r>
              <a:rPr lang="pl-PL" altLang="pl-PL" b="1" dirty="0" smtClean="0">
                <a:solidFill>
                  <a:srgbClr val="000000"/>
                </a:solidFill>
                <a:latin typeface="Arial" pitchFamily="34" charset="0"/>
                <a:cs typeface="Arial" pitchFamily="34" charset="0"/>
              </a:rPr>
              <a:t>z instrukcją jego wypełniania oraz z przedmiotowym rozporządzeniem.</a:t>
            </a:r>
          </a:p>
          <a:p>
            <a:pPr algn="just" eaLnBrk="0" hangingPunct="0">
              <a:spcBef>
                <a:spcPct val="20000"/>
              </a:spcBef>
              <a:buFont typeface="Wingdings" pitchFamily="2" charset="2"/>
              <a:buChar char="Ø"/>
            </a:pPr>
            <a:endParaRPr lang="pl-PL" altLang="pl-PL" b="1" dirty="0">
              <a:solidFill>
                <a:srgbClr val="000000"/>
              </a:solidFill>
              <a:latin typeface="Arial" pitchFamily="34" charset="0"/>
              <a:cs typeface="Arial" pitchFamily="34" charset="0"/>
            </a:endParaRPr>
          </a:p>
          <a:p>
            <a:pPr marL="285750" indent="-285750" algn="just" eaLnBrk="0" hangingPunct="0">
              <a:spcBef>
                <a:spcPct val="20000"/>
              </a:spcBef>
              <a:buFont typeface="Wingdings" pitchFamily="2" charset="2"/>
              <a:buChar char="Ø"/>
            </a:pPr>
            <a:r>
              <a:rPr lang="pl-PL" altLang="pl-PL" dirty="0">
                <a:latin typeface="Arial" pitchFamily="34" charset="0"/>
                <a:cs typeface="Arial" pitchFamily="34" charset="0"/>
              </a:rPr>
              <a:t>Wniosek sporządzany jest na formularzu udostępnionym na stronie internetowej urzędu </a:t>
            </a:r>
            <a:r>
              <a:rPr lang="pl-PL" altLang="pl-PL" dirty="0" smtClean="0">
                <a:latin typeface="Arial" pitchFamily="34" charset="0"/>
                <a:cs typeface="Arial" pitchFamily="34" charset="0"/>
              </a:rPr>
              <a:t>marszałkowskiego</a:t>
            </a:r>
          </a:p>
          <a:p>
            <a:pPr marL="285750" indent="-285750" algn="just" eaLnBrk="0" hangingPunct="0">
              <a:spcBef>
                <a:spcPct val="20000"/>
              </a:spcBef>
              <a:buFont typeface="Wingdings" pitchFamily="2" charset="2"/>
              <a:buChar char="Ø"/>
            </a:pPr>
            <a:endParaRPr lang="pl-PL" altLang="pl-PL" dirty="0">
              <a:latin typeface="Arial" pitchFamily="34" charset="0"/>
              <a:cs typeface="Arial" pitchFamily="34" charset="0"/>
            </a:endParaRPr>
          </a:p>
          <a:p>
            <a:pPr marL="285750" indent="-285750" algn="just" eaLnBrk="0" hangingPunct="0">
              <a:spcBef>
                <a:spcPct val="20000"/>
              </a:spcBef>
              <a:buFont typeface="Wingdings" pitchFamily="2" charset="2"/>
              <a:buChar char="Ø"/>
            </a:pPr>
            <a:r>
              <a:rPr lang="pl-PL" altLang="pl-PL" dirty="0" smtClean="0">
                <a:latin typeface="Arial" pitchFamily="34" charset="0"/>
                <a:cs typeface="Arial" pitchFamily="34" charset="0"/>
              </a:rPr>
              <a:t>Zalecane </a:t>
            </a:r>
            <a:r>
              <a:rPr lang="pl-PL" altLang="pl-PL" dirty="0">
                <a:latin typeface="Arial" pitchFamily="34" charset="0"/>
                <a:cs typeface="Arial" pitchFamily="34" charset="0"/>
              </a:rPr>
              <a:t>jest, aby wniosek został wypełniony elektronicznie </a:t>
            </a:r>
            <a:r>
              <a:rPr lang="pl-PL" altLang="pl-PL" dirty="0" smtClean="0">
                <a:latin typeface="Arial" pitchFamily="34" charset="0"/>
                <a:cs typeface="Arial" pitchFamily="34" charset="0"/>
              </a:rPr>
              <a:t/>
            </a:r>
            <a:br>
              <a:rPr lang="pl-PL" altLang="pl-PL" dirty="0" smtClean="0">
                <a:latin typeface="Arial" pitchFamily="34" charset="0"/>
                <a:cs typeface="Arial" pitchFamily="34" charset="0"/>
              </a:rPr>
            </a:br>
            <a:r>
              <a:rPr lang="pl-PL" altLang="pl-PL" dirty="0" smtClean="0">
                <a:latin typeface="Arial" pitchFamily="34" charset="0"/>
                <a:cs typeface="Arial" pitchFamily="34" charset="0"/>
              </a:rPr>
              <a:t>i </a:t>
            </a:r>
            <a:r>
              <a:rPr lang="pl-PL" altLang="pl-PL" dirty="0">
                <a:latin typeface="Arial" pitchFamily="34" charset="0"/>
                <a:cs typeface="Arial" pitchFamily="34" charset="0"/>
              </a:rPr>
              <a:t>wydrukowany, </a:t>
            </a:r>
            <a:r>
              <a:rPr lang="pl-PL" altLang="pl-PL" dirty="0" smtClean="0">
                <a:latin typeface="Arial" pitchFamily="34" charset="0"/>
                <a:cs typeface="Arial" pitchFamily="34" charset="0"/>
              </a:rPr>
              <a:t>a </a:t>
            </a:r>
            <a:r>
              <a:rPr lang="pl-PL" altLang="pl-PL" dirty="0">
                <a:latin typeface="Arial" pitchFamily="34" charset="0"/>
                <a:cs typeface="Arial" pitchFamily="34" charset="0"/>
              </a:rPr>
              <a:t>następnie zapisany na nośniku CD </a:t>
            </a:r>
            <a:r>
              <a:rPr lang="pl-PL" altLang="pl-PL" dirty="0" smtClean="0">
                <a:latin typeface="Arial" pitchFamily="34" charset="0"/>
                <a:cs typeface="Arial" pitchFamily="34" charset="0"/>
              </a:rPr>
              <a:t>i </a:t>
            </a:r>
            <a:r>
              <a:rPr lang="pl-PL" altLang="pl-PL" dirty="0">
                <a:latin typeface="Arial" pitchFamily="34" charset="0"/>
                <a:cs typeface="Arial" pitchFamily="34" charset="0"/>
              </a:rPr>
              <a:t>dostarczony do UM wraz </a:t>
            </a:r>
            <a:r>
              <a:rPr lang="pl-PL" altLang="pl-PL" dirty="0" smtClean="0">
                <a:latin typeface="Arial" pitchFamily="34" charset="0"/>
                <a:cs typeface="Arial" pitchFamily="34" charset="0"/>
              </a:rPr>
              <a:t>z </a:t>
            </a:r>
            <a:r>
              <a:rPr lang="pl-PL" altLang="pl-PL" dirty="0">
                <a:latin typeface="Arial" pitchFamily="34" charset="0"/>
                <a:cs typeface="Arial" pitchFamily="34" charset="0"/>
              </a:rPr>
              <a:t>wnioskiem</a:t>
            </a:r>
            <a:endParaRPr lang="pl-PL" altLang="pl-PL" b="1" dirty="0">
              <a:solidFill>
                <a:srgbClr val="000000"/>
              </a:solidFill>
              <a:latin typeface="Arial" pitchFamily="34" charset="0"/>
              <a:cs typeface="Arial" pitchFamily="34" charset="0"/>
            </a:endParaRPr>
          </a:p>
          <a:p>
            <a:pPr algn="just" eaLnBrk="0" hangingPunct="0">
              <a:spcBef>
                <a:spcPct val="20000"/>
              </a:spcBef>
              <a:buFont typeface="Arial" charset="0"/>
              <a:buNone/>
            </a:pPr>
            <a:endParaRPr lang="pl-PL" altLang="pl-PL" sz="2000" dirty="0">
              <a:solidFill>
                <a:srgbClr val="000000"/>
              </a:solidFill>
              <a:latin typeface="+mn-lt"/>
            </a:endParaRPr>
          </a:p>
          <a:p>
            <a:pPr marL="342900" indent="-342900" eaLnBrk="0" hangingPunct="0">
              <a:spcBef>
                <a:spcPct val="20000"/>
              </a:spcBef>
              <a:buFont typeface="Arial" charset="0"/>
              <a:buNone/>
            </a:pPr>
            <a:endParaRPr lang="pl-PL" altLang="pl-PL" sz="2000" dirty="0">
              <a:solidFill>
                <a:srgbClr val="000000"/>
              </a:solidFill>
              <a:latin typeface="Arial" charset="0"/>
            </a:endParaRPr>
          </a:p>
          <a:p>
            <a:pPr marL="342900" indent="-342900" eaLnBrk="0" hangingPunct="0">
              <a:spcBef>
                <a:spcPct val="20000"/>
              </a:spcBef>
              <a:buFont typeface="Arial" charset="0"/>
              <a:buNone/>
            </a:pPr>
            <a:endParaRPr lang="pl-PL" altLang="pl-PL" sz="2000" dirty="0">
              <a:solidFill>
                <a:srgbClr val="000000"/>
              </a:solidFill>
              <a:latin typeface="Arial" charset="0"/>
            </a:endParaRPr>
          </a:p>
        </p:txBody>
      </p:sp>
      <p:sp>
        <p:nvSpPr>
          <p:cNvPr id="4" name="Prostokąt 3"/>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Zasady ogólne</a:t>
            </a:r>
            <a:endParaRPr lang="pl-PL" sz="2400" dirty="0"/>
          </a:p>
        </p:txBody>
      </p:sp>
    </p:spTree>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3118977" y="202861"/>
            <a:ext cx="5874775" cy="677108"/>
          </a:xfrm>
          <a:prstGeom prst="rect">
            <a:avLst/>
          </a:prstGeom>
        </p:spPr>
        <p:txBody>
          <a:bodyPr wrap="square">
            <a:spAutoFit/>
          </a:bodyPr>
          <a:lstStyle/>
          <a:p>
            <a:pPr algn="r"/>
            <a:r>
              <a:rPr lang="pl-PL" sz="2400" b="1" dirty="0" smtClean="0">
                <a:solidFill>
                  <a:srgbClr val="44C6EB"/>
                </a:solidFill>
              </a:rPr>
              <a:t>Najważniejsze zasady wypełniania wniosku</a:t>
            </a:r>
          </a:p>
          <a:p>
            <a:pPr algn="r"/>
            <a:r>
              <a:rPr lang="pl-PL" sz="1400" b="1" dirty="0">
                <a:latin typeface="Arial Narrow" panose="020B0606020202030204" pitchFamily="34" charset="0"/>
                <a:cs typeface="Arial" pitchFamily="34" charset="0"/>
              </a:rPr>
              <a:t>IV. PLAN FINANSOWY </a:t>
            </a:r>
            <a:r>
              <a:rPr lang="pl-PL" sz="1400" b="1" dirty="0" smtClean="0">
                <a:latin typeface="Arial Narrow" panose="020B0606020202030204" pitchFamily="34" charset="0"/>
                <a:cs typeface="Arial" pitchFamily="34" charset="0"/>
              </a:rPr>
              <a:t>OPERACJI</a:t>
            </a:r>
            <a:endParaRPr lang="pl-PL" sz="2400" b="1" dirty="0">
              <a:latin typeface="Arial Narrow" panose="020B0606020202030204" pitchFamily="34" charset="0"/>
              <a:cs typeface="Arial" pitchFamily="34" charset="0"/>
            </a:endParaRPr>
          </a:p>
        </p:txBody>
      </p:sp>
      <p:pic>
        <p:nvPicPr>
          <p:cNvPr id="6"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978506" y="824484"/>
            <a:ext cx="5931217" cy="324619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8" name="Symbol zastępczy zawartości 3"/>
          <p:cNvSpPr>
            <a:spLocks noGrp="1"/>
          </p:cNvSpPr>
          <p:nvPr>
            <p:ph idx="1"/>
          </p:nvPr>
        </p:nvSpPr>
        <p:spPr>
          <a:xfrm>
            <a:off x="209817" y="4069214"/>
            <a:ext cx="8416598" cy="1586732"/>
          </a:xfrm>
        </p:spPr>
        <p:txBody>
          <a:bodyPr/>
          <a:lstStyle/>
          <a:p>
            <a:pPr>
              <a:buAutoNum type="arabicPeriod"/>
            </a:pPr>
            <a:r>
              <a:rPr lang="pl-PL" sz="1400" b="1" dirty="0" smtClean="0">
                <a:latin typeface="Arial" pitchFamily="34" charset="0"/>
                <a:cs typeface="Arial" pitchFamily="34" charset="0"/>
              </a:rPr>
              <a:t>Planowane koszty operacji</a:t>
            </a:r>
          </a:p>
          <a:p>
            <a:pPr marL="0" indent="0">
              <a:buNone/>
            </a:pPr>
            <a:endParaRPr lang="pl-PL" sz="600" b="1" dirty="0" smtClean="0">
              <a:latin typeface="Arial" pitchFamily="34" charset="0"/>
              <a:cs typeface="Arial" pitchFamily="34" charset="0"/>
            </a:endParaRPr>
          </a:p>
          <a:p>
            <a:pPr algn="just"/>
            <a:r>
              <a:rPr lang="pl-PL" sz="1200" dirty="0" smtClean="0">
                <a:latin typeface="Arial" pitchFamily="34" charset="0"/>
                <a:cs typeface="Arial" pitchFamily="34" charset="0"/>
              </a:rPr>
              <a:t>Należy </a:t>
            </a:r>
            <a:r>
              <a:rPr lang="pl-PL" sz="1200" dirty="0">
                <a:latin typeface="Arial" pitchFamily="34" charset="0"/>
                <a:cs typeface="Arial" pitchFamily="34" charset="0"/>
              </a:rPr>
              <a:t>podać dane dotyczące kosztów </a:t>
            </a:r>
            <a:r>
              <a:rPr lang="pl-PL" sz="1200" dirty="0" smtClean="0">
                <a:latin typeface="Arial" pitchFamily="34" charset="0"/>
                <a:cs typeface="Arial" pitchFamily="34" charset="0"/>
              </a:rPr>
              <a:t>całkowitych i kwalifikowalnych </a:t>
            </a:r>
            <a:r>
              <a:rPr lang="pl-PL" sz="1200" u="sng" dirty="0">
                <a:latin typeface="Arial" pitchFamily="34" charset="0"/>
                <a:cs typeface="Arial" pitchFamily="34" charset="0"/>
              </a:rPr>
              <a:t>(inwestycyjnych) </a:t>
            </a:r>
            <a:r>
              <a:rPr lang="pl-PL" sz="1200" dirty="0">
                <a:latin typeface="Arial" pitchFamily="34" charset="0"/>
                <a:cs typeface="Arial" pitchFamily="34" charset="0"/>
              </a:rPr>
              <a:t>poszczególnych zakresów </a:t>
            </a:r>
            <a:r>
              <a:rPr lang="pl-PL" sz="1200" dirty="0" smtClean="0">
                <a:latin typeface="Arial" pitchFamily="34" charset="0"/>
                <a:cs typeface="Arial" pitchFamily="34" charset="0"/>
              </a:rPr>
              <a:t/>
            </a:r>
            <a:br>
              <a:rPr lang="pl-PL" sz="1200" dirty="0" smtClean="0">
                <a:latin typeface="Arial" pitchFamily="34" charset="0"/>
                <a:cs typeface="Arial" pitchFamily="34" charset="0"/>
              </a:rPr>
            </a:br>
            <a:r>
              <a:rPr lang="pl-PL" sz="1200" dirty="0" smtClean="0">
                <a:latin typeface="Arial" pitchFamily="34" charset="0"/>
                <a:cs typeface="Arial" pitchFamily="34" charset="0"/>
              </a:rPr>
              <a:t>w </a:t>
            </a:r>
            <a:r>
              <a:rPr lang="pl-PL" sz="1200" dirty="0">
                <a:latin typeface="Arial" pitchFamily="34" charset="0"/>
                <a:cs typeface="Arial" pitchFamily="34" charset="0"/>
              </a:rPr>
              <a:t>podziale </a:t>
            </a:r>
            <a:r>
              <a:rPr lang="pl-PL" sz="1200" dirty="0" smtClean="0">
                <a:latin typeface="Arial" pitchFamily="34" charset="0"/>
                <a:cs typeface="Arial" pitchFamily="34" charset="0"/>
              </a:rPr>
              <a:t>na budowę i przebudowę. </a:t>
            </a:r>
            <a:r>
              <a:rPr lang="pl-PL" sz="1200" dirty="0">
                <a:latin typeface="Arial" pitchFamily="34" charset="0"/>
                <a:cs typeface="Arial" pitchFamily="34" charset="0"/>
              </a:rPr>
              <a:t>Koszty </a:t>
            </a:r>
            <a:r>
              <a:rPr lang="pl-PL" sz="1200" dirty="0" smtClean="0">
                <a:latin typeface="Arial" pitchFamily="34" charset="0"/>
                <a:cs typeface="Arial" pitchFamily="34" charset="0"/>
              </a:rPr>
              <a:t>należy </a:t>
            </a:r>
            <a:r>
              <a:rPr lang="pl-PL" sz="1200" dirty="0">
                <a:latin typeface="Arial" pitchFamily="34" charset="0"/>
                <a:cs typeface="Arial" pitchFamily="34" charset="0"/>
              </a:rPr>
              <a:t>podać w zł. </a:t>
            </a:r>
            <a:endParaRPr lang="pl-PL" sz="500" dirty="0" smtClean="0">
              <a:latin typeface="Arial" pitchFamily="34" charset="0"/>
              <a:cs typeface="Arial" pitchFamily="34" charset="0"/>
            </a:endParaRPr>
          </a:p>
          <a:p>
            <a:pPr algn="just"/>
            <a:r>
              <a:rPr lang="pl-PL" sz="1200" dirty="0" smtClean="0">
                <a:latin typeface="Arial" pitchFamily="34" charset="0"/>
                <a:cs typeface="Arial" pitchFamily="34" charset="0"/>
              </a:rPr>
              <a:t>W </a:t>
            </a:r>
            <a:r>
              <a:rPr lang="pl-PL" sz="1200" dirty="0">
                <a:latin typeface="Arial" pitchFamily="34" charset="0"/>
                <a:cs typeface="Arial" pitchFamily="34" charset="0"/>
              </a:rPr>
              <a:t>przypadku, gdy koszty zakupu nowych urządzeń i materiałów służących realizacji operacji </a:t>
            </a:r>
            <a:r>
              <a:rPr lang="pl-PL" sz="1200" dirty="0" smtClean="0">
                <a:latin typeface="Arial" pitchFamily="34" charset="0"/>
                <a:cs typeface="Arial" pitchFamily="34" charset="0"/>
              </a:rPr>
              <a:t>został ujęty w </a:t>
            </a:r>
            <a:r>
              <a:rPr lang="pl-PL" sz="1200" dirty="0">
                <a:latin typeface="Arial" pitchFamily="34" charset="0"/>
                <a:cs typeface="Arial" pitchFamily="34" charset="0"/>
              </a:rPr>
              <a:t>kosztach </a:t>
            </a:r>
            <a:r>
              <a:rPr lang="pl-PL" sz="1200" dirty="0" smtClean="0">
                <a:latin typeface="Arial" pitchFamily="34" charset="0"/>
                <a:cs typeface="Arial" pitchFamily="34" charset="0"/>
              </a:rPr>
              <a:t/>
            </a:r>
            <a:br>
              <a:rPr lang="pl-PL" sz="1200" dirty="0" smtClean="0">
                <a:latin typeface="Arial" pitchFamily="34" charset="0"/>
                <a:cs typeface="Arial" pitchFamily="34" charset="0"/>
              </a:rPr>
            </a:br>
            <a:r>
              <a:rPr lang="pl-PL" sz="1200" dirty="0" smtClean="0">
                <a:latin typeface="Arial" pitchFamily="34" charset="0"/>
                <a:cs typeface="Arial" pitchFamily="34" charset="0"/>
              </a:rPr>
              <a:t>w </a:t>
            </a:r>
            <a:r>
              <a:rPr lang="pl-PL" sz="1200" dirty="0">
                <a:latin typeface="Arial" pitchFamily="34" charset="0"/>
                <a:cs typeface="Arial" pitchFamily="34" charset="0"/>
              </a:rPr>
              <a:t>pkt </a:t>
            </a:r>
            <a:r>
              <a:rPr lang="pl-PL" sz="1200" dirty="0" smtClean="0">
                <a:latin typeface="Arial" pitchFamily="34" charset="0"/>
                <a:cs typeface="Arial" pitchFamily="34" charset="0"/>
              </a:rPr>
              <a:t>1.1-1.7,  </a:t>
            </a:r>
            <a:r>
              <a:rPr lang="pl-PL" sz="1200" dirty="0">
                <a:latin typeface="Arial" pitchFamily="34" charset="0"/>
                <a:cs typeface="Arial" pitchFamily="34" charset="0"/>
              </a:rPr>
              <a:t>w pkt </a:t>
            </a:r>
            <a:r>
              <a:rPr lang="pl-PL" sz="1200" dirty="0" smtClean="0">
                <a:latin typeface="Arial" pitchFamily="34" charset="0"/>
                <a:cs typeface="Arial" pitchFamily="34" charset="0"/>
              </a:rPr>
              <a:t>1.8 należy </a:t>
            </a:r>
            <a:r>
              <a:rPr lang="pl-PL" sz="1200" dirty="0">
                <a:latin typeface="Arial" pitchFamily="34" charset="0"/>
                <a:cs typeface="Arial" pitchFamily="34" charset="0"/>
              </a:rPr>
              <a:t>podać </a:t>
            </a:r>
            <a:r>
              <a:rPr lang="pl-PL" sz="1200" dirty="0" smtClean="0">
                <a:latin typeface="Arial" pitchFamily="34" charset="0"/>
                <a:cs typeface="Arial" pitchFamily="34" charset="0"/>
              </a:rPr>
              <a:t>wartość </a:t>
            </a:r>
            <a:r>
              <a:rPr lang="pl-PL" sz="1200" dirty="0">
                <a:latin typeface="Arial" pitchFamily="34" charset="0"/>
                <a:cs typeface="Arial" pitchFamily="34" charset="0"/>
              </a:rPr>
              <a:t>„</a:t>
            </a:r>
            <a:r>
              <a:rPr lang="pl-PL" sz="1200" dirty="0" smtClean="0">
                <a:latin typeface="Arial" pitchFamily="34" charset="0"/>
                <a:cs typeface="Arial" pitchFamily="34" charset="0"/>
              </a:rPr>
              <a:t>0,00”</a:t>
            </a:r>
          </a:p>
          <a:p>
            <a:pPr algn="just"/>
            <a:r>
              <a:rPr lang="pl-PL" sz="1200" dirty="0" smtClean="0">
                <a:latin typeface="Arial" pitchFamily="34" charset="0"/>
                <a:cs typeface="Arial" pitchFamily="34" charset="0"/>
              </a:rPr>
              <a:t>W </a:t>
            </a:r>
            <a:r>
              <a:rPr lang="pl-PL" sz="1200" dirty="0" err="1" smtClean="0">
                <a:latin typeface="Arial" pitchFamily="34" charset="0"/>
                <a:cs typeface="Arial" pitchFamily="34" charset="0"/>
              </a:rPr>
              <a:t>pkt</a:t>
            </a:r>
            <a:r>
              <a:rPr lang="pl-PL" sz="1200" dirty="0" smtClean="0">
                <a:latin typeface="Arial" pitchFamily="34" charset="0"/>
                <a:cs typeface="Arial" pitchFamily="34" charset="0"/>
              </a:rPr>
              <a:t> 1.9. zakup usług służących realizacji operacji nie należy ujmować kosztów ogólnych. </a:t>
            </a:r>
          </a:p>
          <a:p>
            <a:pPr algn="just"/>
            <a:endParaRPr lang="pl-PL" sz="1200" dirty="0" smtClean="0">
              <a:latin typeface="Arial" pitchFamily="34" charset="0"/>
              <a:cs typeface="Arial" pitchFamily="34" charset="0"/>
            </a:endParaRPr>
          </a:p>
          <a:p>
            <a:pPr algn="just"/>
            <a:endParaRPr lang="pl-PL" sz="500" dirty="0" smtClean="0">
              <a:latin typeface="Arial" pitchFamily="34" charset="0"/>
              <a:cs typeface="Arial" pitchFamily="34" charset="0"/>
            </a:endParaRPr>
          </a:p>
        </p:txBody>
      </p:sp>
    </p:spTree>
    <p:extLst>
      <p:ext uri="{BB962C8B-B14F-4D97-AF65-F5344CB8AC3E}">
        <p14:creationId xmlns:p14="http://schemas.microsoft.com/office/powerpoint/2010/main" xmlns="" val="32557782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rostokąt 4"/>
          <p:cNvSpPr/>
          <p:nvPr/>
        </p:nvSpPr>
        <p:spPr>
          <a:xfrm>
            <a:off x="2880852" y="431461"/>
            <a:ext cx="5874775" cy="892552"/>
          </a:xfrm>
          <a:prstGeom prst="rect">
            <a:avLst/>
          </a:prstGeom>
        </p:spPr>
        <p:txBody>
          <a:bodyPr wrap="square">
            <a:spAutoFit/>
          </a:bodyPr>
          <a:lstStyle/>
          <a:p>
            <a:pPr algn="r"/>
            <a:r>
              <a:rPr lang="pl-PL" sz="2400" b="1" dirty="0" smtClean="0">
                <a:solidFill>
                  <a:srgbClr val="44C6EB"/>
                </a:solidFill>
              </a:rPr>
              <a:t>Najważniejsze zasady wypełniania wniosku</a:t>
            </a:r>
          </a:p>
          <a:p>
            <a:pPr lvl="0" algn="r"/>
            <a:r>
              <a:rPr lang="pl-PL" sz="1400" b="1" dirty="0">
                <a:solidFill>
                  <a:prstClr val="black"/>
                </a:solidFill>
                <a:latin typeface="Arial Narrow" panose="020B0606020202030204" pitchFamily="34" charset="0"/>
                <a:cs typeface="Arial" pitchFamily="34" charset="0"/>
              </a:rPr>
              <a:t>IV. PLAN FINANSOWY OPERACJI</a:t>
            </a:r>
            <a:endParaRPr lang="pl-PL" sz="2400" b="1" dirty="0">
              <a:solidFill>
                <a:prstClr val="black"/>
              </a:solidFill>
              <a:latin typeface="Arial Narrow" panose="020B0606020202030204" pitchFamily="34" charset="0"/>
              <a:cs typeface="Arial" pitchFamily="34" charset="0"/>
            </a:endParaRPr>
          </a:p>
          <a:p>
            <a:pPr algn="r"/>
            <a:endParaRPr lang="pl-PL" sz="1400" dirty="0"/>
          </a:p>
        </p:txBody>
      </p:sp>
      <p:sp>
        <p:nvSpPr>
          <p:cNvPr id="7" name="Symbol zastępczy zawartości 3"/>
          <p:cNvSpPr>
            <a:spLocks noGrp="1"/>
          </p:cNvSpPr>
          <p:nvPr>
            <p:ph idx="1"/>
          </p:nvPr>
        </p:nvSpPr>
        <p:spPr>
          <a:xfrm>
            <a:off x="238125" y="1432694"/>
            <a:ext cx="8639175" cy="1834381"/>
          </a:xfrm>
        </p:spPr>
        <p:txBody>
          <a:bodyPr/>
          <a:lstStyle/>
          <a:p>
            <a:pPr marL="324000" algn="just">
              <a:buNone/>
            </a:pPr>
            <a:r>
              <a:rPr lang="pl-PL" sz="1200" dirty="0" smtClean="0">
                <a:latin typeface="Arial" pitchFamily="34" charset="0"/>
                <a:cs typeface="Arial" pitchFamily="34" charset="0"/>
              </a:rPr>
              <a:t>Jeżeli koszty usług służących realizacji operacji zostały zawarte w kosztach pkt 1.1 – 1.7, nie należy ich podawać w pkt 1.9. </a:t>
            </a:r>
          </a:p>
          <a:p>
            <a:pPr marL="324000" algn="just">
              <a:buNone/>
            </a:pPr>
            <a:r>
              <a:rPr lang="pl-PL" sz="1200" dirty="0" smtClean="0">
                <a:latin typeface="Arial" pitchFamily="34" charset="0"/>
                <a:cs typeface="Arial" pitchFamily="34" charset="0"/>
              </a:rPr>
              <a:t>W polu 1.10. należy zsumować koszty całkowite i kwalifikowalne, dotyczące poszczególnych  zakresów. </a:t>
            </a:r>
          </a:p>
          <a:p>
            <a:pPr marL="324000" algn="just">
              <a:buNone/>
            </a:pPr>
            <a:r>
              <a:rPr lang="pl-PL" sz="1200" dirty="0" smtClean="0">
                <a:latin typeface="Arial" pitchFamily="34" charset="0"/>
                <a:cs typeface="Arial" pitchFamily="34" charset="0"/>
              </a:rPr>
              <a:t>Jeżeli w którymkolwiek z powyższych pól dane koszty nie występują, należy wpisać wartość „0”. </a:t>
            </a:r>
          </a:p>
          <a:p>
            <a:pPr algn="just">
              <a:buNone/>
            </a:pPr>
            <a:endParaRPr lang="pl-PL" sz="600" dirty="0" smtClean="0">
              <a:latin typeface="Arial" pitchFamily="34" charset="0"/>
              <a:cs typeface="Arial" pitchFamily="34" charset="0"/>
            </a:endParaRPr>
          </a:p>
          <a:p>
            <a:pPr algn="just">
              <a:buNone/>
            </a:pPr>
            <a:r>
              <a:rPr lang="pl-PL" sz="1200" b="1" u="sng" dirty="0" smtClean="0">
                <a:solidFill>
                  <a:srgbClr val="FF0000"/>
                </a:solidFill>
                <a:latin typeface="Arial" pitchFamily="34" charset="0"/>
                <a:cs typeface="Arial" pitchFamily="34" charset="0"/>
              </a:rPr>
              <a:t>Uwaga:</a:t>
            </a:r>
            <a:r>
              <a:rPr lang="pl-PL" sz="1200" dirty="0" smtClean="0">
                <a:latin typeface="Arial" pitchFamily="34" charset="0"/>
                <a:cs typeface="Arial" pitchFamily="34" charset="0"/>
              </a:rPr>
              <a:t> Wszystkie koszty podane w tej sekcji muszą być zgodne z odpowiadającymi im kosztami</a:t>
            </a:r>
            <a:br>
              <a:rPr lang="pl-PL" sz="1200" dirty="0" smtClean="0">
                <a:latin typeface="Arial" pitchFamily="34" charset="0"/>
                <a:cs typeface="Arial" pitchFamily="34" charset="0"/>
              </a:rPr>
            </a:br>
            <a:r>
              <a:rPr lang="pl-PL" sz="1200" dirty="0" smtClean="0">
                <a:latin typeface="Arial" pitchFamily="34" charset="0"/>
                <a:cs typeface="Arial" pitchFamily="34" charset="0"/>
              </a:rPr>
              <a:t>        wyszczególnionymi w </a:t>
            </a:r>
            <a:r>
              <a:rPr lang="pl-PL" sz="1200" i="1" dirty="0" smtClean="0">
                <a:latin typeface="Arial" pitchFamily="34" charset="0"/>
                <a:cs typeface="Arial" pitchFamily="34" charset="0"/>
              </a:rPr>
              <a:t>Zestawieniu rzeczowo-finansowym operacji.</a:t>
            </a:r>
            <a:endParaRPr lang="pl-PL" sz="1200" dirty="0" smtClean="0">
              <a:latin typeface="Arial" pitchFamily="34" charset="0"/>
              <a:cs typeface="Arial" pitchFamily="34" charset="0"/>
            </a:endParaRPr>
          </a:p>
          <a:p>
            <a:pPr marL="0" indent="0">
              <a:buNone/>
            </a:pPr>
            <a:endParaRPr lang="pl-PL" sz="1600" dirty="0" smtClean="0">
              <a:latin typeface="+mj-lt"/>
              <a:cs typeface="Arial" pitchFamily="34" charset="0"/>
            </a:endParaRPr>
          </a:p>
          <a:p>
            <a:pPr marL="0" indent="0">
              <a:buNone/>
            </a:pPr>
            <a:endParaRPr lang="pl-PL" sz="1600" dirty="0" smtClean="0">
              <a:latin typeface="+mj-lt"/>
              <a:cs typeface="Arial" pitchFamily="34" charset="0"/>
            </a:endParaRPr>
          </a:p>
          <a:p>
            <a:pPr marL="0" indent="0">
              <a:buNone/>
            </a:pPr>
            <a:endParaRPr lang="pl-PL" sz="1600" dirty="0">
              <a:latin typeface="+mj-lt"/>
              <a:cs typeface="Arial" pitchFamily="34" charset="0"/>
            </a:endParaRPr>
          </a:p>
        </p:txBody>
      </p:sp>
      <p:pic>
        <p:nvPicPr>
          <p:cNvPr id="8"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600325" y="2785148"/>
            <a:ext cx="6543675" cy="14287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9" name="Prostokąt 8"/>
          <p:cNvSpPr/>
          <p:nvPr/>
        </p:nvSpPr>
        <p:spPr>
          <a:xfrm>
            <a:off x="352246" y="4269433"/>
            <a:ext cx="8563154" cy="1615827"/>
          </a:xfrm>
          <a:prstGeom prst="rect">
            <a:avLst/>
          </a:prstGeom>
        </p:spPr>
        <p:txBody>
          <a:bodyPr wrap="square">
            <a:spAutoFit/>
          </a:bodyPr>
          <a:lstStyle/>
          <a:p>
            <a:pPr marL="0" indent="0">
              <a:buNone/>
            </a:pPr>
            <a:r>
              <a:rPr lang="pl-PL" sz="1400" b="1" dirty="0" smtClean="0">
                <a:latin typeface="Arial" pitchFamily="34" charset="0"/>
                <a:cs typeface="Arial" pitchFamily="34" charset="0"/>
              </a:rPr>
              <a:t>2. </a:t>
            </a:r>
            <a:r>
              <a:rPr lang="pl-PL" sz="1200" b="1" dirty="0" smtClean="0">
                <a:latin typeface="Arial" pitchFamily="34" charset="0"/>
                <a:cs typeface="Arial" pitchFamily="34" charset="0"/>
              </a:rPr>
              <a:t>Rodzaje kosztów operacji: </a:t>
            </a:r>
          </a:p>
          <a:p>
            <a:pPr marL="540000" indent="-285750" algn="just">
              <a:spcBef>
                <a:spcPts val="1200"/>
              </a:spcBef>
              <a:buFont typeface="Arial" pitchFamily="34" charset="0"/>
              <a:buChar char="•"/>
            </a:pPr>
            <a:r>
              <a:rPr lang="pl-PL" sz="1200" dirty="0" smtClean="0">
                <a:latin typeface="Arial" pitchFamily="34" charset="0"/>
                <a:cs typeface="Arial" pitchFamily="34" charset="0"/>
              </a:rPr>
              <a:t>Należy podać koszty całkowite i kwalifikowalne w podziale na koszty inwestycyjne i ogólne. </a:t>
            </a:r>
          </a:p>
          <a:p>
            <a:pPr marL="540000" indent="-285750" algn="just">
              <a:spcBef>
                <a:spcPts val="1200"/>
              </a:spcBef>
              <a:buFont typeface="Arial" pitchFamily="34" charset="0"/>
              <a:buChar char="•"/>
            </a:pPr>
            <a:r>
              <a:rPr lang="pl-PL" sz="1200" dirty="0" smtClean="0">
                <a:latin typeface="Arial" pitchFamily="34" charset="0"/>
                <a:cs typeface="Arial" pitchFamily="34" charset="0"/>
              </a:rPr>
              <a:t>Podane wartości muszą odpowiadać danym w </a:t>
            </a:r>
            <a:r>
              <a:rPr lang="pl-PL" sz="1200" i="1" dirty="0" smtClean="0">
                <a:latin typeface="Arial" pitchFamily="34" charset="0"/>
                <a:cs typeface="Arial" pitchFamily="34" charset="0"/>
              </a:rPr>
              <a:t>Zestawieniu rzeczowo-finansowym operacji</a:t>
            </a:r>
            <a:r>
              <a:rPr lang="pl-PL" sz="1200" dirty="0" smtClean="0">
                <a:latin typeface="Arial" pitchFamily="34" charset="0"/>
                <a:cs typeface="Arial" pitchFamily="34" charset="0"/>
              </a:rPr>
              <a:t>. </a:t>
            </a:r>
          </a:p>
          <a:p>
            <a:pPr marL="540000" indent="-285750" algn="just">
              <a:spcBef>
                <a:spcPts val="1200"/>
              </a:spcBef>
              <a:buFont typeface="Arial" pitchFamily="34" charset="0"/>
              <a:buChar char="•"/>
            </a:pPr>
            <a:r>
              <a:rPr lang="pl-PL" sz="1200" dirty="0" smtClean="0">
                <a:latin typeface="Arial" pitchFamily="34" charset="0"/>
                <a:cs typeface="Arial" pitchFamily="34" charset="0"/>
              </a:rPr>
              <a:t>Jeżeli koszty ogólne nie występują, w polu należy wpisać wartość „0”. </a:t>
            </a:r>
          </a:p>
          <a:p>
            <a:pPr algn="just">
              <a:spcBef>
                <a:spcPts val="600"/>
              </a:spcBef>
            </a:pPr>
            <a:r>
              <a:rPr lang="pl-PL" sz="1400" dirty="0" smtClean="0">
                <a:latin typeface="Arial" pitchFamily="34" charset="0"/>
                <a:cs typeface="Arial" pitchFamily="34" charset="0"/>
              </a:rPr>
              <a:t>.</a:t>
            </a:r>
            <a:endParaRPr lang="pl-PL" sz="1400" b="1"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523220"/>
          </a:xfrm>
          <a:prstGeom prst="rect">
            <a:avLst/>
          </a:prstGeom>
        </p:spPr>
        <p:txBody>
          <a:bodyPr wrap="square">
            <a:spAutoFit/>
          </a:bodyPr>
          <a:lstStyle/>
          <a:p>
            <a:pPr algn="r"/>
            <a:r>
              <a:rPr lang="pl-PL" sz="1400" b="1" dirty="0" smtClean="0">
                <a:solidFill>
                  <a:prstClr val="black"/>
                </a:solidFill>
                <a:latin typeface="Arial Narrow" panose="020B0606020202030204" pitchFamily="34" charset="0"/>
                <a:cs typeface="Arial" pitchFamily="34" charset="0"/>
              </a:rPr>
              <a:t>IV</a:t>
            </a:r>
            <a:r>
              <a:rPr lang="pl-PL" sz="1400" b="1" dirty="0">
                <a:solidFill>
                  <a:prstClr val="black"/>
                </a:solidFill>
                <a:latin typeface="Arial Narrow" panose="020B0606020202030204" pitchFamily="34" charset="0"/>
                <a:cs typeface="Arial" pitchFamily="34" charset="0"/>
              </a:rPr>
              <a:t>. PLAN FINANSOWY OPERACJI</a:t>
            </a:r>
            <a:endParaRPr lang="pl-PL" sz="2400" b="1" dirty="0">
              <a:solidFill>
                <a:prstClr val="black"/>
              </a:solidFill>
              <a:latin typeface="Arial Narrow" panose="020B0606020202030204" pitchFamily="34" charset="0"/>
              <a:cs typeface="Arial" pitchFamily="34" charset="0"/>
            </a:endParaRPr>
          </a:p>
          <a:p>
            <a:pPr algn="r"/>
            <a:endParaRPr lang="pl-PL" sz="1400" dirty="0">
              <a:solidFill>
                <a:prstClr val="black"/>
              </a:solidFill>
              <a:latin typeface="Arial" panose="020B0604020202020204" pitchFamily="34" charset="0"/>
              <a:cs typeface="Arial" panose="020B0604020202020204" pitchFamily="34" charset="0"/>
            </a:endParaRPr>
          </a:p>
        </p:txBody>
      </p:sp>
      <p:sp>
        <p:nvSpPr>
          <p:cNvPr id="5" name="pole tekstowe 4"/>
          <p:cNvSpPr txBox="1"/>
          <p:nvPr/>
        </p:nvSpPr>
        <p:spPr>
          <a:xfrm>
            <a:off x="517585" y="2785756"/>
            <a:ext cx="8367438" cy="2877711"/>
          </a:xfrm>
          <a:prstGeom prst="rect">
            <a:avLst/>
          </a:prstGeom>
          <a:noFill/>
        </p:spPr>
        <p:txBody>
          <a:bodyPr wrap="square" rtlCol="0">
            <a:spAutoFit/>
          </a:bodyPr>
          <a:lstStyle/>
          <a:p>
            <a:pPr algn="just">
              <a:spcBef>
                <a:spcPts val="600"/>
              </a:spcBef>
            </a:pPr>
            <a:r>
              <a:rPr lang="pl-PL" sz="1400" b="1" dirty="0" smtClean="0">
                <a:latin typeface="Arial" panose="020B0604020202020204" pitchFamily="34" charset="0"/>
                <a:cs typeface="Arial" panose="020B0604020202020204" pitchFamily="34" charset="0"/>
              </a:rPr>
              <a:t>3. Koszty kwalifikowalne etapów operacji</a:t>
            </a:r>
          </a:p>
          <a:p>
            <a:pPr algn="just">
              <a:spcBef>
                <a:spcPts val="600"/>
              </a:spcBef>
            </a:pPr>
            <a:endParaRPr lang="pl-PL" sz="600" b="1" dirty="0" smtClean="0">
              <a:latin typeface="Arial" panose="020B0604020202020204" pitchFamily="34" charset="0"/>
              <a:cs typeface="Arial" panose="020B0604020202020204" pitchFamily="34" charset="0"/>
            </a:endParaRPr>
          </a:p>
          <a:p>
            <a:pPr marL="171450" indent="-171450" algn="just">
              <a:spcBef>
                <a:spcPts val="600"/>
              </a:spcBef>
              <a:buFont typeface="Wingdings" panose="05000000000000000000" pitchFamily="2" charset="2"/>
              <a:buChar char="Ø"/>
            </a:pPr>
            <a:r>
              <a:rPr lang="pl-PL" sz="1400" dirty="0" smtClean="0">
                <a:latin typeface="Arial" panose="020B0604020202020204" pitchFamily="34" charset="0"/>
                <a:cs typeface="Arial" panose="020B0604020202020204" pitchFamily="34" charset="0"/>
              </a:rPr>
              <a:t>Wartość kosztów kwalifikowalnych należy podawać z dokładnością do dwóch miejsc po przecinku.</a:t>
            </a:r>
          </a:p>
          <a:p>
            <a:pPr marL="171450" indent="-171450" algn="just">
              <a:spcBef>
                <a:spcPts val="600"/>
              </a:spcBef>
              <a:buFont typeface="Wingdings" panose="05000000000000000000" pitchFamily="2" charset="2"/>
              <a:buChar char="Ø"/>
            </a:pPr>
            <a:r>
              <a:rPr lang="pl-PL" sz="1400" dirty="0">
                <a:solidFill>
                  <a:srgbClr val="000000"/>
                </a:solidFill>
                <a:latin typeface="Arial" panose="020B0604020202020204" pitchFamily="34" charset="0"/>
                <a:cs typeface="Arial" panose="020B0604020202020204" pitchFamily="34" charset="0"/>
              </a:rPr>
              <a:t>Jeżeli operacja realizowana jest w ramach jednego etapu, należy wpisać wartość „0”. </a:t>
            </a:r>
            <a:endParaRPr lang="pl-PL" sz="1400" dirty="0" smtClean="0">
              <a:solidFill>
                <a:srgbClr val="000000"/>
              </a:solidFill>
              <a:latin typeface="Arial" panose="020B0604020202020204" pitchFamily="34" charset="0"/>
              <a:cs typeface="Arial" panose="020B0604020202020204" pitchFamily="34" charset="0"/>
            </a:endParaRPr>
          </a:p>
          <a:p>
            <a:pPr marL="171450" indent="-171450" algn="just">
              <a:spcBef>
                <a:spcPts val="600"/>
              </a:spcBef>
              <a:buFont typeface="Wingdings" panose="05000000000000000000" pitchFamily="2" charset="2"/>
              <a:buChar char="Ø"/>
            </a:pPr>
            <a:r>
              <a:rPr lang="pl-PL" sz="1400" dirty="0">
                <a:latin typeface="Arial" panose="020B0604020202020204" pitchFamily="34" charset="0"/>
                <a:cs typeface="Arial" panose="020B0604020202020204" pitchFamily="34" charset="0"/>
              </a:rPr>
              <a:t>Wartość w polu 3.3. </a:t>
            </a:r>
            <a:r>
              <a:rPr lang="pl-PL" sz="1400" i="1" dirty="0">
                <a:latin typeface="Arial" panose="020B0604020202020204" pitchFamily="34" charset="0"/>
                <a:cs typeface="Arial" panose="020B0604020202020204" pitchFamily="34" charset="0"/>
              </a:rPr>
              <a:t>Koszty kwalifikowalne</a:t>
            </a:r>
            <a:r>
              <a:rPr lang="pl-PL" sz="1400" dirty="0">
                <a:latin typeface="Arial" panose="020B0604020202020204" pitchFamily="34" charset="0"/>
                <a:cs typeface="Arial" panose="020B0604020202020204" pitchFamily="34" charset="0"/>
              </a:rPr>
              <a:t> </a:t>
            </a:r>
            <a:r>
              <a:rPr lang="pl-PL" sz="1400" dirty="0" smtClean="0">
                <a:latin typeface="Arial" panose="020B0604020202020204" pitchFamily="34" charset="0"/>
                <a:cs typeface="Arial" panose="020B0604020202020204" pitchFamily="34" charset="0"/>
              </a:rPr>
              <a:t> stanowi </a:t>
            </a:r>
            <a:r>
              <a:rPr lang="pl-PL" sz="1400" dirty="0">
                <a:latin typeface="Arial" panose="020B0604020202020204" pitchFamily="34" charset="0"/>
                <a:cs typeface="Arial" panose="020B0604020202020204" pitchFamily="34" charset="0"/>
              </a:rPr>
              <a:t>sumę pól 3.1. </a:t>
            </a:r>
            <a:r>
              <a:rPr lang="pl-PL" sz="1400" i="1" dirty="0">
                <a:latin typeface="Arial" panose="020B0604020202020204" pitchFamily="34" charset="0"/>
                <a:cs typeface="Arial" panose="020B0604020202020204" pitchFamily="34" charset="0"/>
              </a:rPr>
              <a:t>Koszty kwalifikowalne I etapu operacji</a:t>
            </a:r>
            <a:r>
              <a:rPr lang="pl-PL" sz="1400" dirty="0">
                <a:latin typeface="Arial" panose="020B0604020202020204" pitchFamily="34" charset="0"/>
                <a:cs typeface="Arial" panose="020B0604020202020204" pitchFamily="34" charset="0"/>
              </a:rPr>
              <a:t> </a:t>
            </a:r>
            <a:r>
              <a:rPr lang="pl-PL" sz="1400" dirty="0" smtClean="0">
                <a:latin typeface="Arial" panose="020B0604020202020204" pitchFamily="34" charset="0"/>
                <a:cs typeface="Arial" panose="020B0604020202020204" pitchFamily="34" charset="0"/>
              </a:rPr>
              <a:t>oraz </a:t>
            </a:r>
            <a:r>
              <a:rPr lang="pl-PL" sz="1400" dirty="0">
                <a:latin typeface="Arial" panose="020B0604020202020204" pitchFamily="34" charset="0"/>
                <a:cs typeface="Arial" panose="020B0604020202020204" pitchFamily="34" charset="0"/>
              </a:rPr>
              <a:t>3.2. </a:t>
            </a:r>
            <a:r>
              <a:rPr lang="pl-PL" sz="1400" i="1" dirty="0">
                <a:latin typeface="Arial" panose="020B0604020202020204" pitchFamily="34" charset="0"/>
                <a:cs typeface="Arial" panose="020B0604020202020204" pitchFamily="34" charset="0"/>
              </a:rPr>
              <a:t>Koszty kwalifikowalne II etapu operacji</a:t>
            </a:r>
            <a:r>
              <a:rPr lang="pl-PL" sz="1400" dirty="0">
                <a:latin typeface="Arial" panose="020B0604020202020204" pitchFamily="34" charset="0"/>
                <a:cs typeface="Arial" panose="020B0604020202020204" pitchFamily="34" charset="0"/>
              </a:rPr>
              <a:t>.</a:t>
            </a:r>
          </a:p>
          <a:p>
            <a:pPr marL="171450" indent="-171450" algn="just">
              <a:spcBef>
                <a:spcPts val="600"/>
              </a:spcBef>
              <a:buFont typeface="Wingdings" panose="05000000000000000000" pitchFamily="2" charset="2"/>
              <a:buChar char="Ø"/>
            </a:pPr>
            <a:r>
              <a:rPr lang="pl-PL" sz="1400" dirty="0">
                <a:latin typeface="Arial" panose="020B0604020202020204" pitchFamily="34" charset="0"/>
                <a:cs typeface="Arial" panose="020B0604020202020204" pitchFamily="34" charset="0"/>
              </a:rPr>
              <a:t>Wartość </a:t>
            </a:r>
            <a:r>
              <a:rPr lang="pl-PL" sz="1400" dirty="0" smtClean="0">
                <a:latin typeface="Arial" panose="020B0604020202020204" pitchFamily="34" charset="0"/>
                <a:cs typeface="Arial" panose="020B0604020202020204" pitchFamily="34" charset="0"/>
              </a:rPr>
              <a:t>w polu 3.3 musi </a:t>
            </a:r>
            <a:r>
              <a:rPr lang="pl-PL" sz="1400" dirty="0">
                <a:latin typeface="Arial" panose="020B0604020202020204" pitchFamily="34" charset="0"/>
                <a:cs typeface="Arial" panose="020B0604020202020204" pitchFamily="34" charset="0"/>
              </a:rPr>
              <a:t>być równa wartości wpisanej w wierszu </a:t>
            </a:r>
            <a:r>
              <a:rPr lang="pl-PL" sz="1400" dirty="0" smtClean="0">
                <a:latin typeface="Arial" panose="020B0604020202020204" pitchFamily="34" charset="0"/>
                <a:cs typeface="Arial" panose="020B0604020202020204" pitchFamily="34" charset="0"/>
              </a:rPr>
              <a:t>2.3</a:t>
            </a:r>
            <a:r>
              <a:rPr lang="pl-PL" sz="1400" dirty="0">
                <a:latin typeface="Arial" panose="020B0604020202020204" pitchFamily="34" charset="0"/>
                <a:cs typeface="Arial" panose="020B0604020202020204" pitchFamily="34" charset="0"/>
              </a:rPr>
              <a:t>. </a:t>
            </a:r>
            <a:r>
              <a:rPr lang="pl-PL" sz="1400" i="1" dirty="0" smtClean="0">
                <a:latin typeface="Arial" panose="020B0604020202020204" pitchFamily="34" charset="0"/>
                <a:cs typeface="Arial" panose="020B0604020202020204" pitchFamily="34" charset="0"/>
              </a:rPr>
              <a:t>Koszt kwalifikowalny operacji</a:t>
            </a:r>
            <a:r>
              <a:rPr lang="pl-PL" sz="1400" dirty="0" smtClean="0">
                <a:latin typeface="Arial" panose="020B0604020202020204" pitchFamily="34" charset="0"/>
                <a:cs typeface="Arial" panose="020B0604020202020204" pitchFamily="34" charset="0"/>
              </a:rPr>
              <a:t>  </a:t>
            </a:r>
            <a:br>
              <a:rPr lang="pl-PL" sz="1400" dirty="0" smtClean="0">
                <a:latin typeface="Arial" panose="020B0604020202020204" pitchFamily="34" charset="0"/>
                <a:cs typeface="Arial" panose="020B0604020202020204" pitchFamily="34" charset="0"/>
              </a:rPr>
            </a:br>
            <a:r>
              <a:rPr lang="pl-PL" sz="1400" dirty="0" smtClean="0">
                <a:latin typeface="Arial" panose="020B0604020202020204" pitchFamily="34" charset="0"/>
                <a:cs typeface="Arial" panose="020B0604020202020204" pitchFamily="34" charset="0"/>
              </a:rPr>
              <a:t>w </a:t>
            </a:r>
            <a:r>
              <a:rPr lang="pl-PL" sz="1400" dirty="0">
                <a:latin typeface="Arial" panose="020B0604020202020204" pitchFamily="34" charset="0"/>
                <a:cs typeface="Arial" panose="020B0604020202020204" pitchFamily="34" charset="0"/>
              </a:rPr>
              <a:t>kolumnie </a:t>
            </a:r>
            <a:r>
              <a:rPr lang="pl-PL" sz="1400" i="1" dirty="0">
                <a:latin typeface="Arial" panose="020B0604020202020204" pitchFamily="34" charset="0"/>
                <a:cs typeface="Arial" panose="020B0604020202020204" pitchFamily="34" charset="0"/>
              </a:rPr>
              <a:t>Koszty kwalifikowalne operacji</a:t>
            </a:r>
            <a:r>
              <a:rPr lang="pl-PL" sz="1400" dirty="0">
                <a:latin typeface="Arial" panose="020B0604020202020204" pitchFamily="34" charset="0"/>
                <a:cs typeface="Arial" panose="020B0604020202020204" pitchFamily="34" charset="0"/>
              </a:rPr>
              <a:t> </a:t>
            </a:r>
            <a:r>
              <a:rPr lang="pl-PL" sz="1400" dirty="0" smtClean="0">
                <a:latin typeface="Arial" panose="020B0604020202020204" pitchFamily="34" charset="0"/>
                <a:cs typeface="Arial" panose="020B0604020202020204" pitchFamily="34" charset="0"/>
              </a:rPr>
              <a:t> w poz. 2 </a:t>
            </a:r>
            <a:r>
              <a:rPr lang="pl-PL" sz="1400" i="1" dirty="0" smtClean="0">
                <a:latin typeface="Arial" panose="020B0604020202020204" pitchFamily="34" charset="0"/>
                <a:cs typeface="Arial" panose="020B0604020202020204" pitchFamily="34" charset="0"/>
              </a:rPr>
              <a:t>Rodzaje kosztów operacji</a:t>
            </a:r>
            <a:r>
              <a:rPr lang="pl-PL" sz="1400" dirty="0" smtClean="0">
                <a:latin typeface="Arial" panose="020B0604020202020204" pitchFamily="34" charset="0"/>
                <a:cs typeface="Arial" panose="020B0604020202020204" pitchFamily="34" charset="0"/>
              </a:rPr>
              <a:t> oraz </a:t>
            </a:r>
            <a:r>
              <a:rPr lang="pl-PL" sz="1400" dirty="0">
                <a:latin typeface="Arial" panose="020B0604020202020204" pitchFamily="34" charset="0"/>
                <a:cs typeface="Arial" panose="020B0604020202020204" pitchFamily="34" charset="0"/>
              </a:rPr>
              <a:t>musi być równa wartości wpisanej w </a:t>
            </a:r>
            <a:r>
              <a:rPr lang="pl-PL" sz="1400" dirty="0" smtClean="0">
                <a:latin typeface="Arial" panose="020B0604020202020204" pitchFamily="34" charset="0"/>
                <a:cs typeface="Arial" panose="020B0604020202020204" pitchFamily="34" charset="0"/>
              </a:rPr>
              <a:t>sekcji V</a:t>
            </a:r>
            <a:r>
              <a:rPr lang="pl-PL" sz="1400" dirty="0">
                <a:latin typeface="Arial" panose="020B0604020202020204" pitchFamily="34" charset="0"/>
                <a:cs typeface="Arial" panose="020B0604020202020204" pitchFamily="34" charset="0"/>
              </a:rPr>
              <a:t>. </a:t>
            </a:r>
            <a:r>
              <a:rPr lang="pl-PL" sz="1400" i="1" dirty="0">
                <a:latin typeface="Arial" panose="020B0604020202020204" pitchFamily="34" charset="0"/>
                <a:cs typeface="Arial" panose="020B0604020202020204" pitchFamily="34" charset="0"/>
              </a:rPr>
              <a:t>Zestawienie rzeczowo-finansowe operacji</a:t>
            </a:r>
            <a:r>
              <a:rPr lang="pl-PL" sz="1400" dirty="0">
                <a:latin typeface="Arial" panose="020B0604020202020204" pitchFamily="34" charset="0"/>
                <a:cs typeface="Arial" panose="020B0604020202020204" pitchFamily="34" charset="0"/>
              </a:rPr>
              <a:t>, wiersz III. </a:t>
            </a:r>
            <a:r>
              <a:rPr lang="pl-PL" sz="1400" i="1" dirty="0">
                <a:latin typeface="Arial" panose="020B0604020202020204" pitchFamily="34" charset="0"/>
                <a:cs typeface="Arial" panose="020B0604020202020204" pitchFamily="34" charset="0"/>
              </a:rPr>
              <a:t>Suma kosztów operacji</a:t>
            </a:r>
            <a:r>
              <a:rPr lang="pl-PL" sz="1400" dirty="0">
                <a:latin typeface="Arial" panose="020B0604020202020204" pitchFamily="34" charset="0"/>
                <a:cs typeface="Arial" panose="020B0604020202020204" pitchFamily="34" charset="0"/>
              </a:rPr>
              <a:t>, kolumna 6 – </a:t>
            </a:r>
            <a:r>
              <a:rPr lang="pl-PL" sz="1400" i="1" dirty="0">
                <a:latin typeface="Arial" panose="020B0604020202020204" pitchFamily="34" charset="0"/>
                <a:cs typeface="Arial" panose="020B0604020202020204" pitchFamily="34" charset="0"/>
              </a:rPr>
              <a:t>Kwalifikowalne ogółem</a:t>
            </a:r>
            <a:r>
              <a:rPr lang="pl-PL" sz="1400" dirty="0">
                <a:latin typeface="Arial" panose="020B0604020202020204" pitchFamily="34" charset="0"/>
                <a:cs typeface="Arial" panose="020B0604020202020204" pitchFamily="34" charset="0"/>
              </a:rPr>
              <a:t>.</a:t>
            </a:r>
            <a:endParaRPr lang="pl-PL" sz="1400" dirty="0" smtClean="0">
              <a:latin typeface="Arial" panose="020B0604020202020204" pitchFamily="34" charset="0"/>
              <a:cs typeface="Arial" panose="020B0604020202020204" pitchFamily="34" charset="0"/>
            </a:endParaRPr>
          </a:p>
          <a:p>
            <a:endParaRPr lang="pl-PL" sz="1200" dirty="0">
              <a:latin typeface="Arial" panose="020B0604020202020204" pitchFamily="34" charset="0"/>
              <a:cs typeface="Arial" panose="020B0604020202020204" pitchFamily="34" charset="0"/>
            </a:endParaRPr>
          </a:p>
          <a:p>
            <a:endParaRPr lang="pl-PL" sz="1200" dirty="0" smtClean="0"/>
          </a:p>
        </p:txBody>
      </p:sp>
      <p:pic>
        <p:nvPicPr>
          <p:cNvPr id="1025" name="Picture 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999566" y="1324013"/>
            <a:ext cx="6144433" cy="113587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56275823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892552"/>
          </a:xfrm>
          <a:prstGeom prst="rect">
            <a:avLst/>
          </a:prstGeom>
        </p:spPr>
        <p:txBody>
          <a:bodyPr wrap="square">
            <a:spAutoFit/>
          </a:bodyPr>
          <a:lstStyle/>
          <a:p>
            <a:pPr algn="r"/>
            <a:r>
              <a:rPr lang="pl-PL" sz="2400" b="1" dirty="0" smtClean="0">
                <a:solidFill>
                  <a:srgbClr val="44C6EB"/>
                </a:solidFill>
              </a:rPr>
              <a:t>Najważniejsze zasady wypełniania wniosku</a:t>
            </a:r>
          </a:p>
          <a:p>
            <a:pPr algn="r"/>
            <a:r>
              <a:rPr lang="pl-PL" sz="1400" b="1" dirty="0">
                <a:solidFill>
                  <a:prstClr val="black"/>
                </a:solidFill>
                <a:latin typeface="Arial Narrow" panose="020B0606020202030204" pitchFamily="34" charset="0"/>
                <a:cs typeface="Arial" pitchFamily="34" charset="0"/>
              </a:rPr>
              <a:t>IV. PLAN FINANSOWY OPERACJI</a:t>
            </a:r>
            <a:endParaRPr lang="pl-PL" sz="2400" b="1" dirty="0">
              <a:solidFill>
                <a:prstClr val="black"/>
              </a:solidFill>
              <a:latin typeface="Arial Narrow" panose="020B0606020202030204" pitchFamily="34" charset="0"/>
              <a:cs typeface="Arial" pitchFamily="34" charset="0"/>
            </a:endParaRPr>
          </a:p>
          <a:p>
            <a:pPr algn="r"/>
            <a:endParaRPr lang="pl-PL" sz="1400" dirty="0">
              <a:solidFill>
                <a:prstClr val="black"/>
              </a:solidFill>
              <a:latin typeface="Arial" panose="020B0604020202020204" pitchFamily="34" charset="0"/>
              <a:cs typeface="Arial" panose="020B0604020202020204" pitchFamily="34" charset="0"/>
            </a:endParaRPr>
          </a:p>
        </p:txBody>
      </p:sp>
      <p:sp>
        <p:nvSpPr>
          <p:cNvPr id="5" name="pole tekstowe 4"/>
          <p:cNvSpPr txBox="1"/>
          <p:nvPr/>
        </p:nvSpPr>
        <p:spPr>
          <a:xfrm>
            <a:off x="579728" y="1622781"/>
            <a:ext cx="8367438" cy="3801041"/>
          </a:xfrm>
          <a:prstGeom prst="rect">
            <a:avLst/>
          </a:prstGeom>
          <a:noFill/>
        </p:spPr>
        <p:txBody>
          <a:bodyPr wrap="square" rtlCol="0">
            <a:spAutoFit/>
          </a:bodyPr>
          <a:lstStyle/>
          <a:p>
            <a:pPr algn="just">
              <a:spcBef>
                <a:spcPts val="600"/>
              </a:spcBef>
            </a:pPr>
            <a:r>
              <a:rPr lang="pl-PL" sz="1400" b="1" dirty="0" smtClean="0">
                <a:latin typeface="Arial" panose="020B0604020202020204" pitchFamily="34" charset="0"/>
                <a:cs typeface="Arial" panose="020B0604020202020204" pitchFamily="34" charset="0"/>
              </a:rPr>
              <a:t>Koszty kwalifikowalne etapów operacji</a:t>
            </a:r>
          </a:p>
          <a:p>
            <a:pPr algn="just">
              <a:spcBef>
                <a:spcPts val="600"/>
              </a:spcBef>
            </a:pPr>
            <a:endParaRPr lang="pl-PL" sz="1400" b="1" dirty="0" smtClean="0">
              <a:latin typeface="Arial" panose="020B0604020202020204" pitchFamily="34" charset="0"/>
              <a:cs typeface="Arial" panose="020B0604020202020204" pitchFamily="34" charset="0"/>
            </a:endParaRPr>
          </a:p>
          <a:p>
            <a:r>
              <a:rPr lang="pl-PL" sz="1400" dirty="0" smtClean="0">
                <a:latin typeface="Arial" pitchFamily="34" charset="0"/>
                <a:cs typeface="Arial" pitchFamily="34" charset="0"/>
              </a:rPr>
              <a:t>Koszty </a:t>
            </a:r>
            <a:r>
              <a:rPr lang="pl-PL" sz="1400" dirty="0" err="1" smtClean="0">
                <a:latin typeface="Arial" pitchFamily="34" charset="0"/>
                <a:cs typeface="Arial" pitchFamily="34" charset="0"/>
              </a:rPr>
              <a:t>kwalifikowalne</a:t>
            </a:r>
            <a:r>
              <a:rPr lang="pl-PL" sz="1400" dirty="0" smtClean="0">
                <a:latin typeface="Arial" pitchFamily="34" charset="0"/>
                <a:cs typeface="Arial" pitchFamily="34" charset="0"/>
              </a:rPr>
              <a:t> mogą zostać zrefundowane w pełnej wysokości, jeżeli zostaną poniesione: </a:t>
            </a:r>
          </a:p>
          <a:p>
            <a:endParaRPr lang="pl-PL" sz="1400" dirty="0" smtClean="0">
              <a:latin typeface="Arial" pitchFamily="34" charset="0"/>
              <a:cs typeface="Arial" pitchFamily="34" charset="0"/>
            </a:endParaRPr>
          </a:p>
          <a:p>
            <a:r>
              <a:rPr lang="pl-PL" sz="1400" b="1" dirty="0" smtClean="0">
                <a:solidFill>
                  <a:srgbClr val="FF0000"/>
                </a:solidFill>
                <a:latin typeface="Arial" pitchFamily="34" charset="0"/>
                <a:cs typeface="Arial" pitchFamily="34" charset="0"/>
              </a:rPr>
              <a:t>- od dnia kiedy został złożony wniosek o przyznanie pomocy, a w przypadku kosztów ogólnych – od dnia 1 stycznia 2014 r., </a:t>
            </a:r>
          </a:p>
          <a:p>
            <a:r>
              <a:rPr lang="pl-PL" sz="1400" dirty="0" smtClean="0">
                <a:latin typeface="Arial" pitchFamily="34" charset="0"/>
                <a:cs typeface="Arial" pitchFamily="34" charset="0"/>
              </a:rPr>
              <a:t>- zgodnie z przepisami o zamówieniach publicznych, w przypadku gdy te przepisy mają zastosowanie</a:t>
            </a:r>
          </a:p>
          <a:p>
            <a:r>
              <a:rPr lang="pl-PL" sz="1400" dirty="0" smtClean="0">
                <a:latin typeface="Arial" pitchFamily="34" charset="0"/>
                <a:cs typeface="Arial" pitchFamily="34" charset="0"/>
              </a:rPr>
              <a:t>- w formie rozliczenia bezgotówkowego, </a:t>
            </a:r>
          </a:p>
          <a:p>
            <a:pPr>
              <a:buFontTx/>
              <a:buChar char="-"/>
            </a:pPr>
            <a:r>
              <a:rPr lang="pl-PL" sz="1400" dirty="0" smtClean="0">
                <a:latin typeface="Arial" pitchFamily="34" charset="0"/>
                <a:cs typeface="Arial" pitchFamily="34" charset="0"/>
              </a:rPr>
              <a:t>zostały uwzględnione w oddzielnym systemie rachunkowości albo do ich identyfikacji wykorzystano odpowiedni kod rachunkowy, o których mowa w art. 66 ust. 1 lit. c </a:t>
            </a:r>
            <a:r>
              <a:rPr lang="pl-PL" sz="1400" dirty="0" err="1" smtClean="0">
                <a:latin typeface="Arial" pitchFamily="34" charset="0"/>
                <a:cs typeface="Arial" pitchFamily="34" charset="0"/>
              </a:rPr>
              <a:t>ppkt</a:t>
            </a:r>
            <a:r>
              <a:rPr lang="pl-PL" sz="1400" dirty="0" smtClean="0">
                <a:latin typeface="Arial" pitchFamily="34" charset="0"/>
                <a:cs typeface="Arial" pitchFamily="34" charset="0"/>
              </a:rPr>
              <a:t> (i) rozporządzenia nr 1305/2013 w sprawie wsparcia rozwoju obszarów wiejskich przez Europejski Fundusz rolny na rzecz Rozwoju Obszarów Wiejskich (EFRROW) i uchylające rozporządzenie Rady (WE) nr 1698/2005 (Dz. Urz. UE L. 347 z 20.12.2013 r., str. 487 z </a:t>
            </a:r>
            <a:r>
              <a:rPr lang="pl-PL" sz="1400" dirty="0" err="1" smtClean="0">
                <a:latin typeface="Arial" pitchFamily="34" charset="0"/>
                <a:cs typeface="Arial" pitchFamily="34" charset="0"/>
              </a:rPr>
              <a:t>późn</a:t>
            </a:r>
            <a:r>
              <a:rPr lang="pl-PL" sz="1400" dirty="0" smtClean="0">
                <a:latin typeface="Arial" pitchFamily="34" charset="0"/>
                <a:cs typeface="Arial" pitchFamily="34" charset="0"/>
              </a:rPr>
              <a:t>. zm., zwanego dalej „</a:t>
            </a:r>
            <a:r>
              <a:rPr lang="pl-PL" sz="1400" i="1" dirty="0" smtClean="0">
                <a:latin typeface="Arial" pitchFamily="34" charset="0"/>
                <a:cs typeface="Arial" pitchFamily="34" charset="0"/>
              </a:rPr>
              <a:t>rozporządzeniem nr 1305/2013”. </a:t>
            </a:r>
          </a:p>
          <a:p>
            <a:pPr>
              <a:buFontTx/>
              <a:buChar char="-"/>
            </a:pPr>
            <a:endParaRPr lang="pl-PL" sz="1400" i="1" dirty="0" smtClean="0">
              <a:latin typeface="Arial" pitchFamily="34" charset="0"/>
              <a:cs typeface="Arial" pitchFamily="34" charset="0"/>
            </a:endParaRPr>
          </a:p>
          <a:p>
            <a:r>
              <a:rPr lang="pl-PL" sz="1400" dirty="0" smtClean="0">
                <a:latin typeface="Arial" pitchFamily="34" charset="0"/>
                <a:cs typeface="Arial" pitchFamily="34" charset="0"/>
              </a:rPr>
              <a:t>W przypadku naruszenia przepisów o zamówieniach publicznych lub zasady konkurencyjności wydatków, zostaną wobec beneficjenta zastosowane kary administracyjne wg załącznika do umowy</a:t>
            </a:r>
            <a:endParaRPr lang="pl-PL" sz="1400" dirty="0">
              <a:latin typeface="Arial" pitchFamily="34" charset="0"/>
              <a:cs typeface="Arial" pitchFamily="34" charset="0"/>
            </a:endParaRPr>
          </a:p>
          <a:p>
            <a:endParaRPr lang="pl-PL" sz="1200" dirty="0" smtClean="0"/>
          </a:p>
        </p:txBody>
      </p:sp>
    </p:spTree>
    <p:extLst>
      <p:ext uri="{BB962C8B-B14F-4D97-AF65-F5344CB8AC3E}">
        <p14:creationId xmlns:p14="http://schemas.microsoft.com/office/powerpoint/2010/main" xmlns="" val="156275823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677108"/>
          </a:xfrm>
          <a:prstGeom prst="rect">
            <a:avLst/>
          </a:prstGeom>
        </p:spPr>
        <p:txBody>
          <a:bodyPr wrap="square">
            <a:spAutoFit/>
          </a:bodyPr>
          <a:lstStyle/>
          <a:p>
            <a:pPr algn="r"/>
            <a:r>
              <a:rPr lang="pl-PL" sz="2400" b="1" dirty="0">
                <a:solidFill>
                  <a:srgbClr val="44C6EB"/>
                </a:solidFill>
              </a:rPr>
              <a:t>Najważniejsze zasady wypełniania </a:t>
            </a:r>
            <a:r>
              <a:rPr lang="pl-PL" sz="2400" b="1" dirty="0" smtClean="0">
                <a:solidFill>
                  <a:srgbClr val="44C6EB"/>
                </a:solidFill>
              </a:rPr>
              <a:t>wniosku</a:t>
            </a:r>
          </a:p>
          <a:p>
            <a:pPr lvl="0" algn="r"/>
            <a:r>
              <a:rPr lang="pl-PL" sz="1400" b="1" dirty="0">
                <a:solidFill>
                  <a:prstClr val="black"/>
                </a:solidFill>
                <a:latin typeface="Arial Narrow" panose="020B0606020202030204" pitchFamily="34" charset="0"/>
                <a:cs typeface="Arial" pitchFamily="34" charset="0"/>
              </a:rPr>
              <a:t>IV. PLAN FINANSOWY </a:t>
            </a:r>
            <a:r>
              <a:rPr lang="pl-PL" sz="1400" b="1" dirty="0" smtClean="0">
                <a:solidFill>
                  <a:prstClr val="black"/>
                </a:solidFill>
                <a:latin typeface="Arial Narrow" panose="020B0606020202030204" pitchFamily="34" charset="0"/>
                <a:cs typeface="Arial" pitchFamily="34" charset="0"/>
              </a:rPr>
              <a:t>OPERACJI</a:t>
            </a:r>
            <a:endParaRPr lang="pl-PL" sz="2400" b="1" dirty="0">
              <a:solidFill>
                <a:prstClr val="black"/>
              </a:solidFill>
              <a:latin typeface="Arial Narrow" panose="020B0606020202030204" pitchFamily="34" charset="0"/>
              <a:cs typeface="Arial" pitchFamily="34" charset="0"/>
            </a:endParaRPr>
          </a:p>
        </p:txBody>
      </p:sp>
      <p:graphicFrame>
        <p:nvGraphicFramePr>
          <p:cNvPr id="5" name="Tabela 4"/>
          <p:cNvGraphicFramePr>
            <a:graphicFrameLocks noGrp="1"/>
          </p:cNvGraphicFramePr>
          <p:nvPr/>
        </p:nvGraphicFramePr>
        <p:xfrm>
          <a:off x="2592279" y="1145815"/>
          <a:ext cx="6217329" cy="1357687"/>
        </p:xfrm>
        <a:graphic>
          <a:graphicData uri="http://schemas.openxmlformats.org/drawingml/2006/table">
            <a:tbl>
              <a:tblPr/>
              <a:tblGrid>
                <a:gridCol w="4648735"/>
                <a:gridCol w="1425994"/>
                <a:gridCol w="142600"/>
              </a:tblGrid>
              <a:tr h="312412">
                <a:tc gridSpan="3">
                  <a:txBody>
                    <a:bodyPr/>
                    <a:lstStyle/>
                    <a:p>
                      <a:pPr algn="l" fontAlgn="b"/>
                      <a:r>
                        <a:rPr lang="pl-PL" sz="900" b="0" i="0" u="none" strike="noStrike">
                          <a:latin typeface="Arial"/>
                        </a:rPr>
                        <a:t>5. WNIOSKOWANA KWOTA POMOCY [w zł]</a:t>
                      </a:r>
                    </a:p>
                  </a:txBody>
                  <a:tcPr marL="0" marR="0" marT="0"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c hMerge="1">
                  <a:txBody>
                    <a:bodyPr/>
                    <a:lstStyle/>
                    <a:p>
                      <a:endParaRPr lang="pl-PL"/>
                    </a:p>
                  </a:txBody>
                  <a:tcPr/>
                </a:tc>
              </a:tr>
              <a:tr h="197209">
                <a:tc>
                  <a:txBody>
                    <a:bodyPr/>
                    <a:lstStyle/>
                    <a:p>
                      <a:pPr algn="l" fontAlgn="ctr"/>
                      <a:r>
                        <a:rPr lang="pl-PL" sz="900" b="0" i="0" u="none" strike="noStrike">
                          <a:latin typeface="Arial"/>
                        </a:rPr>
                        <a:t>5.1. Wnioskowana kwota pomocy I etapu operacji</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2">
                  <a:txBody>
                    <a:bodyPr/>
                    <a:lstStyle/>
                    <a:p>
                      <a:pPr algn="r" fontAlgn="ctr"/>
                      <a:r>
                        <a:rPr lang="pl-PL" sz="9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r>
              <a:tr h="197209">
                <a:tc>
                  <a:txBody>
                    <a:bodyPr/>
                    <a:lstStyle/>
                    <a:p>
                      <a:pPr algn="l" fontAlgn="ctr"/>
                      <a:r>
                        <a:rPr lang="pl-PL" sz="900" b="0" i="0" u="none" strike="noStrike">
                          <a:latin typeface="Arial"/>
                        </a:rPr>
                        <a:t>5.2. Wnioskowana kwota pomocy II etapu operacji</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2">
                  <a:txBody>
                    <a:bodyPr/>
                    <a:lstStyle/>
                    <a:p>
                      <a:pPr algn="r" fontAlgn="ctr"/>
                      <a:r>
                        <a:rPr lang="pl-PL" sz="9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r>
              <a:tr h="364479">
                <a:tc>
                  <a:txBody>
                    <a:bodyPr/>
                    <a:lstStyle/>
                    <a:p>
                      <a:pPr algn="l" fontAlgn="ctr"/>
                      <a:r>
                        <a:rPr lang="pl-PL" sz="900" b="0" i="0" u="none" strike="noStrike">
                          <a:latin typeface="Arial"/>
                        </a:rPr>
                        <a:t>5.3. Wnioskowana kwota pomocy (suma kwot pkt 5.1 - 5.2):</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gridSpan="2">
                  <a:txBody>
                    <a:bodyPr/>
                    <a:lstStyle/>
                    <a:p>
                      <a:pPr algn="r" fontAlgn="ctr"/>
                      <a:r>
                        <a:rPr lang="pl-PL" sz="900" b="0" i="0" u="none" strike="noStrike">
                          <a:latin typeface="Arial"/>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lang="pl-PL"/>
                    </a:p>
                  </a:txBody>
                  <a:tcPr/>
                </a:tc>
              </a:tr>
              <a:tr h="286378">
                <a:tc gridSpan="2">
                  <a:txBody>
                    <a:bodyPr/>
                    <a:lstStyle/>
                    <a:p>
                      <a:pPr algn="l" fontAlgn="ctr"/>
                      <a:r>
                        <a:rPr lang="pl-PL" sz="900" b="0" i="0" u="none" strike="noStrike">
                          <a:latin typeface="Arial"/>
                        </a:rPr>
                        <a:t>5.4. Wnioskowana kwota pomocy słownie: </a:t>
                      </a:r>
                      <a:r>
                        <a:rPr lang="pl-PL" sz="800" b="0" i="0" u="none" strike="noStrike">
                          <a:latin typeface="Arial"/>
                        </a:rPr>
                        <a:t> </a:t>
                      </a:r>
                      <a:endParaRPr lang="pl-PL" sz="900" b="0" i="0" u="none" strike="noStrike">
                        <a:latin typeface="Arial"/>
                      </a:endParaRPr>
                    </a:p>
                  </a:txBody>
                  <a:tcPr marL="0" marR="0" marT="0"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solidFill>
                      <a:srgbClr val="FFFFFF"/>
                    </a:solidFill>
                  </a:tcPr>
                </a:tc>
                <a:tc hMerge="1">
                  <a:txBody>
                    <a:bodyPr/>
                    <a:lstStyle/>
                    <a:p>
                      <a:endParaRPr lang="pl-PL"/>
                    </a:p>
                  </a:txBody>
                  <a:tcPr/>
                </a:tc>
                <a:tc>
                  <a:txBody>
                    <a:bodyPr/>
                    <a:lstStyle/>
                    <a:p>
                      <a:pPr algn="l" fontAlgn="b"/>
                      <a:r>
                        <a:rPr lang="pl-PL" sz="1000" b="0" i="0" u="none" strike="noStrike" dirty="0">
                          <a:latin typeface="Arial"/>
                        </a:rPr>
                        <a:t> </a:t>
                      </a:r>
                    </a:p>
                  </a:txBody>
                  <a:tcPr marL="0" marR="0" marT="0"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r>
            </a:tbl>
          </a:graphicData>
        </a:graphic>
      </p:graphicFrame>
      <p:sp>
        <p:nvSpPr>
          <p:cNvPr id="6" name="Prostokąt 5"/>
          <p:cNvSpPr/>
          <p:nvPr/>
        </p:nvSpPr>
        <p:spPr>
          <a:xfrm>
            <a:off x="283049" y="2526261"/>
            <a:ext cx="8567469" cy="3370153"/>
          </a:xfrm>
          <a:prstGeom prst="rect">
            <a:avLst/>
          </a:prstGeom>
        </p:spPr>
        <p:txBody>
          <a:bodyPr wrap="square">
            <a:spAutoFit/>
          </a:bodyPr>
          <a:lstStyle/>
          <a:p>
            <a:pPr>
              <a:spcAft>
                <a:spcPts val="600"/>
              </a:spcAft>
            </a:pPr>
            <a:r>
              <a:rPr lang="pl-PL" sz="1400" b="1" dirty="0" smtClean="0">
                <a:latin typeface="Arial" pitchFamily="34" charset="0"/>
                <a:cs typeface="Arial" pitchFamily="34" charset="0"/>
              </a:rPr>
              <a:t>5. Wnioskowana kwota pomocy </a:t>
            </a:r>
          </a:p>
          <a:p>
            <a:pPr marL="285750" indent="-285750" algn="just">
              <a:spcAft>
                <a:spcPts val="600"/>
              </a:spcAft>
              <a:buFont typeface="Arial" pitchFamily="34" charset="0"/>
              <a:buChar char="•"/>
            </a:pPr>
            <a:r>
              <a:rPr lang="pl-PL" sz="1300" dirty="0">
                <a:latin typeface="Arial" pitchFamily="34" charset="0"/>
                <a:cs typeface="Arial" pitchFamily="34" charset="0"/>
              </a:rPr>
              <a:t>Pomoc jest przyznawana w </a:t>
            </a:r>
            <a:r>
              <a:rPr lang="pl-PL" sz="1300" dirty="0" smtClean="0">
                <a:latin typeface="Arial" pitchFamily="34" charset="0"/>
                <a:cs typeface="Arial" pitchFamily="34" charset="0"/>
              </a:rPr>
              <a:t>wysokości do 63,63</a:t>
            </a:r>
            <a:r>
              <a:rPr lang="pl-PL" sz="1300" dirty="0">
                <a:latin typeface="Arial" pitchFamily="34" charset="0"/>
                <a:cs typeface="Arial" pitchFamily="34" charset="0"/>
              </a:rPr>
              <a:t>% kosztów </a:t>
            </a:r>
            <a:r>
              <a:rPr lang="pl-PL" sz="1300" dirty="0" smtClean="0">
                <a:latin typeface="Arial" pitchFamily="34" charset="0"/>
                <a:cs typeface="Arial" pitchFamily="34" charset="0"/>
              </a:rPr>
              <a:t>kwalifikowalnych.</a:t>
            </a:r>
          </a:p>
          <a:p>
            <a:pPr marL="285750" indent="-285750" algn="just">
              <a:spcAft>
                <a:spcPts val="600"/>
              </a:spcAft>
              <a:buFont typeface="Arial" pitchFamily="34" charset="0"/>
              <a:buChar char="•"/>
            </a:pPr>
            <a:r>
              <a:rPr lang="pl-PL" sz="1300" dirty="0" smtClean="0">
                <a:latin typeface="Arial" pitchFamily="34" charset="0"/>
                <a:cs typeface="Arial" pitchFamily="34" charset="0"/>
              </a:rPr>
              <a:t>Kwotę </a:t>
            </a:r>
            <a:r>
              <a:rPr lang="pl-PL" sz="1300" dirty="0">
                <a:latin typeface="Arial" pitchFamily="34" charset="0"/>
                <a:cs typeface="Arial" pitchFamily="34" charset="0"/>
              </a:rPr>
              <a:t>pomocy podaje się w złotych zaokrąglając w dół do pełnych </a:t>
            </a:r>
            <a:r>
              <a:rPr lang="pl-PL" sz="1300" dirty="0" smtClean="0">
                <a:latin typeface="Arial" pitchFamily="34" charset="0"/>
                <a:cs typeface="Arial" pitchFamily="34" charset="0"/>
              </a:rPr>
              <a:t>złotych.</a:t>
            </a:r>
          </a:p>
          <a:p>
            <a:pPr marL="285750" indent="-285750" algn="just">
              <a:spcAft>
                <a:spcPts val="600"/>
              </a:spcAft>
              <a:buFont typeface="Arial" pitchFamily="34" charset="0"/>
              <a:buChar char="•"/>
            </a:pPr>
            <a:r>
              <a:rPr lang="pl-PL" sz="1300" dirty="0" smtClean="0">
                <a:latin typeface="Arial" pitchFamily="34" charset="0"/>
                <a:cs typeface="Arial" pitchFamily="34" charset="0"/>
              </a:rPr>
              <a:t>Jeżeli </a:t>
            </a:r>
            <a:r>
              <a:rPr lang="pl-PL" sz="1300" dirty="0">
                <a:latin typeface="Arial" panose="020B0604020202020204" pitchFamily="34" charset="0"/>
                <a:cs typeface="Arial" pitchFamily="34" charset="0"/>
              </a:rPr>
              <a:t>operacja realizowana jest w jednym etapie, </a:t>
            </a:r>
            <a:r>
              <a:rPr lang="pl-PL" sz="1300" dirty="0" smtClean="0">
                <a:latin typeface="Arial" pitchFamily="34" charset="0"/>
                <a:cs typeface="Arial" pitchFamily="34" charset="0"/>
              </a:rPr>
              <a:t>w </a:t>
            </a:r>
            <a:r>
              <a:rPr lang="pl-PL" sz="1300" dirty="0">
                <a:latin typeface="Arial" pitchFamily="34" charset="0"/>
                <a:cs typeface="Arial" pitchFamily="34" charset="0"/>
              </a:rPr>
              <a:t>polu 5.1. </a:t>
            </a:r>
            <a:r>
              <a:rPr lang="pl-PL" sz="1300" dirty="0" smtClean="0">
                <a:latin typeface="Arial" pitchFamily="34" charset="0"/>
                <a:cs typeface="Arial" pitchFamily="34" charset="0"/>
              </a:rPr>
              <a:t>należy wpisać całą </a:t>
            </a:r>
            <a:r>
              <a:rPr lang="pl-PL" sz="1300" dirty="0">
                <a:latin typeface="Arial" pitchFamily="34" charset="0"/>
                <a:cs typeface="Arial" pitchFamily="34" charset="0"/>
              </a:rPr>
              <a:t>kwotę </a:t>
            </a:r>
            <a:r>
              <a:rPr lang="pl-PL" sz="1300" dirty="0" smtClean="0">
                <a:latin typeface="Arial" pitchFamily="34" charset="0"/>
                <a:cs typeface="Arial" pitchFamily="34" charset="0"/>
              </a:rPr>
              <a:t>pomocy, a w polu 5.2. </a:t>
            </a:r>
            <a:r>
              <a:rPr lang="pl-PL" sz="1300" dirty="0" smtClean="0">
                <a:solidFill>
                  <a:srgbClr val="000000"/>
                </a:solidFill>
                <a:latin typeface="Arial" panose="020B0604020202020204" pitchFamily="34" charset="0"/>
                <a:cs typeface="Arial" panose="020B0604020202020204" pitchFamily="34" charset="0"/>
              </a:rPr>
              <a:t>należy </a:t>
            </a:r>
            <a:r>
              <a:rPr lang="pl-PL" sz="1300" dirty="0">
                <a:solidFill>
                  <a:srgbClr val="000000"/>
                </a:solidFill>
                <a:latin typeface="Arial" panose="020B0604020202020204" pitchFamily="34" charset="0"/>
                <a:cs typeface="Arial" panose="020B0604020202020204" pitchFamily="34" charset="0"/>
              </a:rPr>
              <a:t>wpisać wartość „0</a:t>
            </a:r>
            <a:r>
              <a:rPr lang="pl-PL" sz="1300" dirty="0" smtClean="0">
                <a:solidFill>
                  <a:srgbClr val="000000"/>
                </a:solidFill>
                <a:latin typeface="Arial" panose="020B0604020202020204" pitchFamily="34" charset="0"/>
                <a:cs typeface="Arial" panose="020B0604020202020204" pitchFamily="34" charset="0"/>
              </a:rPr>
              <a:t>”.</a:t>
            </a:r>
          </a:p>
          <a:p>
            <a:pPr marL="285750" indent="-285750" algn="just">
              <a:spcAft>
                <a:spcPts val="600"/>
              </a:spcAft>
              <a:buFont typeface="Arial" pitchFamily="34" charset="0"/>
              <a:buChar char="•"/>
            </a:pPr>
            <a:r>
              <a:rPr lang="pl-PL" sz="1300" dirty="0" smtClean="0">
                <a:latin typeface="Arial" pitchFamily="34" charset="0"/>
                <a:cs typeface="Arial" pitchFamily="34" charset="0"/>
              </a:rPr>
              <a:t>Wnioskowana </a:t>
            </a:r>
            <a:r>
              <a:rPr lang="pl-PL" sz="1300" dirty="0">
                <a:latin typeface="Arial" pitchFamily="34" charset="0"/>
                <a:cs typeface="Arial" pitchFamily="34" charset="0"/>
              </a:rPr>
              <a:t>kwota pomocy stanowi sumę wnioskowanych kwot pomocy I oraz II etapu operacji podanych odpowiednio w polu 5.1. oraz 5.2</a:t>
            </a:r>
            <a:r>
              <a:rPr lang="pl-PL" sz="1300" dirty="0" smtClean="0">
                <a:latin typeface="Arial" pitchFamily="34" charset="0"/>
                <a:cs typeface="Arial" pitchFamily="34" charset="0"/>
              </a:rPr>
              <a:t>. </a:t>
            </a:r>
          </a:p>
          <a:p>
            <a:pPr marL="285750" indent="-285750" algn="just">
              <a:spcAft>
                <a:spcPts val="600"/>
              </a:spcAft>
              <a:buFont typeface="Arial" pitchFamily="34" charset="0"/>
              <a:buChar char="•"/>
            </a:pPr>
            <a:r>
              <a:rPr lang="pl-PL" sz="1300" dirty="0" smtClean="0">
                <a:latin typeface="Arial" pitchFamily="34" charset="0"/>
                <a:cs typeface="Arial" pitchFamily="34" charset="0"/>
              </a:rPr>
              <a:t>Przy </a:t>
            </a:r>
            <a:r>
              <a:rPr lang="pl-PL" sz="1300" dirty="0">
                <a:latin typeface="Arial" pitchFamily="34" charset="0"/>
                <a:cs typeface="Arial" pitchFamily="34" charset="0"/>
              </a:rPr>
              <a:t>obliczaniu kwoty pomocy należy wziąć pod uwagę </a:t>
            </a:r>
            <a:r>
              <a:rPr lang="pl-PL" sz="1300" dirty="0" smtClean="0">
                <a:latin typeface="Arial" pitchFamily="34" charset="0"/>
                <a:cs typeface="Arial" pitchFamily="34" charset="0"/>
              </a:rPr>
              <a:t>limit </a:t>
            </a:r>
            <a:r>
              <a:rPr lang="pl-PL" sz="1300" dirty="0">
                <a:latin typeface="Arial" pitchFamily="34" charset="0"/>
                <a:cs typeface="Arial" pitchFamily="34" charset="0"/>
              </a:rPr>
              <a:t>- wysokość pomocy z </a:t>
            </a:r>
            <a:r>
              <a:rPr lang="pl-PL" sz="1300" dirty="0" smtClean="0">
                <a:latin typeface="Arial" pitchFamily="34" charset="0"/>
                <a:cs typeface="Arial" pitchFamily="34" charset="0"/>
              </a:rPr>
              <a:t>EFRROW </a:t>
            </a:r>
            <a:r>
              <a:rPr lang="pl-PL" sz="1300" dirty="0">
                <a:latin typeface="Arial" pitchFamily="34" charset="0"/>
                <a:cs typeface="Arial" pitchFamily="34" charset="0"/>
              </a:rPr>
              <a:t>nie może przekroczyć </a:t>
            </a:r>
            <a:r>
              <a:rPr lang="pl-PL" sz="1300" b="1" dirty="0">
                <a:latin typeface="Arial" pitchFamily="34" charset="0"/>
                <a:cs typeface="Arial" pitchFamily="34" charset="0"/>
              </a:rPr>
              <a:t>2 000 000 zł</a:t>
            </a:r>
            <a:r>
              <a:rPr lang="pl-PL" sz="1300" dirty="0">
                <a:latin typeface="Arial" pitchFamily="34" charset="0"/>
                <a:cs typeface="Arial" pitchFamily="34" charset="0"/>
              </a:rPr>
              <a:t> na beneficjenta w okresie realizacji Programu</a:t>
            </a:r>
            <a:r>
              <a:rPr lang="pl-PL" sz="1300" dirty="0" smtClean="0">
                <a:latin typeface="Arial" pitchFamily="34" charset="0"/>
                <a:cs typeface="Arial" pitchFamily="34" charset="0"/>
              </a:rPr>
              <a:t>. Przy </a:t>
            </a:r>
            <a:r>
              <a:rPr lang="pl-PL" sz="1300" dirty="0">
                <a:latin typeface="Arial" pitchFamily="34" charset="0"/>
                <a:cs typeface="Arial" pitchFamily="34" charset="0"/>
              </a:rPr>
              <a:t>ustalaniu limitu pomocy uwzględniona zostanie kwota pomocy już wypłacona oraz przyznana na operacje, których realizacja nie została jeszcze zakończona</a:t>
            </a:r>
            <a:r>
              <a:rPr lang="pl-PL" sz="1300" dirty="0" smtClean="0">
                <a:latin typeface="Arial" pitchFamily="34" charset="0"/>
                <a:cs typeface="Arial" pitchFamily="34" charset="0"/>
              </a:rPr>
              <a:t>.</a:t>
            </a:r>
          </a:p>
          <a:p>
            <a:pPr algn="just">
              <a:spcAft>
                <a:spcPts val="600"/>
              </a:spcAft>
            </a:pPr>
            <a:r>
              <a:rPr lang="pl-PL" sz="1300" b="1" u="sng" dirty="0">
                <a:solidFill>
                  <a:srgbClr val="FF0000"/>
                </a:solidFill>
                <a:latin typeface="Arial" pitchFamily="34" charset="0"/>
                <a:cs typeface="Arial" pitchFamily="34" charset="0"/>
              </a:rPr>
              <a:t>Uwaga:</a:t>
            </a:r>
            <a:r>
              <a:rPr lang="pl-PL" sz="1300" dirty="0">
                <a:latin typeface="Arial" pitchFamily="34" charset="0"/>
                <a:cs typeface="Arial" pitchFamily="34" charset="0"/>
              </a:rPr>
              <a:t> W przypadku uzyskania dotacji celowej od innej </a:t>
            </a:r>
            <a:r>
              <a:rPr lang="pl-PL" sz="1300" dirty="0" err="1">
                <a:latin typeface="Arial" pitchFamily="34" charset="0"/>
                <a:cs typeface="Arial" pitchFamily="34" charset="0"/>
              </a:rPr>
              <a:t>jst</a:t>
            </a:r>
            <a:r>
              <a:rPr lang="pl-PL" sz="1300" dirty="0">
                <a:latin typeface="Arial" pitchFamily="34" charset="0"/>
                <a:cs typeface="Arial" pitchFamily="34" charset="0"/>
              </a:rPr>
              <a:t> </a:t>
            </a:r>
            <a:r>
              <a:rPr lang="pl-PL" sz="1300" dirty="0" smtClean="0">
                <a:latin typeface="Arial" pitchFamily="34" charset="0"/>
                <a:cs typeface="Arial" pitchFamily="34" charset="0"/>
              </a:rPr>
              <a:t>kwota </a:t>
            </a:r>
            <a:r>
              <a:rPr lang="pl-PL" sz="1300" dirty="0">
                <a:latin typeface="Arial" pitchFamily="34" charset="0"/>
                <a:cs typeface="Arial" pitchFamily="34" charset="0"/>
              </a:rPr>
              <a:t>dotacji nie może wykraczać poza wysokość wkładu własnego </a:t>
            </a:r>
            <a:r>
              <a:rPr lang="pl-PL" sz="1300" dirty="0" smtClean="0">
                <a:latin typeface="Arial" pitchFamily="34" charset="0"/>
                <a:cs typeface="Arial" pitchFamily="34" charset="0"/>
              </a:rPr>
              <a:t>wynoszącego </a:t>
            </a:r>
            <a:r>
              <a:rPr lang="pl-PL" sz="1300" dirty="0">
                <a:latin typeface="Arial" pitchFamily="34" charset="0"/>
                <a:cs typeface="Arial" pitchFamily="34" charset="0"/>
              </a:rPr>
              <a:t>36,37% kosztów </a:t>
            </a:r>
            <a:r>
              <a:rPr lang="pl-PL" sz="1300" dirty="0" smtClean="0">
                <a:latin typeface="Arial" pitchFamily="34" charset="0"/>
                <a:cs typeface="Arial" pitchFamily="34" charset="0"/>
              </a:rPr>
              <a:t>kwalifikowalnych, ponieważ wydatki </a:t>
            </a:r>
            <a:r>
              <a:rPr lang="pl-PL" sz="1300" dirty="0">
                <a:latin typeface="Arial" pitchFamily="34" charset="0"/>
                <a:cs typeface="Arial" pitchFamily="34" charset="0"/>
              </a:rPr>
              <a:t>podlegające refundacji nie mogą być wcześniej sfinansowane z bezzwrotnych środków otrzymanych od innych podmiotów publicznych.</a:t>
            </a:r>
            <a:endParaRPr lang="pl-PL" sz="1300" dirty="0" smtClean="0">
              <a:latin typeface="Arial" pitchFamily="34" charset="0"/>
              <a:cs typeface="Arial" pitchFamily="34" charset="0"/>
            </a:endParaRPr>
          </a:p>
        </p:txBody>
      </p:sp>
    </p:spTree>
    <p:extLst>
      <p:ext uri="{BB962C8B-B14F-4D97-AF65-F5344CB8AC3E}">
        <p14:creationId xmlns:p14="http://schemas.microsoft.com/office/powerpoint/2010/main" xmlns="" val="82735967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677108"/>
          </a:xfrm>
          <a:prstGeom prst="rect">
            <a:avLst/>
          </a:prstGeom>
        </p:spPr>
        <p:txBody>
          <a:bodyPr wrap="square">
            <a:spAutoFit/>
          </a:bodyPr>
          <a:lstStyle/>
          <a:p>
            <a:pPr algn="r"/>
            <a:r>
              <a:rPr lang="pl-PL" sz="2400" b="1" dirty="0">
                <a:solidFill>
                  <a:srgbClr val="44C6EB"/>
                </a:solidFill>
              </a:rPr>
              <a:t>Najważniejsze zasady wypełniania </a:t>
            </a:r>
            <a:r>
              <a:rPr lang="pl-PL" sz="2400" b="1" dirty="0" smtClean="0">
                <a:solidFill>
                  <a:srgbClr val="44C6EB"/>
                </a:solidFill>
              </a:rPr>
              <a:t>wniosku</a:t>
            </a:r>
          </a:p>
          <a:p>
            <a:pPr algn="r"/>
            <a:r>
              <a:rPr lang="pl-PL" sz="1400" b="1" dirty="0">
                <a:solidFill>
                  <a:prstClr val="black"/>
                </a:solidFill>
                <a:latin typeface="Arial Narrow" panose="020B0606020202030204" pitchFamily="34" charset="0"/>
                <a:cs typeface="Arial" pitchFamily="34" charset="0"/>
              </a:rPr>
              <a:t>IV. PLAN FINANSOWY </a:t>
            </a:r>
            <a:r>
              <a:rPr lang="pl-PL" sz="1400" b="1" dirty="0" smtClean="0">
                <a:solidFill>
                  <a:prstClr val="black"/>
                </a:solidFill>
                <a:latin typeface="Arial Narrow" panose="020B0606020202030204" pitchFamily="34" charset="0"/>
                <a:cs typeface="Arial" pitchFamily="34" charset="0"/>
              </a:rPr>
              <a:t>OPERACJI</a:t>
            </a:r>
            <a:endParaRPr lang="pl-PL" sz="2400" b="1" dirty="0">
              <a:solidFill>
                <a:prstClr val="black"/>
              </a:solidFill>
              <a:latin typeface="Arial Narrow" panose="020B0606020202030204" pitchFamily="34" charset="0"/>
              <a:cs typeface="Arial" pitchFamily="34" charset="0"/>
            </a:endParaRPr>
          </a:p>
        </p:txBody>
      </p:sp>
      <p:sp>
        <p:nvSpPr>
          <p:cNvPr id="3" name="Prostokąt 2"/>
          <p:cNvSpPr/>
          <p:nvPr/>
        </p:nvSpPr>
        <p:spPr>
          <a:xfrm>
            <a:off x="188157" y="3245064"/>
            <a:ext cx="8567469" cy="2462213"/>
          </a:xfrm>
          <a:prstGeom prst="rect">
            <a:avLst/>
          </a:prstGeom>
        </p:spPr>
        <p:txBody>
          <a:bodyPr wrap="square">
            <a:spAutoFit/>
          </a:bodyPr>
          <a:lstStyle/>
          <a:p>
            <a:endParaRPr lang="pl-PL" sz="1400" b="1" dirty="0" smtClean="0">
              <a:solidFill>
                <a:prstClr val="black"/>
              </a:solidFill>
              <a:latin typeface="Arial" pitchFamily="34" charset="0"/>
              <a:cs typeface="Arial" pitchFamily="34" charset="0"/>
            </a:endParaRPr>
          </a:p>
          <a:p>
            <a:pPr marL="285750" indent="-285750" algn="just">
              <a:spcAft>
                <a:spcPts val="0"/>
              </a:spcAft>
              <a:buFont typeface="Wingdings" panose="05000000000000000000" pitchFamily="2" charset="2"/>
              <a:buChar char="Ø"/>
            </a:pPr>
            <a:r>
              <a:rPr lang="pl-PL" sz="1300" dirty="0" smtClean="0">
                <a:solidFill>
                  <a:prstClr val="black"/>
                </a:solidFill>
                <a:latin typeface="Arial" pitchFamily="34" charset="0"/>
                <a:cs typeface="Arial" pitchFamily="34" charset="0"/>
              </a:rPr>
              <a:t>Należy   odpowiedzieć   „tak”   lub   „nie” </a:t>
            </a:r>
          </a:p>
          <a:p>
            <a:pPr marL="288000" algn="just">
              <a:spcAft>
                <a:spcPts val="0"/>
              </a:spcAft>
            </a:pPr>
            <a:r>
              <a:rPr lang="pl-PL" sz="1300" dirty="0" smtClean="0">
                <a:solidFill>
                  <a:prstClr val="black"/>
                </a:solidFill>
                <a:latin typeface="Arial" pitchFamily="34" charset="0"/>
                <a:cs typeface="Arial" pitchFamily="34" charset="0"/>
              </a:rPr>
              <a:t>na pytania zawarte w tej części wniosku.</a:t>
            </a:r>
          </a:p>
          <a:p>
            <a:pPr marL="288000" algn="just">
              <a:spcAft>
                <a:spcPts val="0"/>
              </a:spcAft>
            </a:pPr>
            <a:r>
              <a:rPr lang="pl-PL" sz="1300" dirty="0" smtClean="0">
                <a:solidFill>
                  <a:prstClr val="black"/>
                </a:solidFill>
                <a:latin typeface="Arial" pitchFamily="34" charset="0"/>
                <a:cs typeface="Arial" pitchFamily="34" charset="0"/>
              </a:rPr>
              <a:t>Na  podstawie  </a:t>
            </a:r>
            <a:r>
              <a:rPr lang="pl-PL" sz="1300" dirty="0">
                <a:solidFill>
                  <a:prstClr val="black"/>
                </a:solidFill>
                <a:latin typeface="Arial" pitchFamily="34" charset="0"/>
                <a:cs typeface="Arial" pitchFamily="34" charset="0"/>
              </a:rPr>
              <a:t>udzielonych </a:t>
            </a:r>
            <a:r>
              <a:rPr lang="pl-PL" sz="1300" dirty="0" smtClean="0">
                <a:solidFill>
                  <a:prstClr val="black"/>
                </a:solidFill>
                <a:latin typeface="Arial" pitchFamily="34" charset="0"/>
                <a:cs typeface="Arial" pitchFamily="34" charset="0"/>
              </a:rPr>
              <a:t> odpowiedzi </a:t>
            </a:r>
          </a:p>
          <a:p>
            <a:pPr marL="288000" algn="just">
              <a:spcAft>
                <a:spcPts val="0"/>
              </a:spcAft>
            </a:pPr>
            <a:r>
              <a:rPr lang="pl-PL" sz="1300" dirty="0" smtClean="0">
                <a:solidFill>
                  <a:prstClr val="black"/>
                </a:solidFill>
                <a:latin typeface="Arial" pitchFamily="34" charset="0"/>
                <a:cs typeface="Arial" pitchFamily="34" charset="0"/>
              </a:rPr>
              <a:t>UM  dokona  oceny </a:t>
            </a:r>
            <a:r>
              <a:rPr lang="pl-PL" sz="1300" dirty="0">
                <a:solidFill>
                  <a:prstClr val="black"/>
                </a:solidFill>
                <a:latin typeface="Arial" pitchFamily="34" charset="0"/>
                <a:cs typeface="Arial" pitchFamily="34" charset="0"/>
              </a:rPr>
              <a:t>możliwości </a:t>
            </a:r>
            <a:r>
              <a:rPr lang="pl-PL" sz="1300" dirty="0" smtClean="0">
                <a:solidFill>
                  <a:prstClr val="black"/>
                </a:solidFill>
                <a:latin typeface="Arial" pitchFamily="34" charset="0"/>
                <a:cs typeface="Arial" pitchFamily="34" charset="0"/>
              </a:rPr>
              <a:t>realizacji</a:t>
            </a:r>
          </a:p>
          <a:p>
            <a:pPr marL="288000" algn="just">
              <a:spcAft>
                <a:spcPts val="0"/>
              </a:spcAft>
            </a:pPr>
            <a:r>
              <a:rPr lang="pl-PL" sz="1300" dirty="0" smtClean="0">
                <a:solidFill>
                  <a:prstClr val="black"/>
                </a:solidFill>
                <a:latin typeface="Arial" pitchFamily="34" charset="0"/>
                <a:cs typeface="Arial" pitchFamily="34" charset="0"/>
              </a:rPr>
              <a:t>operacji  objętej  wnioskiem  bez  udziału </a:t>
            </a:r>
          </a:p>
          <a:p>
            <a:pPr marL="288000" algn="just">
              <a:spcAft>
                <a:spcPts val="600"/>
              </a:spcAft>
            </a:pPr>
            <a:r>
              <a:rPr lang="pl-PL" sz="1300" dirty="0" smtClean="0">
                <a:solidFill>
                  <a:prstClr val="black"/>
                </a:solidFill>
                <a:latin typeface="Arial" pitchFamily="34" charset="0"/>
                <a:cs typeface="Arial" pitchFamily="34" charset="0"/>
              </a:rPr>
              <a:t>środków publicznych.</a:t>
            </a:r>
          </a:p>
          <a:p>
            <a:pPr marL="285750" indent="-285750">
              <a:spcAft>
                <a:spcPts val="600"/>
              </a:spcAft>
              <a:buFont typeface="Wingdings" panose="05000000000000000000" pitchFamily="2" charset="2"/>
              <a:buChar char="Ø"/>
            </a:pPr>
            <a:r>
              <a:rPr lang="pl-PL" sz="1300" dirty="0" smtClean="0">
                <a:solidFill>
                  <a:prstClr val="black"/>
                </a:solidFill>
                <a:latin typeface="Arial" pitchFamily="34" charset="0"/>
                <a:cs typeface="Arial" pitchFamily="34" charset="0"/>
              </a:rPr>
              <a:t>Odpowiedź TAK w punktach A1, B3 i B4 (we wszystkich jednocześnie) oznacza, że realizacja operacji jest możliwa bez udziału środków publicznych. </a:t>
            </a:r>
          </a:p>
          <a:p>
            <a:pPr marL="285750" indent="-285750">
              <a:spcAft>
                <a:spcPts val="600"/>
              </a:spcAft>
              <a:buFont typeface="Wingdings" panose="05000000000000000000" pitchFamily="2" charset="2"/>
              <a:buChar char="Ø"/>
            </a:pPr>
            <a:r>
              <a:rPr lang="pl-PL" sz="1300" dirty="0" smtClean="0">
                <a:solidFill>
                  <a:prstClr val="black"/>
                </a:solidFill>
                <a:latin typeface="Arial" pitchFamily="34" charset="0"/>
                <a:cs typeface="Arial" pitchFamily="34" charset="0"/>
              </a:rPr>
              <a:t>Odpowiedź NIE przynajmniej w jednym z punków, tj. A1, B3 i B4, będzie oznaczać, że  operacja nie  może zostać zrealizowana bez udziału środków publicznych (w tym samym czasie).</a:t>
            </a:r>
            <a:endParaRPr lang="pl-PL" sz="1300" dirty="0">
              <a:solidFill>
                <a:prstClr val="black"/>
              </a:solidFill>
              <a:latin typeface="Arial" pitchFamily="34" charset="0"/>
              <a:cs typeface="Arial" pitchFamily="34" charset="0"/>
            </a:endParaRPr>
          </a:p>
        </p:txBody>
      </p:sp>
      <p:pic>
        <p:nvPicPr>
          <p:cNvPr id="3073" name="Picture 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788108" y="1108566"/>
            <a:ext cx="5355892" cy="352381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4" name="pole tekstowe 3"/>
          <p:cNvSpPr txBox="1"/>
          <p:nvPr/>
        </p:nvSpPr>
        <p:spPr>
          <a:xfrm>
            <a:off x="248542" y="2454858"/>
            <a:ext cx="3615909" cy="954107"/>
          </a:xfrm>
          <a:prstGeom prst="rect">
            <a:avLst/>
          </a:prstGeom>
          <a:noFill/>
        </p:spPr>
        <p:txBody>
          <a:bodyPr wrap="square" rtlCol="0">
            <a:spAutoFit/>
          </a:bodyPr>
          <a:lstStyle/>
          <a:p>
            <a:pPr lvl="0"/>
            <a:r>
              <a:rPr lang="pl-PL" sz="1400" b="1" dirty="0" smtClean="0">
                <a:solidFill>
                  <a:prstClr val="black"/>
                </a:solidFill>
                <a:latin typeface="Arial" pitchFamily="34" charset="0"/>
                <a:cs typeface="Arial" pitchFamily="34" charset="0"/>
              </a:rPr>
              <a:t>6. </a:t>
            </a:r>
            <a:r>
              <a:rPr lang="pl-PL" sz="1350" b="1" dirty="0" smtClean="0">
                <a:solidFill>
                  <a:prstClr val="black"/>
                </a:solidFill>
                <a:latin typeface="Arial" pitchFamily="34" charset="0"/>
                <a:cs typeface="Arial" pitchFamily="34" charset="0"/>
              </a:rPr>
              <a:t>Określenie </a:t>
            </a:r>
            <a:r>
              <a:rPr lang="pl-PL" sz="1350" b="1" dirty="0">
                <a:solidFill>
                  <a:prstClr val="black"/>
                </a:solidFill>
                <a:latin typeface="Arial" pitchFamily="34" charset="0"/>
                <a:cs typeface="Arial" pitchFamily="34" charset="0"/>
              </a:rPr>
              <a:t>możliwości </a:t>
            </a:r>
            <a:r>
              <a:rPr lang="pl-PL" sz="1350" b="1" dirty="0" smtClean="0">
                <a:solidFill>
                  <a:prstClr val="black"/>
                </a:solidFill>
                <a:latin typeface="Arial" pitchFamily="34" charset="0"/>
                <a:cs typeface="Arial" pitchFamily="34" charset="0"/>
              </a:rPr>
              <a:t>realizacji</a:t>
            </a:r>
          </a:p>
          <a:p>
            <a:pPr marL="216000" lvl="0"/>
            <a:r>
              <a:rPr lang="pl-PL" sz="1350" b="1" dirty="0" smtClean="0">
                <a:solidFill>
                  <a:prstClr val="black"/>
                </a:solidFill>
                <a:latin typeface="Arial" pitchFamily="34" charset="0"/>
                <a:cs typeface="Arial" pitchFamily="34" charset="0"/>
              </a:rPr>
              <a:t>operacji </a:t>
            </a:r>
            <a:r>
              <a:rPr lang="pl-PL" sz="1350" b="1" dirty="0">
                <a:solidFill>
                  <a:prstClr val="black"/>
                </a:solidFill>
                <a:latin typeface="Arial" pitchFamily="34" charset="0"/>
                <a:cs typeface="Arial" pitchFamily="34" charset="0"/>
              </a:rPr>
              <a:t>przez podmiot ubiegający się </a:t>
            </a:r>
            <a:r>
              <a:rPr lang="pl-PL" sz="1350" b="1" dirty="0" smtClean="0">
                <a:solidFill>
                  <a:prstClr val="black"/>
                </a:solidFill>
                <a:latin typeface="Arial" pitchFamily="34" charset="0"/>
                <a:cs typeface="Arial" pitchFamily="34" charset="0"/>
              </a:rPr>
              <a:t/>
            </a:r>
            <a:br>
              <a:rPr lang="pl-PL" sz="1350" b="1" dirty="0" smtClean="0">
                <a:solidFill>
                  <a:prstClr val="black"/>
                </a:solidFill>
                <a:latin typeface="Arial" pitchFamily="34" charset="0"/>
                <a:cs typeface="Arial" pitchFamily="34" charset="0"/>
              </a:rPr>
            </a:br>
            <a:r>
              <a:rPr lang="pl-PL" sz="1350" b="1" dirty="0" smtClean="0">
                <a:solidFill>
                  <a:prstClr val="black"/>
                </a:solidFill>
                <a:latin typeface="Arial" pitchFamily="34" charset="0"/>
                <a:cs typeface="Arial" pitchFamily="34" charset="0"/>
              </a:rPr>
              <a:t>o </a:t>
            </a:r>
            <a:r>
              <a:rPr lang="pl-PL" sz="1350" b="1" dirty="0">
                <a:solidFill>
                  <a:prstClr val="black"/>
                </a:solidFill>
                <a:latin typeface="Arial" pitchFamily="34" charset="0"/>
                <a:cs typeface="Arial" pitchFamily="34" charset="0"/>
              </a:rPr>
              <a:t>przyznanie pomocy bez udziału środków publicznych </a:t>
            </a:r>
          </a:p>
        </p:txBody>
      </p:sp>
    </p:spTree>
    <p:extLst>
      <p:ext uri="{BB962C8B-B14F-4D97-AF65-F5344CB8AC3E}">
        <p14:creationId xmlns:p14="http://schemas.microsoft.com/office/powerpoint/2010/main" xmlns="" val="82752569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677108"/>
          </a:xfrm>
          <a:prstGeom prst="rect">
            <a:avLst/>
          </a:prstGeom>
        </p:spPr>
        <p:txBody>
          <a:bodyPr wrap="square">
            <a:spAutoFit/>
          </a:bodyPr>
          <a:lstStyle/>
          <a:p>
            <a:pPr algn="r"/>
            <a:r>
              <a:rPr lang="pl-PL" sz="2400" b="1" dirty="0">
                <a:solidFill>
                  <a:srgbClr val="44C6EB"/>
                </a:solidFill>
              </a:rPr>
              <a:t>Najważniejsze zasady wypełniania </a:t>
            </a:r>
            <a:r>
              <a:rPr lang="pl-PL" sz="2400" b="1" dirty="0" smtClean="0">
                <a:solidFill>
                  <a:srgbClr val="44C6EB"/>
                </a:solidFill>
              </a:rPr>
              <a:t>wniosku</a:t>
            </a:r>
          </a:p>
          <a:p>
            <a:pPr algn="r"/>
            <a:r>
              <a:rPr lang="pl-PL" sz="1400" b="1" dirty="0" smtClean="0">
                <a:solidFill>
                  <a:prstClr val="black"/>
                </a:solidFill>
                <a:latin typeface="Arial Narrow" panose="020B0606020202030204" pitchFamily="34" charset="0"/>
                <a:cs typeface="Arial" pitchFamily="34" charset="0"/>
              </a:rPr>
              <a:t>V. ZESTAWIENIE RZECZOWO-FINANSOWE OPERACJI </a:t>
            </a:r>
            <a:endParaRPr lang="pl-PL" sz="2400" b="1" dirty="0">
              <a:solidFill>
                <a:prstClr val="black"/>
              </a:solidFill>
              <a:latin typeface="Arial Narrow" panose="020B0606020202030204" pitchFamily="34" charset="0"/>
              <a:cs typeface="Arial" pitchFamily="34" charset="0"/>
            </a:endParaRPr>
          </a:p>
        </p:txBody>
      </p:sp>
      <p:pic>
        <p:nvPicPr>
          <p:cNvPr id="4098"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680857" y="1437376"/>
            <a:ext cx="7980064" cy="413490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74697942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677108"/>
          </a:xfrm>
          <a:prstGeom prst="rect">
            <a:avLst/>
          </a:prstGeom>
        </p:spPr>
        <p:txBody>
          <a:bodyPr wrap="square">
            <a:spAutoFit/>
          </a:bodyPr>
          <a:lstStyle/>
          <a:p>
            <a:pPr algn="r"/>
            <a:r>
              <a:rPr lang="pl-PL" sz="2400" b="1" dirty="0">
                <a:solidFill>
                  <a:srgbClr val="44C6EB"/>
                </a:solidFill>
              </a:rPr>
              <a:t>Najważniejsze zasady wypełniania </a:t>
            </a:r>
            <a:r>
              <a:rPr lang="pl-PL" sz="2400" b="1" dirty="0" smtClean="0">
                <a:solidFill>
                  <a:srgbClr val="44C6EB"/>
                </a:solidFill>
              </a:rPr>
              <a:t>wniosku</a:t>
            </a:r>
          </a:p>
          <a:p>
            <a:pPr algn="r"/>
            <a:r>
              <a:rPr lang="pl-PL" sz="1400" b="1" dirty="0" smtClean="0">
                <a:solidFill>
                  <a:prstClr val="black"/>
                </a:solidFill>
                <a:latin typeface="Arial Narrow" panose="020B0606020202030204" pitchFamily="34" charset="0"/>
                <a:cs typeface="Arial" pitchFamily="34" charset="0"/>
              </a:rPr>
              <a:t>V</a:t>
            </a:r>
            <a:r>
              <a:rPr lang="pl-PL" sz="1400" b="1" dirty="0">
                <a:solidFill>
                  <a:prstClr val="black"/>
                </a:solidFill>
                <a:latin typeface="Arial Narrow" panose="020B0606020202030204" pitchFamily="34" charset="0"/>
                <a:cs typeface="Arial" pitchFamily="34" charset="0"/>
              </a:rPr>
              <a:t>. </a:t>
            </a:r>
            <a:r>
              <a:rPr lang="pl-PL" sz="1400" b="1" dirty="0" smtClean="0">
                <a:solidFill>
                  <a:prstClr val="black"/>
                </a:solidFill>
                <a:latin typeface="Arial Narrow" panose="020B0606020202030204" pitchFamily="34" charset="0"/>
                <a:cs typeface="Arial" pitchFamily="34" charset="0"/>
              </a:rPr>
              <a:t>ZESTAWIENIE RZECZOWO-FINANSOWE OPERACJI </a:t>
            </a:r>
            <a:endParaRPr lang="pl-PL" sz="2400" b="1" dirty="0">
              <a:solidFill>
                <a:prstClr val="black"/>
              </a:solidFill>
              <a:latin typeface="Arial Narrow" panose="020B0606020202030204" pitchFamily="34" charset="0"/>
              <a:cs typeface="Arial" pitchFamily="34" charset="0"/>
            </a:endParaRPr>
          </a:p>
        </p:txBody>
      </p:sp>
      <p:sp>
        <p:nvSpPr>
          <p:cNvPr id="3" name="pole tekstowe 2"/>
          <p:cNvSpPr txBox="1"/>
          <p:nvPr/>
        </p:nvSpPr>
        <p:spPr>
          <a:xfrm>
            <a:off x="654854" y="2186922"/>
            <a:ext cx="7660257" cy="2677656"/>
          </a:xfrm>
          <a:prstGeom prst="rect">
            <a:avLst/>
          </a:prstGeom>
          <a:noFill/>
        </p:spPr>
        <p:txBody>
          <a:bodyPr wrap="square" rtlCol="0">
            <a:spAutoFit/>
          </a:bodyPr>
          <a:lstStyle/>
          <a:p>
            <a:pPr marL="285750" indent="-285750" algn="just">
              <a:buFont typeface="Wingdings" panose="05000000000000000000" pitchFamily="2" charset="2"/>
              <a:buChar char="Ø"/>
            </a:pPr>
            <a:r>
              <a:rPr lang="pl-PL" sz="1400" dirty="0">
                <a:latin typeface="Arial" panose="020B0604020202020204" pitchFamily="34" charset="0"/>
                <a:cs typeface="Arial" panose="020B0604020202020204" pitchFamily="34" charset="0"/>
              </a:rPr>
              <a:t>Koszty planowane do poniesienia na realizację operacji należy przedstawić w podziale </a:t>
            </a:r>
            <a:r>
              <a:rPr lang="pl-PL" sz="1400" dirty="0" smtClean="0">
                <a:latin typeface="Arial" panose="020B0604020202020204" pitchFamily="34" charset="0"/>
                <a:cs typeface="Arial" panose="020B0604020202020204" pitchFamily="34" charset="0"/>
              </a:rPr>
              <a:t/>
            </a:r>
            <a:br>
              <a:rPr lang="pl-PL" sz="1400" dirty="0" smtClean="0">
                <a:latin typeface="Arial" panose="020B0604020202020204" pitchFamily="34" charset="0"/>
                <a:cs typeface="Arial" panose="020B0604020202020204" pitchFamily="34" charset="0"/>
              </a:rPr>
            </a:br>
            <a:r>
              <a:rPr lang="pl-PL" sz="1400" dirty="0" smtClean="0">
                <a:latin typeface="Arial" panose="020B0604020202020204" pitchFamily="34" charset="0"/>
                <a:cs typeface="Arial" panose="020B0604020202020204" pitchFamily="34" charset="0"/>
              </a:rPr>
              <a:t>na </a:t>
            </a:r>
            <a:r>
              <a:rPr lang="pl-PL" sz="1400" i="1" dirty="0">
                <a:latin typeface="Arial" panose="020B0604020202020204" pitchFamily="34" charset="0"/>
                <a:cs typeface="Arial" panose="020B0604020202020204" pitchFamily="34" charset="0"/>
              </a:rPr>
              <a:t>I. Koszty inwestycyjne (Ki)</a:t>
            </a:r>
            <a:r>
              <a:rPr lang="pl-PL" sz="1400" dirty="0">
                <a:latin typeface="Arial" panose="020B0604020202020204" pitchFamily="34" charset="0"/>
                <a:cs typeface="Arial" panose="020B0604020202020204" pitchFamily="34" charset="0"/>
              </a:rPr>
              <a:t> oraz </a:t>
            </a:r>
            <a:r>
              <a:rPr lang="pl-PL" sz="1400" i="1" dirty="0">
                <a:latin typeface="Arial" panose="020B0604020202020204" pitchFamily="34" charset="0"/>
                <a:cs typeface="Arial" panose="020B0604020202020204" pitchFamily="34" charset="0"/>
              </a:rPr>
              <a:t>II. Koszty ogólne (Ko</a:t>
            </a:r>
            <a:r>
              <a:rPr lang="pl-PL" sz="1400" i="1" dirty="0" smtClean="0">
                <a:latin typeface="Arial" panose="020B0604020202020204" pitchFamily="34" charset="0"/>
                <a:cs typeface="Arial" panose="020B0604020202020204" pitchFamily="34" charset="0"/>
              </a:rPr>
              <a:t>).</a:t>
            </a:r>
          </a:p>
          <a:p>
            <a:pPr marL="285750" indent="-285750" algn="just">
              <a:buFont typeface="Wingdings" panose="05000000000000000000" pitchFamily="2" charset="2"/>
              <a:buChar char="Ø"/>
            </a:pPr>
            <a:r>
              <a:rPr lang="pl-PL" sz="1400" dirty="0" smtClean="0">
                <a:latin typeface="Arial" panose="020B0604020202020204" pitchFamily="34" charset="0"/>
                <a:cs typeface="Arial" panose="020B0604020202020204" pitchFamily="34" charset="0"/>
              </a:rPr>
              <a:t>Dla </a:t>
            </a:r>
            <a:r>
              <a:rPr lang="pl-PL" sz="1400" dirty="0">
                <a:latin typeface="Arial" panose="020B0604020202020204" pitchFamily="34" charset="0"/>
                <a:cs typeface="Arial" panose="020B0604020202020204" pitchFamily="34" charset="0"/>
              </a:rPr>
              <a:t>robót </a:t>
            </a:r>
            <a:r>
              <a:rPr lang="pl-PL" sz="1400" dirty="0" smtClean="0">
                <a:latin typeface="Arial" panose="020B0604020202020204" pitchFamily="34" charset="0"/>
                <a:cs typeface="Arial" panose="020B0604020202020204" pitchFamily="34" charset="0"/>
              </a:rPr>
              <a:t>budowlanych </a:t>
            </a:r>
            <a:r>
              <a:rPr lang="pl-PL" sz="1400" i="1" dirty="0" smtClean="0">
                <a:latin typeface="Arial" panose="020B0604020202020204" pitchFamily="34" charset="0"/>
                <a:cs typeface="Arial" panose="020B0604020202020204" pitchFamily="34" charset="0"/>
              </a:rPr>
              <a:t>Zestawienie </a:t>
            </a:r>
            <a:r>
              <a:rPr lang="pl-PL" sz="1400" i="1" dirty="0">
                <a:latin typeface="Arial" panose="020B0604020202020204" pitchFamily="34" charset="0"/>
                <a:cs typeface="Arial" panose="020B0604020202020204" pitchFamily="34" charset="0"/>
              </a:rPr>
              <a:t>rzeczowo –finansowe </a:t>
            </a:r>
            <a:r>
              <a:rPr lang="pl-PL" sz="1400" i="1" dirty="0" smtClean="0">
                <a:latin typeface="Arial" panose="020B0604020202020204" pitchFamily="34" charset="0"/>
                <a:cs typeface="Arial" panose="020B0604020202020204" pitchFamily="34" charset="0"/>
              </a:rPr>
              <a:t>operacji </a:t>
            </a:r>
            <a:r>
              <a:rPr lang="pl-PL" sz="1400" dirty="0" smtClean="0">
                <a:latin typeface="Arial" panose="020B0604020202020204" pitchFamily="34" charset="0"/>
                <a:cs typeface="Arial" panose="020B0604020202020204" pitchFamily="34" charset="0"/>
              </a:rPr>
              <a:t>powinno </a:t>
            </a:r>
            <a:r>
              <a:rPr lang="pl-PL" sz="1400" dirty="0">
                <a:latin typeface="Arial" panose="020B0604020202020204" pitchFamily="34" charset="0"/>
                <a:cs typeface="Arial" panose="020B0604020202020204" pitchFamily="34" charset="0"/>
              </a:rPr>
              <a:t>być sporządzone w oparciu o kosztorys inwestorski, w układzie odpowiadającym tabeli elementów scalonych </a:t>
            </a:r>
            <a:r>
              <a:rPr lang="pl-PL" sz="1400" dirty="0" smtClean="0">
                <a:latin typeface="Arial" panose="020B0604020202020204" pitchFamily="34" charset="0"/>
                <a:cs typeface="Arial" panose="020B0604020202020204" pitchFamily="34" charset="0"/>
              </a:rPr>
              <a:t>lub </a:t>
            </a:r>
            <a:r>
              <a:rPr lang="pl-PL" sz="1400" dirty="0">
                <a:latin typeface="Arial" panose="020B0604020202020204" pitchFamily="34" charset="0"/>
                <a:cs typeface="Arial" panose="020B0604020202020204" pitchFamily="34" charset="0"/>
              </a:rPr>
              <a:t>w oparciu o szacunkowe zestawienie kosztów, ujęte w programie funkcjonalno-użytkowym</a:t>
            </a:r>
            <a:r>
              <a:rPr lang="pl-PL" sz="1400" dirty="0" smtClean="0">
                <a:latin typeface="Arial" panose="020B0604020202020204" pitchFamily="34" charset="0"/>
                <a:cs typeface="Arial" panose="020B0604020202020204" pitchFamily="34" charset="0"/>
              </a:rPr>
              <a:t>.</a:t>
            </a:r>
          </a:p>
          <a:p>
            <a:pPr algn="just"/>
            <a:endParaRPr lang="pl-PL" sz="1400" dirty="0" smtClean="0">
              <a:latin typeface="Arial" panose="020B0604020202020204" pitchFamily="34" charset="0"/>
              <a:cs typeface="Arial" panose="020B0604020202020204" pitchFamily="34" charset="0"/>
            </a:endParaRPr>
          </a:p>
          <a:p>
            <a:pPr algn="just"/>
            <a:r>
              <a:rPr lang="pl-PL" sz="1400" b="1" u="sng" dirty="0">
                <a:solidFill>
                  <a:srgbClr val="FF0000"/>
                </a:solidFill>
                <a:latin typeface="Arial" panose="020B0604020202020204" pitchFamily="34" charset="0"/>
                <a:cs typeface="Arial" panose="020B0604020202020204" pitchFamily="34" charset="0"/>
              </a:rPr>
              <a:t>Uwaga:</a:t>
            </a:r>
            <a:r>
              <a:rPr lang="pl-PL" sz="1400" dirty="0">
                <a:latin typeface="Arial" panose="020B0604020202020204" pitchFamily="34" charset="0"/>
                <a:cs typeface="Arial" panose="020B0604020202020204" pitchFamily="34" charset="0"/>
              </a:rPr>
              <a:t> W </a:t>
            </a:r>
            <a:r>
              <a:rPr lang="pl-PL" sz="1400" dirty="0" smtClean="0">
                <a:latin typeface="Arial" panose="020B0604020202020204" pitchFamily="34" charset="0"/>
                <a:cs typeface="Arial" panose="020B0604020202020204" pitchFamily="34" charset="0"/>
              </a:rPr>
              <a:t>przypadku, </a:t>
            </a:r>
            <a:r>
              <a:rPr lang="pl-PL" sz="1400" dirty="0">
                <a:latin typeface="Arial" panose="020B0604020202020204" pitchFamily="34" charset="0"/>
                <a:cs typeface="Arial" panose="020B0604020202020204" pitchFamily="34" charset="0"/>
              </a:rPr>
              <a:t>gdy wysokość kosztów kwalifikowalnych przekracza wartość </a:t>
            </a:r>
            <a:r>
              <a:rPr lang="pl-PL" sz="1400" dirty="0" smtClean="0">
                <a:latin typeface="Arial" panose="020B0604020202020204" pitchFamily="34" charset="0"/>
                <a:cs typeface="Arial" panose="020B0604020202020204" pitchFamily="34" charset="0"/>
              </a:rPr>
              <a:t>rynkową</a:t>
            </a:r>
            <a:br>
              <a:rPr lang="pl-PL" sz="1400" dirty="0" smtClean="0">
                <a:latin typeface="Arial" panose="020B0604020202020204" pitchFamily="34" charset="0"/>
                <a:cs typeface="Arial" panose="020B0604020202020204" pitchFamily="34" charset="0"/>
              </a:rPr>
            </a:br>
            <a:r>
              <a:rPr lang="pl-PL" sz="1400" dirty="0" smtClean="0">
                <a:latin typeface="Arial" panose="020B0604020202020204" pitchFamily="34" charset="0"/>
                <a:cs typeface="Arial" panose="020B0604020202020204" pitchFamily="34" charset="0"/>
              </a:rPr>
              <a:t>               tych kosztów, </a:t>
            </a:r>
            <a:r>
              <a:rPr lang="pl-PL" sz="1400" dirty="0">
                <a:latin typeface="Arial" panose="020B0604020202020204" pitchFamily="34" charset="0"/>
                <a:cs typeface="Arial" panose="020B0604020202020204" pitchFamily="34" charset="0"/>
              </a:rPr>
              <a:t>pomoc zostanie przyznana z uwzględnieniem wartości rynkowej </a:t>
            </a:r>
            <a:r>
              <a:rPr lang="pl-PL" sz="1400" dirty="0" smtClean="0">
                <a:latin typeface="Arial" panose="020B0604020202020204" pitchFamily="34" charset="0"/>
                <a:cs typeface="Arial" panose="020B0604020202020204" pitchFamily="34" charset="0"/>
              </a:rPr>
              <a:t>tych</a:t>
            </a:r>
            <a:br>
              <a:rPr lang="pl-PL" sz="1400" dirty="0" smtClean="0">
                <a:latin typeface="Arial" panose="020B0604020202020204" pitchFamily="34" charset="0"/>
                <a:cs typeface="Arial" panose="020B0604020202020204" pitchFamily="34" charset="0"/>
              </a:rPr>
            </a:br>
            <a:r>
              <a:rPr lang="pl-PL" sz="1400" dirty="0" smtClean="0">
                <a:latin typeface="Arial" panose="020B0604020202020204" pitchFamily="34" charset="0"/>
                <a:cs typeface="Arial" panose="020B0604020202020204" pitchFamily="34" charset="0"/>
              </a:rPr>
              <a:t>               </a:t>
            </a:r>
            <a:r>
              <a:rPr lang="pl-PL" sz="1400" dirty="0">
                <a:latin typeface="Arial" panose="020B0604020202020204" pitchFamily="34" charset="0"/>
                <a:cs typeface="Arial" panose="020B0604020202020204" pitchFamily="34" charset="0"/>
              </a:rPr>
              <a:t>kosztów.</a:t>
            </a:r>
            <a:endParaRPr lang="pl-PL" sz="1400" dirty="0" smtClean="0">
              <a:latin typeface="Arial" panose="020B0604020202020204" pitchFamily="34" charset="0"/>
              <a:cs typeface="Arial" panose="020B0604020202020204" pitchFamily="34" charset="0"/>
            </a:endParaRPr>
          </a:p>
          <a:p>
            <a:endParaRPr lang="pl-PL" sz="1400" dirty="0" smtClean="0">
              <a:latin typeface="Arial" panose="020B0604020202020204" pitchFamily="34" charset="0"/>
              <a:cs typeface="Arial" panose="020B0604020202020204" pitchFamily="34" charset="0"/>
            </a:endParaRPr>
          </a:p>
          <a:p>
            <a:endParaRPr lang="pl-PL"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39591921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720197"/>
          </a:xfrm>
          <a:prstGeom prst="rect">
            <a:avLst/>
          </a:prstGeom>
        </p:spPr>
        <p:txBody>
          <a:bodyPr wrap="square">
            <a:spAutoFit/>
          </a:bodyPr>
          <a:lstStyle/>
          <a:p>
            <a:pPr algn="r"/>
            <a:r>
              <a:rPr lang="pl-PL" sz="2400" b="1" dirty="0">
                <a:solidFill>
                  <a:srgbClr val="44C6EB"/>
                </a:solidFill>
              </a:rPr>
              <a:t>Najważniejsze zasady wypełniania wniosku</a:t>
            </a:r>
          </a:p>
          <a:p>
            <a:pPr lvl="0" algn="r" eaLnBrk="0" hangingPunct="0">
              <a:spcBef>
                <a:spcPct val="20000"/>
              </a:spcBef>
            </a:pPr>
            <a:r>
              <a:rPr lang="pl-PL" sz="1400" b="1" dirty="0" smtClean="0">
                <a:solidFill>
                  <a:prstClr val="black"/>
                </a:solidFill>
                <a:latin typeface="Arial Narrow" panose="020B0606020202030204" pitchFamily="34" charset="0"/>
                <a:cs typeface="Arial" pitchFamily="34" charset="0"/>
              </a:rPr>
              <a:t>VI</a:t>
            </a:r>
            <a:r>
              <a:rPr lang="pl-PL" sz="1400" b="1" dirty="0">
                <a:solidFill>
                  <a:prstClr val="black"/>
                </a:solidFill>
                <a:latin typeface="Arial Narrow" panose="020B0606020202030204" pitchFamily="34" charset="0"/>
                <a:cs typeface="Arial" pitchFamily="34" charset="0"/>
              </a:rPr>
              <a:t>. INFORMACJA O </a:t>
            </a:r>
            <a:r>
              <a:rPr lang="pl-PL" sz="1400" b="1" dirty="0" smtClean="0">
                <a:solidFill>
                  <a:prstClr val="black"/>
                </a:solidFill>
                <a:latin typeface="Arial Narrow" panose="020B0606020202030204" pitchFamily="34" charset="0"/>
                <a:cs typeface="Arial" pitchFamily="34" charset="0"/>
              </a:rPr>
              <a:t>ZAŁĄCZNIKACH</a:t>
            </a:r>
            <a:endParaRPr lang="pl-PL" sz="1400" b="1" dirty="0">
              <a:solidFill>
                <a:prstClr val="black"/>
              </a:solidFill>
              <a:latin typeface="Arial Narrow" panose="020B0606020202030204" pitchFamily="34" charset="0"/>
              <a:cs typeface="Arial" pitchFamily="34" charset="0"/>
            </a:endParaRPr>
          </a:p>
        </p:txBody>
      </p:sp>
      <p:sp>
        <p:nvSpPr>
          <p:cNvPr id="5" name="pole tekstowe 4"/>
          <p:cNvSpPr txBox="1"/>
          <p:nvPr/>
        </p:nvSpPr>
        <p:spPr>
          <a:xfrm>
            <a:off x="1376362" y="2993167"/>
            <a:ext cx="5800816" cy="369332"/>
          </a:xfrm>
          <a:prstGeom prst="rect">
            <a:avLst/>
          </a:prstGeom>
          <a:noFill/>
        </p:spPr>
        <p:txBody>
          <a:bodyPr wrap="square" rtlCol="0">
            <a:spAutoFit/>
          </a:bodyPr>
          <a:lstStyle/>
          <a:p>
            <a:pPr algn="ctr"/>
            <a:r>
              <a:rPr lang="pl-PL" dirty="0" smtClean="0">
                <a:latin typeface="Arial" panose="020B0604020202020204" pitchFamily="34" charset="0"/>
                <a:cs typeface="Arial" panose="020B0604020202020204" pitchFamily="34" charset="0"/>
              </a:rPr>
              <a:t>...</a:t>
            </a:r>
            <a:endParaRPr lang="pl-PL" dirty="0">
              <a:latin typeface="Arial" panose="020B0604020202020204" pitchFamily="34" charset="0"/>
              <a:cs typeface="Arial" panose="020B0604020202020204" pitchFamily="34" charset="0"/>
            </a:endParaRPr>
          </a:p>
        </p:txBody>
      </p:sp>
      <p:pic>
        <p:nvPicPr>
          <p:cNvPr id="6"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376362" y="1388312"/>
            <a:ext cx="5800815" cy="17895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7" name="Picture 3"/>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1376362" y="3316857"/>
            <a:ext cx="5800815" cy="261944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23847807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307777"/>
          </a:xfrm>
          <a:prstGeom prst="rect">
            <a:avLst/>
          </a:prstGeom>
        </p:spPr>
        <p:txBody>
          <a:bodyPr wrap="square">
            <a:spAutoFit/>
          </a:bodyPr>
          <a:lstStyle/>
          <a:p>
            <a:pPr lvl="0" algn="r" eaLnBrk="0" hangingPunct="0">
              <a:spcBef>
                <a:spcPct val="20000"/>
              </a:spcBef>
            </a:pPr>
            <a:r>
              <a:rPr lang="pl-PL" sz="1400" b="1" dirty="0" smtClean="0">
                <a:solidFill>
                  <a:prstClr val="black"/>
                </a:solidFill>
                <a:latin typeface="Arial Narrow" panose="020B0606020202030204" pitchFamily="34" charset="0"/>
                <a:cs typeface="Arial" pitchFamily="34" charset="0"/>
              </a:rPr>
              <a:t>VI</a:t>
            </a:r>
            <a:r>
              <a:rPr lang="pl-PL" sz="1400" b="1" dirty="0">
                <a:solidFill>
                  <a:prstClr val="black"/>
                </a:solidFill>
                <a:latin typeface="Arial Narrow" panose="020B0606020202030204" pitchFamily="34" charset="0"/>
                <a:cs typeface="Arial" pitchFamily="34" charset="0"/>
              </a:rPr>
              <a:t>. INFORMACJA O </a:t>
            </a:r>
            <a:r>
              <a:rPr lang="pl-PL" sz="1400" b="1" dirty="0" smtClean="0">
                <a:solidFill>
                  <a:prstClr val="black"/>
                </a:solidFill>
                <a:latin typeface="Arial Narrow" panose="020B0606020202030204" pitchFamily="34" charset="0"/>
                <a:cs typeface="Arial" pitchFamily="34" charset="0"/>
              </a:rPr>
              <a:t>ZAŁĄCZNIKACH</a:t>
            </a:r>
            <a:endParaRPr lang="pl-PL" sz="1400" b="1" dirty="0">
              <a:solidFill>
                <a:prstClr val="black"/>
              </a:solidFill>
              <a:latin typeface="Arial Narrow" panose="020B0606020202030204" pitchFamily="34" charset="0"/>
              <a:cs typeface="Arial" pitchFamily="34" charset="0"/>
            </a:endParaRPr>
          </a:p>
        </p:txBody>
      </p:sp>
      <p:sp>
        <p:nvSpPr>
          <p:cNvPr id="4" name="Symbol zastępczy zawartości 3"/>
          <p:cNvSpPr>
            <a:spLocks noGrp="1"/>
          </p:cNvSpPr>
          <p:nvPr>
            <p:ph idx="1"/>
          </p:nvPr>
        </p:nvSpPr>
        <p:spPr>
          <a:xfrm>
            <a:off x="370937" y="1470804"/>
            <a:ext cx="8229600" cy="4525963"/>
          </a:xfrm>
        </p:spPr>
        <p:txBody>
          <a:bodyPr/>
          <a:lstStyle/>
          <a:p>
            <a:pPr marL="0" indent="0">
              <a:buNone/>
            </a:pPr>
            <a:endParaRPr lang="pl-PL" sz="700" dirty="0" smtClean="0">
              <a:latin typeface="Arial" pitchFamily="34" charset="0"/>
              <a:cs typeface="Arial" pitchFamily="34" charset="0"/>
            </a:endParaRPr>
          </a:p>
          <a:p>
            <a:pPr algn="just">
              <a:spcBef>
                <a:spcPts val="0"/>
              </a:spcBef>
              <a:spcAft>
                <a:spcPts val="600"/>
              </a:spcAft>
              <a:buFont typeface="Wingdings" panose="05000000000000000000" pitchFamily="2" charset="2"/>
              <a:buChar char="Ø"/>
            </a:pPr>
            <a:r>
              <a:rPr lang="pl-PL" sz="1400" dirty="0">
                <a:latin typeface="Arial" pitchFamily="34" charset="0"/>
                <a:cs typeface="Arial" pitchFamily="34" charset="0"/>
              </a:rPr>
              <a:t>W</a:t>
            </a:r>
            <a:r>
              <a:rPr lang="pl-PL" sz="1400" dirty="0" smtClean="0">
                <a:latin typeface="Arial" pitchFamily="34" charset="0"/>
                <a:cs typeface="Arial" pitchFamily="34" charset="0"/>
              </a:rPr>
              <a:t> </a:t>
            </a:r>
            <a:r>
              <a:rPr lang="pl-PL" sz="1400" dirty="0">
                <a:latin typeface="Arial" pitchFamily="34" charset="0"/>
                <a:cs typeface="Arial" pitchFamily="34" charset="0"/>
              </a:rPr>
              <a:t>kolumnie </a:t>
            </a:r>
            <a:r>
              <a:rPr lang="pl-PL" sz="1400" i="1" dirty="0">
                <a:latin typeface="Arial" pitchFamily="34" charset="0"/>
                <a:cs typeface="Arial" pitchFamily="34" charset="0"/>
              </a:rPr>
              <a:t>Liczba załączników </a:t>
            </a:r>
            <a:r>
              <a:rPr lang="pl-PL" sz="1400" i="1" dirty="0" smtClean="0">
                <a:latin typeface="Arial" pitchFamily="34" charset="0"/>
                <a:cs typeface="Arial" pitchFamily="34" charset="0"/>
              </a:rPr>
              <a:t>należy wpisać </a:t>
            </a:r>
            <a:r>
              <a:rPr lang="pl-PL" sz="1400" dirty="0" smtClean="0">
                <a:latin typeface="Arial" pitchFamily="34" charset="0"/>
                <a:cs typeface="Arial" pitchFamily="34" charset="0"/>
              </a:rPr>
              <a:t>odpowiednio </a:t>
            </a:r>
            <a:r>
              <a:rPr lang="pl-PL" sz="1400" dirty="0">
                <a:latin typeface="Arial" pitchFamily="34" charset="0"/>
                <a:cs typeface="Arial" pitchFamily="34" charset="0"/>
              </a:rPr>
              <a:t>liczbę załączonych dokumentów oraz </a:t>
            </a:r>
            <a:endParaRPr lang="pl-PL" sz="1400" dirty="0" smtClean="0">
              <a:latin typeface="Arial" pitchFamily="34" charset="0"/>
              <a:cs typeface="Arial" pitchFamily="34" charset="0"/>
            </a:endParaRPr>
          </a:p>
          <a:p>
            <a:pPr algn="just">
              <a:spcBef>
                <a:spcPts val="0"/>
              </a:spcBef>
              <a:spcAft>
                <a:spcPts val="600"/>
              </a:spcAft>
              <a:buFont typeface="Wingdings" panose="05000000000000000000" pitchFamily="2" charset="2"/>
              <a:buChar char="Ø"/>
            </a:pPr>
            <a:r>
              <a:rPr lang="pl-PL" sz="1400" dirty="0" smtClean="0">
                <a:latin typeface="Arial" pitchFamily="34" charset="0"/>
                <a:cs typeface="Arial" pitchFamily="34" charset="0"/>
              </a:rPr>
              <a:t>w </a:t>
            </a:r>
            <a:r>
              <a:rPr lang="pl-PL" sz="1400" dirty="0">
                <a:latin typeface="Arial" pitchFamily="34" charset="0"/>
                <a:cs typeface="Arial" pitchFamily="34" charset="0"/>
              </a:rPr>
              <a:t>zależności od </a:t>
            </a:r>
            <a:r>
              <a:rPr lang="pl-PL" sz="1400" dirty="0" smtClean="0">
                <a:latin typeface="Arial" pitchFamily="34" charset="0"/>
                <a:cs typeface="Arial" pitchFamily="34" charset="0"/>
              </a:rPr>
              <a:t>tego, </a:t>
            </a:r>
            <a:r>
              <a:rPr lang="pl-PL" sz="1400" dirty="0">
                <a:latin typeface="Arial" pitchFamily="34" charset="0"/>
                <a:cs typeface="Arial" pitchFamily="34" charset="0"/>
              </a:rPr>
              <a:t>czy dany załącznik dotyczy Wnioskodawcy lub realizowanej operacji należy </a:t>
            </a:r>
            <a:r>
              <a:rPr lang="pl-PL" sz="1400" dirty="0" smtClean="0">
                <a:latin typeface="Arial" pitchFamily="34" charset="0"/>
                <a:cs typeface="Arial" pitchFamily="34" charset="0"/>
              </a:rPr>
              <a:t>wstawić znak „x” w odpowiednie pole.</a:t>
            </a:r>
            <a:endParaRPr lang="pl-PL" sz="1400" dirty="0">
              <a:latin typeface="Arial" pitchFamily="34" charset="0"/>
              <a:cs typeface="Arial" pitchFamily="34" charset="0"/>
            </a:endParaRPr>
          </a:p>
          <a:p>
            <a:pPr algn="just">
              <a:spcAft>
                <a:spcPts val="600"/>
              </a:spcAft>
              <a:buFont typeface="Wingdings" panose="05000000000000000000" pitchFamily="2" charset="2"/>
              <a:buChar char="Ø"/>
            </a:pPr>
            <a:r>
              <a:rPr lang="pl-PL" sz="1400" dirty="0" smtClean="0">
                <a:latin typeface="Arial" pitchFamily="34" charset="0"/>
                <a:cs typeface="Arial" pitchFamily="34" charset="0"/>
              </a:rPr>
              <a:t>Kopie dokumentów, dołącza się do wniosku w formie kopii potwierdzonych za zgodność </a:t>
            </a:r>
            <a:br>
              <a:rPr lang="pl-PL" sz="1400" dirty="0" smtClean="0">
                <a:latin typeface="Arial" pitchFamily="34" charset="0"/>
                <a:cs typeface="Arial" pitchFamily="34" charset="0"/>
              </a:rPr>
            </a:br>
            <a:r>
              <a:rPr lang="pl-PL" sz="1400" dirty="0" smtClean="0">
                <a:latin typeface="Arial" pitchFamily="34" charset="0"/>
                <a:cs typeface="Arial" pitchFamily="34" charset="0"/>
              </a:rPr>
              <a:t>z oryginałem przez podmiot ubiegający się o przyznanie pomocy, albo pracownika samorządu województwa, albo podmiot, który wydał dokument, albo w formie kopii poświadczonych za zgodność z oryginałem przez notariusza lub przez występującego w sprawie pełnomocnika będącego radcą prawnym albo adwokatem. </a:t>
            </a:r>
          </a:p>
          <a:p>
            <a:pPr algn="just">
              <a:spcAft>
                <a:spcPts val="600"/>
              </a:spcAft>
              <a:buFont typeface="Wingdings" panose="05000000000000000000" pitchFamily="2" charset="2"/>
              <a:buChar char="Ø"/>
            </a:pPr>
            <a:r>
              <a:rPr lang="pl-PL" sz="1400" dirty="0" smtClean="0">
                <a:latin typeface="Arial" pitchFamily="34" charset="0"/>
                <a:cs typeface="Arial" pitchFamily="34" charset="0"/>
              </a:rPr>
              <a:t>Dokumenty sporządzone na formularzach udostępnionych przez UM powinny być, </a:t>
            </a:r>
            <a:br>
              <a:rPr lang="pl-PL" sz="1400" dirty="0" smtClean="0">
                <a:latin typeface="Arial" pitchFamily="34" charset="0"/>
                <a:cs typeface="Arial" pitchFamily="34" charset="0"/>
              </a:rPr>
            </a:br>
            <a:r>
              <a:rPr lang="pl-PL" sz="1400" dirty="0" smtClean="0">
                <a:latin typeface="Arial" pitchFamily="34" charset="0"/>
                <a:cs typeface="Arial" pitchFamily="34" charset="0"/>
              </a:rPr>
              <a:t>w wyznaczonych do tego miejscach, czytelnie podpisane przez osobę reprezentującą Wnioskodawcę albo pełnomocnika oraz opatrzone pieczęcią nagłówkową i datą. </a:t>
            </a:r>
            <a:endParaRPr lang="pl-PL" sz="1400" dirty="0">
              <a:latin typeface="Arial" pitchFamily="34" charset="0"/>
              <a:cs typeface="Arial" pitchFamily="34" charset="0"/>
            </a:endParaRPr>
          </a:p>
          <a:p>
            <a:pPr algn="just">
              <a:spcAft>
                <a:spcPts val="600"/>
              </a:spcAft>
              <a:buFont typeface="Wingdings" panose="05000000000000000000" pitchFamily="2" charset="2"/>
              <a:buChar char="Ø"/>
            </a:pPr>
            <a:r>
              <a:rPr lang="pl-PL" sz="1400" dirty="0" smtClean="0">
                <a:latin typeface="Arial" pitchFamily="34" charset="0"/>
                <a:cs typeface="Arial" pitchFamily="34" charset="0"/>
              </a:rPr>
              <a:t>Dokumenty, które Wnioskodawca dołączył </a:t>
            </a:r>
            <a:r>
              <a:rPr lang="pl-PL" sz="1400" dirty="0">
                <a:latin typeface="Arial" pitchFamily="34" charset="0"/>
                <a:cs typeface="Arial" pitchFamily="34" charset="0"/>
              </a:rPr>
              <a:t>do wniosku, a których nie wykazano w </a:t>
            </a:r>
            <a:r>
              <a:rPr lang="pl-PL" sz="1400" dirty="0" smtClean="0">
                <a:latin typeface="Arial" pitchFamily="34" charset="0"/>
                <a:cs typeface="Arial" pitchFamily="34" charset="0"/>
              </a:rPr>
              <a:t>poszczególnych punktach listy załączników należy wpisać w wierszach 1) – 6)  poz. </a:t>
            </a:r>
            <a:r>
              <a:rPr lang="pl-PL" sz="1400" dirty="0">
                <a:latin typeface="Arial" pitchFamily="34" charset="0"/>
                <a:cs typeface="Arial" pitchFamily="34" charset="0"/>
              </a:rPr>
              <a:t>16. </a:t>
            </a:r>
            <a:r>
              <a:rPr lang="pl-PL" sz="1400" i="1" dirty="0">
                <a:latin typeface="Arial" pitchFamily="34" charset="0"/>
                <a:cs typeface="Arial" pitchFamily="34" charset="0"/>
              </a:rPr>
              <a:t>Decyzje, pozwolenia lub opinie organów administracji publicznej, inne dokumenty potwierdzające spełnienie kryteriów przyznania pomocy, w tym kryterium regionalnego. </a:t>
            </a:r>
            <a:r>
              <a:rPr lang="pl-PL" sz="1400" dirty="0">
                <a:latin typeface="Arial" pitchFamily="34" charset="0"/>
                <a:cs typeface="Arial" pitchFamily="34" charset="0"/>
              </a:rPr>
              <a:t>W tym miejscu należy również wymienić numer elektronicznej księgi wieczystej</a:t>
            </a:r>
            <a:endParaRPr lang="pl-PL" sz="1400" dirty="0" smtClean="0">
              <a:latin typeface="Arial" pitchFamily="34" charset="0"/>
              <a:cs typeface="Arial" pitchFamily="34" charset="0"/>
            </a:endParaRPr>
          </a:p>
          <a:p>
            <a:pPr marL="0" indent="0">
              <a:buNone/>
            </a:pPr>
            <a:endParaRPr lang="pl-PL" sz="1400" dirty="0">
              <a:latin typeface="Arial" pitchFamily="34" charset="0"/>
              <a:cs typeface="Arial" pitchFamily="34" charset="0"/>
            </a:endParaRPr>
          </a:p>
          <a:p>
            <a:pPr marL="0" indent="0">
              <a:buNone/>
            </a:pPr>
            <a:endParaRPr lang="pl-PL" sz="1400" dirty="0" smtClean="0">
              <a:latin typeface="Arial" pitchFamily="34" charset="0"/>
              <a:cs typeface="Arial" pitchFamily="34" charset="0"/>
            </a:endParaRPr>
          </a:p>
          <a:p>
            <a:pPr marL="0" indent="0">
              <a:buNone/>
            </a:pPr>
            <a:endParaRPr lang="pl-PL" sz="1400" dirty="0">
              <a:latin typeface="Arial" pitchFamily="34" charset="0"/>
              <a:cs typeface="Arial" pitchFamily="34" charset="0"/>
            </a:endParaRPr>
          </a:p>
        </p:txBody>
      </p:sp>
    </p:spTree>
    <p:extLst>
      <p:ext uri="{BB962C8B-B14F-4D97-AF65-F5344CB8AC3E}">
        <p14:creationId xmlns:p14="http://schemas.microsoft.com/office/powerpoint/2010/main" xmlns="" val="8746501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Zasady ogólne</a:t>
            </a:r>
            <a:endParaRPr lang="pl-PL" sz="2400" dirty="0"/>
          </a:p>
        </p:txBody>
      </p:sp>
      <p:sp>
        <p:nvSpPr>
          <p:cNvPr id="6" name="Prostokąt 5"/>
          <p:cNvSpPr/>
          <p:nvPr/>
        </p:nvSpPr>
        <p:spPr>
          <a:xfrm>
            <a:off x="711596" y="1630410"/>
            <a:ext cx="7802676" cy="3416320"/>
          </a:xfrm>
          <a:prstGeom prst="rect">
            <a:avLst/>
          </a:prstGeom>
        </p:spPr>
        <p:txBody>
          <a:bodyPr wrap="square">
            <a:spAutoFit/>
          </a:bodyPr>
          <a:lstStyle/>
          <a:p>
            <a:pPr marL="285750" indent="-285750" algn="just">
              <a:buFont typeface="Wingdings" pitchFamily="2" charset="2"/>
              <a:buChar char="Ø"/>
            </a:pPr>
            <a:r>
              <a:rPr lang="pl-PL" dirty="0">
                <a:latin typeface="Arial" pitchFamily="34" charset="0"/>
                <a:cs typeface="Arial" pitchFamily="34" charset="0"/>
              </a:rPr>
              <a:t>Wniosek wraz z wymaganymi załącznikami należy złożyć w </a:t>
            </a:r>
            <a:r>
              <a:rPr lang="pl-PL" dirty="0" smtClean="0">
                <a:latin typeface="Arial" pitchFamily="34" charset="0"/>
                <a:cs typeface="Arial" pitchFamily="34" charset="0"/>
              </a:rPr>
              <a:t>UM osobiście lub przesyłką rejestrowaną nadaną w placówce pocztowej operatora wyznaczonego w rozumieniu ustawy z dnia 23 listopada </a:t>
            </a:r>
            <a:br>
              <a:rPr lang="pl-PL" dirty="0" smtClean="0">
                <a:latin typeface="Arial" pitchFamily="34" charset="0"/>
                <a:cs typeface="Arial" pitchFamily="34" charset="0"/>
              </a:rPr>
            </a:br>
            <a:r>
              <a:rPr lang="pl-PL" dirty="0" smtClean="0">
                <a:latin typeface="Arial" pitchFamily="34" charset="0"/>
                <a:cs typeface="Arial" pitchFamily="34" charset="0"/>
              </a:rPr>
              <a:t>2012 r. – Prawo pocztowe </a:t>
            </a:r>
            <a:r>
              <a:rPr lang="pl-PL" dirty="0" smtClean="0"/>
              <a:t>(</a:t>
            </a:r>
            <a:r>
              <a:rPr lang="pl-PL" dirty="0" err="1" smtClean="0"/>
              <a:t>Dz.U</a:t>
            </a:r>
            <a:r>
              <a:rPr lang="pl-PL" dirty="0" smtClean="0"/>
              <a:t>. z 2018 </a:t>
            </a:r>
            <a:r>
              <a:rPr lang="pl-PL" dirty="0" err="1" smtClean="0"/>
              <a:t>r</a:t>
            </a:r>
            <a:r>
              <a:rPr lang="pl-PL" dirty="0" smtClean="0"/>
              <a:t>. poz. 2188),</a:t>
            </a:r>
            <a:r>
              <a:rPr lang="pl-PL" dirty="0" smtClean="0">
                <a:latin typeface="Arial" pitchFamily="34" charset="0"/>
                <a:cs typeface="Arial" pitchFamily="34" charset="0"/>
              </a:rPr>
              <a:t> w miejscu i </a:t>
            </a:r>
            <a:r>
              <a:rPr lang="pl-PL" dirty="0">
                <a:latin typeface="Arial" pitchFamily="34" charset="0"/>
                <a:cs typeface="Arial" pitchFamily="34" charset="0"/>
              </a:rPr>
              <a:t>terminie określonym w ogłoszeniu o naborze </a:t>
            </a:r>
            <a:r>
              <a:rPr lang="pl-PL" dirty="0" smtClean="0">
                <a:latin typeface="Arial" pitchFamily="34" charset="0"/>
                <a:cs typeface="Arial" pitchFamily="34" charset="0"/>
              </a:rPr>
              <a:t>wniosków.</a:t>
            </a:r>
          </a:p>
          <a:p>
            <a:pPr marL="285750" indent="-285750" algn="just">
              <a:buFont typeface="Wingdings" pitchFamily="2" charset="2"/>
              <a:buChar char="Ø"/>
            </a:pPr>
            <a:endParaRPr lang="pl-PL" dirty="0" smtClean="0">
              <a:latin typeface="Arial" pitchFamily="34" charset="0"/>
              <a:cs typeface="Arial" pitchFamily="34" charset="0"/>
            </a:endParaRPr>
          </a:p>
          <a:p>
            <a:pPr marL="285750" indent="-285750" algn="just">
              <a:buFont typeface="Wingdings" pitchFamily="2" charset="2"/>
              <a:buChar char="Ø"/>
            </a:pPr>
            <a:r>
              <a:rPr lang="pl-PL" dirty="0" smtClean="0">
                <a:latin typeface="Arial" pitchFamily="34" charset="0"/>
                <a:cs typeface="Arial" pitchFamily="34" charset="0"/>
              </a:rPr>
              <a:t>O terminowości złożenia wniosku decyduje data jego złożenia w miejscu określonym w ogłoszeniu o naborze. </a:t>
            </a:r>
          </a:p>
          <a:p>
            <a:pPr marL="285750" indent="-285750" algn="just">
              <a:buFont typeface="Wingdings" pitchFamily="2" charset="2"/>
              <a:buChar char="Ø"/>
            </a:pPr>
            <a:endParaRPr lang="pl-PL" dirty="0" smtClean="0">
              <a:latin typeface="Arial" pitchFamily="34" charset="0"/>
              <a:cs typeface="Arial" pitchFamily="34" charset="0"/>
            </a:endParaRPr>
          </a:p>
          <a:p>
            <a:pPr marL="285750" indent="-285750" algn="just">
              <a:buFont typeface="Wingdings" pitchFamily="2" charset="2"/>
              <a:buChar char="Ø"/>
            </a:pPr>
            <a:r>
              <a:rPr lang="pl-PL" dirty="0" smtClean="0">
                <a:latin typeface="Arial" pitchFamily="34" charset="0"/>
                <a:cs typeface="Arial" pitchFamily="34" charset="0"/>
              </a:rPr>
              <a:t>W przypadku złożenia wniosku przesyłką rejestrowaną nadaną </a:t>
            </a:r>
            <a:br>
              <a:rPr lang="pl-PL" dirty="0" smtClean="0">
                <a:latin typeface="Arial" pitchFamily="34" charset="0"/>
                <a:cs typeface="Arial" pitchFamily="34" charset="0"/>
              </a:rPr>
            </a:br>
            <a:r>
              <a:rPr lang="pl-PL" dirty="0" smtClean="0">
                <a:latin typeface="Arial" pitchFamily="34" charset="0"/>
                <a:cs typeface="Arial" pitchFamily="34" charset="0"/>
              </a:rPr>
              <a:t>w placówce pocztowej operatora wyznaczonego, za dzień złożenia wniosku uznaje się dzień, w którym nadano tę przesyłkę. </a:t>
            </a:r>
            <a:endParaRPr lang="pl-PL" dirty="0">
              <a:latin typeface="Arial" pitchFamily="34" charset="0"/>
              <a:cs typeface="Arial" pitchFamily="34" charset="0"/>
            </a:endParaRPr>
          </a:p>
        </p:txBody>
      </p:sp>
    </p:spTree>
    <p:extLst>
      <p:ext uri="{BB962C8B-B14F-4D97-AF65-F5344CB8AC3E}">
        <p14:creationId xmlns:p14="http://schemas.microsoft.com/office/powerpoint/2010/main" xmlns="" val="667734272"/>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
        <p:nvSpPr>
          <p:cNvPr id="3" name="Prostokąt 2"/>
          <p:cNvSpPr/>
          <p:nvPr/>
        </p:nvSpPr>
        <p:spPr>
          <a:xfrm>
            <a:off x="276045" y="1482784"/>
            <a:ext cx="8540152" cy="4016484"/>
          </a:xfrm>
          <a:prstGeom prst="rect">
            <a:avLst/>
          </a:prstGeom>
        </p:spPr>
        <p:txBody>
          <a:bodyPr wrap="square">
            <a:spAutoFit/>
          </a:bodyPr>
          <a:lstStyle/>
          <a:p>
            <a:pPr marL="342900" indent="-342900" algn="just">
              <a:spcAft>
                <a:spcPts val="1800"/>
              </a:spcAft>
              <a:buFont typeface="+mj-lt"/>
              <a:buAutoNum type="arabicPeriod"/>
            </a:pPr>
            <a:r>
              <a:rPr lang="pl-PL" sz="1400" b="1" dirty="0" smtClean="0">
                <a:latin typeface="Arial" pitchFamily="34" charset="0"/>
                <a:cs typeface="Arial" pitchFamily="34" charset="0"/>
              </a:rPr>
              <a:t>Pełnomocnictwo, jeżeli zostało udzielone </a:t>
            </a:r>
            <a:r>
              <a:rPr lang="pl-PL" sz="1400" dirty="0" smtClean="0">
                <a:latin typeface="Arial" pitchFamily="34" charset="0"/>
                <a:cs typeface="Arial" pitchFamily="34" charset="0"/>
              </a:rPr>
              <a:t>- oryginał lub kopia.</a:t>
            </a:r>
          </a:p>
          <a:p>
            <a:pPr marL="342900" indent="-342900" algn="just">
              <a:buFont typeface="+mj-lt"/>
              <a:buAutoNum type="arabicPeriod"/>
            </a:pPr>
            <a:r>
              <a:rPr lang="pl-PL" sz="1400" b="1" dirty="0" smtClean="0">
                <a:latin typeface="Arial" pitchFamily="34" charset="0"/>
                <a:cs typeface="Arial" pitchFamily="34" charset="0"/>
              </a:rPr>
              <a:t>Dokument </a:t>
            </a:r>
            <a:r>
              <a:rPr lang="pl-PL" sz="1400" b="1" dirty="0">
                <a:latin typeface="Arial" pitchFamily="34" charset="0"/>
                <a:cs typeface="Arial" pitchFamily="34" charset="0"/>
              </a:rPr>
              <a:t>potwierdzający prawo do dysponowania nieruchomością </a:t>
            </a:r>
            <a:r>
              <a:rPr lang="pl-PL" sz="1400" dirty="0" smtClean="0">
                <a:latin typeface="Arial" pitchFamily="34" charset="0"/>
                <a:cs typeface="Arial" pitchFamily="34" charset="0"/>
              </a:rPr>
              <a:t>- kopia</a:t>
            </a:r>
          </a:p>
          <a:p>
            <a:pPr marL="742950" lvl="1" indent="-285750" algn="just">
              <a:buFont typeface="Arial" pitchFamily="34" charset="0"/>
              <a:buChar char="•"/>
            </a:pPr>
            <a:r>
              <a:rPr lang="pl-PL" sz="1200" dirty="0" smtClean="0">
                <a:latin typeface="Arial" pitchFamily="34" charset="0"/>
                <a:cs typeface="Arial" pitchFamily="34" charset="0"/>
              </a:rPr>
              <a:t>odpis </a:t>
            </a:r>
            <a:r>
              <a:rPr lang="pl-PL" sz="1200" dirty="0">
                <a:latin typeface="Arial" pitchFamily="34" charset="0"/>
                <a:cs typeface="Arial" pitchFamily="34" charset="0"/>
              </a:rPr>
              <a:t>z ksiąg wieczystych wystawiony nie wcześniej niż 3 miesiące przed złożeniem wniosku </a:t>
            </a:r>
            <a:r>
              <a:rPr lang="pl-PL" sz="1200" dirty="0" smtClean="0">
                <a:latin typeface="Arial" pitchFamily="34" charset="0"/>
                <a:cs typeface="Arial" pitchFamily="34" charset="0"/>
              </a:rPr>
              <a:t/>
            </a:r>
            <a:br>
              <a:rPr lang="pl-PL" sz="1200" dirty="0" smtClean="0">
                <a:latin typeface="Arial" pitchFamily="34" charset="0"/>
                <a:cs typeface="Arial" pitchFamily="34" charset="0"/>
              </a:rPr>
            </a:br>
            <a:r>
              <a:rPr lang="pl-PL" sz="1200" dirty="0" smtClean="0">
                <a:latin typeface="Arial" pitchFamily="34" charset="0"/>
                <a:cs typeface="Arial" pitchFamily="34" charset="0"/>
              </a:rPr>
              <a:t>o </a:t>
            </a:r>
            <a:r>
              <a:rPr lang="pl-PL" sz="1200" dirty="0">
                <a:latin typeface="Arial" pitchFamily="34" charset="0"/>
                <a:cs typeface="Arial" pitchFamily="34" charset="0"/>
              </a:rPr>
              <a:t>przyznanie pomocy, </a:t>
            </a:r>
            <a:endParaRPr lang="pl-PL" sz="1200" dirty="0" smtClean="0">
              <a:latin typeface="Arial" pitchFamily="34" charset="0"/>
              <a:cs typeface="Arial" pitchFamily="34" charset="0"/>
            </a:endParaRPr>
          </a:p>
          <a:p>
            <a:pPr marL="742950" lvl="1" indent="-285750" algn="just">
              <a:buFont typeface="Arial" pitchFamily="34" charset="0"/>
              <a:buChar char="•"/>
            </a:pPr>
            <a:r>
              <a:rPr lang="pl-PL" sz="1200" dirty="0" smtClean="0">
                <a:latin typeface="Arial" pitchFamily="34" charset="0"/>
                <a:cs typeface="Arial" pitchFamily="34" charset="0"/>
              </a:rPr>
              <a:t>odpis </a:t>
            </a:r>
            <a:r>
              <a:rPr lang="pl-PL" sz="1200" dirty="0">
                <a:latin typeface="Arial" pitchFamily="34" charset="0"/>
                <a:cs typeface="Arial" pitchFamily="34" charset="0"/>
              </a:rPr>
              <a:t>aktu notarialnego wraz z kopią wniosku o wpis do księgi </a:t>
            </a:r>
            <a:r>
              <a:rPr lang="pl-PL" sz="1200" dirty="0" smtClean="0">
                <a:latin typeface="Arial" pitchFamily="34" charset="0"/>
                <a:cs typeface="Arial" pitchFamily="34" charset="0"/>
              </a:rPr>
              <a:t>wieczystej,</a:t>
            </a:r>
          </a:p>
          <a:p>
            <a:pPr marL="742950" lvl="1" indent="-285750" algn="just">
              <a:buFont typeface="Arial" pitchFamily="34" charset="0"/>
              <a:buChar char="•"/>
            </a:pPr>
            <a:r>
              <a:rPr lang="pl-PL" sz="1200" dirty="0" smtClean="0">
                <a:latin typeface="Arial" pitchFamily="34" charset="0"/>
                <a:cs typeface="Arial" pitchFamily="34" charset="0"/>
              </a:rPr>
              <a:t>prawomocne </a:t>
            </a:r>
            <a:r>
              <a:rPr lang="pl-PL" sz="1200" dirty="0">
                <a:latin typeface="Arial" pitchFamily="34" charset="0"/>
                <a:cs typeface="Arial" pitchFamily="34" charset="0"/>
              </a:rPr>
              <a:t>orzeczenie sądu wraz z kopią wniosku o wpis do księgi </a:t>
            </a:r>
            <a:r>
              <a:rPr lang="pl-PL" sz="1200" dirty="0" smtClean="0">
                <a:latin typeface="Arial" pitchFamily="34" charset="0"/>
                <a:cs typeface="Arial" pitchFamily="34" charset="0"/>
              </a:rPr>
              <a:t>wieczystej,</a:t>
            </a:r>
          </a:p>
          <a:p>
            <a:pPr marL="742950" lvl="1" indent="-285750" algn="just">
              <a:buFont typeface="Arial" pitchFamily="34" charset="0"/>
              <a:buChar char="•"/>
            </a:pPr>
            <a:r>
              <a:rPr lang="pl-PL" sz="1200" dirty="0" smtClean="0">
                <a:latin typeface="Arial" pitchFamily="34" charset="0"/>
                <a:cs typeface="Arial" pitchFamily="34" charset="0"/>
              </a:rPr>
              <a:t>ostateczna </a:t>
            </a:r>
            <a:r>
              <a:rPr lang="pl-PL" sz="1200" dirty="0">
                <a:latin typeface="Arial" pitchFamily="34" charset="0"/>
                <a:cs typeface="Arial" pitchFamily="34" charset="0"/>
              </a:rPr>
              <a:t>decyzja administracyjna wraz z kopią wniosku o wpis do księgi </a:t>
            </a:r>
            <a:r>
              <a:rPr lang="pl-PL" sz="1200" dirty="0" smtClean="0">
                <a:latin typeface="Arial" pitchFamily="34" charset="0"/>
                <a:cs typeface="Arial" pitchFamily="34" charset="0"/>
              </a:rPr>
              <a:t>wieczystej, </a:t>
            </a:r>
          </a:p>
          <a:p>
            <a:pPr marL="742950" lvl="1" indent="-285750" algn="just">
              <a:buFont typeface="Arial" pitchFamily="34" charset="0"/>
              <a:buChar char="•"/>
            </a:pPr>
            <a:r>
              <a:rPr lang="pl-PL" sz="1200" dirty="0" smtClean="0">
                <a:latin typeface="Arial" pitchFamily="34" charset="0"/>
                <a:cs typeface="Arial" pitchFamily="34" charset="0"/>
              </a:rPr>
              <a:t>inne </a:t>
            </a:r>
            <a:r>
              <a:rPr lang="pl-PL" sz="1200" dirty="0">
                <a:latin typeface="Arial" pitchFamily="34" charset="0"/>
                <a:cs typeface="Arial" pitchFamily="34" charset="0"/>
              </a:rPr>
              <a:t>dokumenty potwierdzające tytuł prawny. </a:t>
            </a:r>
            <a:endParaRPr lang="pl-PL" sz="1200" dirty="0" smtClean="0">
              <a:latin typeface="Arial" pitchFamily="34" charset="0"/>
              <a:cs typeface="Arial" pitchFamily="34" charset="0"/>
            </a:endParaRPr>
          </a:p>
          <a:p>
            <a:pPr marL="324000" algn="just"/>
            <a:r>
              <a:rPr lang="pl-PL" sz="1200" dirty="0" smtClean="0">
                <a:latin typeface="Arial" pitchFamily="34" charset="0"/>
                <a:cs typeface="Arial" pitchFamily="34" charset="0"/>
              </a:rPr>
              <a:t>Kopia </a:t>
            </a:r>
            <a:r>
              <a:rPr lang="pl-PL" sz="1200" dirty="0">
                <a:latin typeface="Arial" pitchFamily="34" charset="0"/>
                <a:cs typeface="Arial" pitchFamily="34" charset="0"/>
              </a:rPr>
              <a:t>wniosku </a:t>
            </a:r>
            <a:r>
              <a:rPr lang="pl-PL" sz="1200" dirty="0" smtClean="0">
                <a:latin typeface="Arial" pitchFamily="34" charset="0"/>
                <a:cs typeface="Arial" pitchFamily="34" charset="0"/>
              </a:rPr>
              <a:t>o wpis do księgi wieczystej powinna </a:t>
            </a:r>
            <a:r>
              <a:rPr lang="pl-PL" sz="1200" dirty="0">
                <a:latin typeface="Arial" pitchFamily="34" charset="0"/>
                <a:cs typeface="Arial" pitchFamily="34" charset="0"/>
              </a:rPr>
              <a:t>zawierać czytelne potwierdzenie jego złożenia </a:t>
            </a:r>
            <a:r>
              <a:rPr lang="pl-PL" sz="1200" dirty="0" smtClean="0">
                <a:latin typeface="Arial" pitchFamily="34" charset="0"/>
                <a:cs typeface="Arial" pitchFamily="34" charset="0"/>
              </a:rPr>
              <a:t/>
            </a:r>
            <a:br>
              <a:rPr lang="pl-PL" sz="1200" dirty="0" smtClean="0">
                <a:latin typeface="Arial" pitchFamily="34" charset="0"/>
                <a:cs typeface="Arial" pitchFamily="34" charset="0"/>
              </a:rPr>
            </a:br>
            <a:r>
              <a:rPr lang="pl-PL" sz="1200" dirty="0" smtClean="0">
                <a:latin typeface="Arial" pitchFamily="34" charset="0"/>
                <a:cs typeface="Arial" pitchFamily="34" charset="0"/>
              </a:rPr>
              <a:t>w sądzie.</a:t>
            </a:r>
          </a:p>
          <a:p>
            <a:pPr marL="324000" algn="just"/>
            <a:r>
              <a:rPr lang="pl-PL" sz="1200" dirty="0" smtClean="0">
                <a:latin typeface="Arial" pitchFamily="34" charset="0"/>
                <a:cs typeface="Arial" pitchFamily="34" charset="0"/>
              </a:rPr>
              <a:t>W </a:t>
            </a:r>
            <a:r>
              <a:rPr lang="pl-PL" sz="1200" dirty="0">
                <a:latin typeface="Arial" pitchFamily="34" charset="0"/>
                <a:cs typeface="Arial" pitchFamily="34" charset="0"/>
              </a:rPr>
              <a:t>związku z udostępnieniem przeglądarki ksiąg wieczystych na stronie internetowej </a:t>
            </a:r>
            <a:r>
              <a:rPr lang="pl-PL" sz="1200" i="1" u="sng" dirty="0" smtClean="0">
                <a:solidFill>
                  <a:srgbClr val="0070C0"/>
                </a:solidFill>
                <a:latin typeface="Arial" pitchFamily="34" charset="0"/>
                <a:cs typeface="Arial" pitchFamily="34" charset="0"/>
              </a:rPr>
              <a:t>www.ms.gov.pl</a:t>
            </a:r>
            <a:r>
              <a:rPr lang="pl-PL" sz="1200" dirty="0">
                <a:latin typeface="Arial" pitchFamily="34" charset="0"/>
                <a:cs typeface="Arial" pitchFamily="34" charset="0"/>
              </a:rPr>
              <a:t>. możliwe jest podanie przez Wnioskodawcę jedynie numeru elektronicznej księgi wieczystej, bez konieczności załączania odpisu</a:t>
            </a:r>
            <a:r>
              <a:rPr lang="pl-PL" sz="1200" dirty="0" smtClean="0">
                <a:latin typeface="Arial" pitchFamily="34" charset="0"/>
                <a:cs typeface="Arial" pitchFamily="34" charset="0"/>
              </a:rPr>
              <a:t>.</a:t>
            </a:r>
          </a:p>
          <a:p>
            <a:pPr marL="324000" algn="just"/>
            <a:endParaRPr lang="pl-PL" sz="800" dirty="0">
              <a:latin typeface="Arial" pitchFamily="34" charset="0"/>
              <a:cs typeface="Arial" pitchFamily="34" charset="0"/>
            </a:endParaRPr>
          </a:p>
          <a:p>
            <a:pPr marL="324000" lvl="0" algn="just"/>
            <a:r>
              <a:rPr lang="pl-PL" sz="1400" b="1" u="sng" dirty="0">
                <a:solidFill>
                  <a:srgbClr val="FF0000"/>
                </a:solidFill>
                <a:latin typeface="Arial" pitchFamily="34" charset="0"/>
                <a:cs typeface="Arial" pitchFamily="34" charset="0"/>
              </a:rPr>
              <a:t>Uwaga: </a:t>
            </a:r>
            <a:endParaRPr lang="pl-PL" sz="1400" b="1" dirty="0" smtClean="0">
              <a:solidFill>
                <a:srgbClr val="FF0000"/>
              </a:solidFill>
              <a:latin typeface="Arial" pitchFamily="34" charset="0"/>
              <a:cs typeface="Arial" pitchFamily="34" charset="0"/>
            </a:endParaRPr>
          </a:p>
          <a:p>
            <a:pPr marL="324000" lvl="0" algn="just"/>
            <a:r>
              <a:rPr lang="pl-PL" sz="1400" dirty="0" smtClean="0">
                <a:solidFill>
                  <a:srgbClr val="FF0000"/>
                </a:solidFill>
                <a:latin typeface="Arial" pitchFamily="34" charset="0"/>
                <a:cs typeface="Arial" pitchFamily="34" charset="0"/>
              </a:rPr>
              <a:t>Złożenie ww. dokumentów nie jest wymagane w przypadku, gdy dla planowanej operacji Wnioskodawca załącza do wniosku ostateczną decyzję o pozwoleniu na budowę lub zgłoszenie zamiaru wykonywania robót budowlanych właściwemu organowi z potwierdzeniem, iż organ ten nie wniósł sprzeciwu. </a:t>
            </a:r>
            <a:r>
              <a:rPr lang="pl-PL" sz="1400" u="sng" dirty="0" smtClean="0">
                <a:solidFill>
                  <a:srgbClr val="FF0000"/>
                </a:solidFill>
                <a:latin typeface="Arial" pitchFamily="34" charset="0"/>
                <a:cs typeface="Arial" pitchFamily="34" charset="0"/>
              </a:rPr>
              <a:t>W przypadku realizowania operacji w formie „zaprojektuj – wybuduj” dokumenty potwierdzające prawo do dysponowania nieruchomością są załącznikami obowiązkowymi. </a:t>
            </a:r>
            <a:endParaRPr lang="pl-PL" sz="1400" u="sng"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xmlns="" val="199356637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76045" y="1482784"/>
            <a:ext cx="8540152" cy="1692771"/>
          </a:xfrm>
          <a:prstGeom prst="rect">
            <a:avLst/>
          </a:prstGeom>
        </p:spPr>
        <p:txBody>
          <a:bodyPr wrap="square">
            <a:spAutoFit/>
          </a:bodyPr>
          <a:lstStyle/>
          <a:p>
            <a:pPr marL="324000" algn="just"/>
            <a:r>
              <a:rPr lang="pl-PL" sz="1300" dirty="0" smtClean="0">
                <a:latin typeface="Arial" pitchFamily="34" charset="0"/>
                <a:cs typeface="Arial" pitchFamily="34" charset="0"/>
              </a:rPr>
              <a:t>W przypadku gdy decyzja o pozwolenie na budowę nie jest ostateczna lub gdy nie ma potwierdzenia braku sprzeciwu do zgłoszenia zamiaru robót budowlanych wydanego przez właściwy organ lub inwestycja jest realizowana w formule „zaprojektuj i wybuduj” zamiast dokumentów potwierdzających prawo do dysponowania nieruchomością można dołączyć:</a:t>
            </a:r>
          </a:p>
          <a:p>
            <a:pPr marL="324000" algn="just"/>
            <a:r>
              <a:rPr lang="pl-PL" sz="1300" dirty="0" smtClean="0">
                <a:latin typeface="Arial" pitchFamily="34" charset="0"/>
                <a:cs typeface="Arial" pitchFamily="34" charset="0"/>
              </a:rPr>
              <a:t> - dla operacji dotyczących budowy lub przebudowy sieci wodociągowych lub kanalizacyjnych oświadczenie, o którym mowa w art. 32 ust 4 </a:t>
            </a:r>
            <a:r>
              <a:rPr lang="pl-PL" sz="1300" dirty="0" err="1" smtClean="0">
                <a:latin typeface="Arial" pitchFamily="34" charset="0"/>
                <a:cs typeface="Arial" pitchFamily="34" charset="0"/>
              </a:rPr>
              <a:t>pkt</a:t>
            </a:r>
            <a:r>
              <a:rPr lang="pl-PL" sz="1300" dirty="0" smtClean="0">
                <a:latin typeface="Arial" pitchFamily="34" charset="0"/>
                <a:cs typeface="Arial" pitchFamily="34" charset="0"/>
              </a:rPr>
              <a:t> 2 ustawy Prawo budowlane</a:t>
            </a:r>
          </a:p>
          <a:p>
            <a:pPr marL="324000" algn="just"/>
            <a:r>
              <a:rPr lang="pl-PL" sz="1300" dirty="0" smtClean="0">
                <a:latin typeface="Arial" pitchFamily="34" charset="0"/>
                <a:cs typeface="Arial" pitchFamily="34" charset="0"/>
              </a:rPr>
              <a:t>- dla pozostałych zakresów operacji (przydomowe oczyszczalnie ścieków, oczyszczalnie ścieków, stacje uzdatniania wody)– oświadczenie 2a, którego wzór jest dołączony do wniosku</a:t>
            </a:r>
            <a:endParaRPr lang="pl-PL" sz="1300" dirty="0">
              <a:latin typeface="Arial" pitchFamily="34" charset="0"/>
              <a:cs typeface="Arial" pitchFamily="34" charset="0"/>
            </a:endParaRPr>
          </a:p>
        </p:txBody>
      </p:sp>
      <p:sp>
        <p:nvSpPr>
          <p:cNvPr id="3" name="Prostokąt 2"/>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
        <p:nvSpPr>
          <p:cNvPr id="6" name="Prostokąt 5"/>
          <p:cNvSpPr/>
          <p:nvPr/>
        </p:nvSpPr>
        <p:spPr>
          <a:xfrm>
            <a:off x="428625" y="3697817"/>
            <a:ext cx="8298427" cy="2739211"/>
          </a:xfrm>
          <a:prstGeom prst="rect">
            <a:avLst/>
          </a:prstGeom>
        </p:spPr>
        <p:txBody>
          <a:bodyPr wrap="square">
            <a:spAutoFit/>
          </a:bodyPr>
          <a:lstStyle/>
          <a:p>
            <a:pPr marL="342900" indent="-342900" algn="just"/>
            <a:r>
              <a:rPr lang="pl-PL" sz="1200" b="1" dirty="0" smtClean="0">
                <a:latin typeface="Arial" pitchFamily="34" charset="0"/>
                <a:cs typeface="Arial" pitchFamily="34" charset="0"/>
              </a:rPr>
              <a:t>2a.  Oświadczenie właściciela lub współwłaściciela lub posiadacza samoistnego nieruchomości, że wyraża zgodę na realizację operacji trwale związanej z nieruchomością, jeżeli operacja realizowana jest na nieruchomości będącej w posiadaniu zależnym lub będącej przedmiotem współwłasności </a:t>
            </a:r>
            <a:r>
              <a:rPr lang="pl-PL" sz="1200" dirty="0" smtClean="0">
                <a:latin typeface="Arial" pitchFamily="34" charset="0"/>
                <a:cs typeface="Arial" pitchFamily="34" charset="0"/>
              </a:rPr>
              <a:t>- oryginał (formularz udostępniony przez UM)</a:t>
            </a:r>
          </a:p>
          <a:p>
            <a:pPr algn="just"/>
            <a:endParaRPr lang="pl-PL" sz="1200" dirty="0" smtClean="0">
              <a:latin typeface="Arial" pitchFamily="34" charset="0"/>
              <a:cs typeface="Arial" pitchFamily="34" charset="0"/>
            </a:endParaRPr>
          </a:p>
          <a:p>
            <a:pPr marL="285750" indent="-285750" algn="just"/>
            <a:r>
              <a:rPr lang="pl-PL" sz="1200" dirty="0" smtClean="0">
                <a:latin typeface="Arial" pitchFamily="34" charset="0"/>
                <a:cs typeface="Arial" pitchFamily="34" charset="0"/>
              </a:rPr>
              <a:t>       W przypadku, gdy Wnioskodawca nie jest właścicielem nieruchomości, na której zamierza zrealizować operację, powinien złożyć </a:t>
            </a:r>
            <a:r>
              <a:rPr lang="pl-PL" sz="1200" u="sng" dirty="0" smtClean="0">
                <a:latin typeface="Arial" pitchFamily="34" charset="0"/>
                <a:cs typeface="Arial" pitchFamily="34" charset="0"/>
              </a:rPr>
              <a:t>oryginał</a:t>
            </a:r>
            <a:r>
              <a:rPr lang="pl-PL" sz="1200" dirty="0" smtClean="0">
                <a:latin typeface="Arial" pitchFamily="34" charset="0"/>
                <a:cs typeface="Arial" pitchFamily="34" charset="0"/>
              </a:rPr>
              <a:t> oświadczenia </a:t>
            </a:r>
            <a:r>
              <a:rPr lang="pl-PL" sz="1200" b="1" dirty="0" smtClean="0">
                <a:latin typeface="Arial" pitchFamily="34" charset="0"/>
                <a:cs typeface="Arial" pitchFamily="34" charset="0"/>
              </a:rPr>
              <a:t>każdego</a:t>
            </a:r>
            <a:r>
              <a:rPr lang="pl-PL" sz="1200" dirty="0" smtClean="0">
                <a:latin typeface="Arial" pitchFamily="34" charset="0"/>
                <a:cs typeface="Arial" pitchFamily="34" charset="0"/>
              </a:rPr>
              <a:t> właściciela lub współwłaściciela nieruchomości lub posiadacza samoistnego nieruchomości, że wyraża zgodę na realizację operacji trwale związanej z nieruchomością w okresie realizacji operacji oraz w okresie związania celem, tj. przez okres co najmniej 5 lat od planowanej wypłaty płatności końcowej. </a:t>
            </a:r>
            <a:r>
              <a:rPr lang="pl-PL" sz="1200" u="sng" dirty="0" smtClean="0">
                <a:latin typeface="Arial" pitchFamily="34" charset="0"/>
                <a:cs typeface="Arial" pitchFamily="34" charset="0"/>
              </a:rPr>
              <a:t>Należy wówczas załączyć również kopie dokumentów potwierdzających posiadanie zależne, np. kopie umów dzierżawy, użyczenia</a:t>
            </a:r>
            <a:r>
              <a:rPr lang="pl-PL" sz="1200" dirty="0" smtClean="0">
                <a:latin typeface="Arial" pitchFamily="34" charset="0"/>
                <a:cs typeface="Arial" pitchFamily="34" charset="0"/>
              </a:rPr>
              <a:t>. </a:t>
            </a:r>
          </a:p>
          <a:p>
            <a:pPr algn="just"/>
            <a:endParaRPr lang="pl-PL" sz="1200" dirty="0" smtClean="0">
              <a:latin typeface="Arial" pitchFamily="34" charset="0"/>
              <a:cs typeface="Arial" pitchFamily="34" charset="0"/>
            </a:endParaRPr>
          </a:p>
          <a:p>
            <a:pPr marL="285750" indent="-285750" algn="just">
              <a:buFont typeface="Wingdings" panose="05000000000000000000" pitchFamily="2" charset="2"/>
              <a:buChar char="Ø"/>
            </a:pPr>
            <a:endParaRPr lang="pl-PL" sz="1400" dirty="0" smtClean="0">
              <a:latin typeface="Arial" pitchFamily="34" charset="0"/>
              <a:cs typeface="Arial" pitchFamily="34" charset="0"/>
            </a:endParaRPr>
          </a:p>
          <a:p>
            <a:pPr marL="285750" indent="-285750" algn="just"/>
            <a:r>
              <a:rPr lang="pl-PL" sz="1400" dirty="0" smtClean="0">
                <a:solidFill>
                  <a:srgbClr val="FF0000"/>
                </a:solidFill>
              </a:rPr>
              <a:t>       </a:t>
            </a:r>
            <a:endParaRPr lang="pl-PL"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
        <p:nvSpPr>
          <p:cNvPr id="3" name="Prostokąt 2"/>
          <p:cNvSpPr/>
          <p:nvPr/>
        </p:nvSpPr>
        <p:spPr>
          <a:xfrm>
            <a:off x="161186" y="1397000"/>
            <a:ext cx="8724022" cy="5216813"/>
          </a:xfrm>
          <a:prstGeom prst="rect">
            <a:avLst/>
          </a:prstGeom>
        </p:spPr>
        <p:txBody>
          <a:bodyPr wrap="square">
            <a:spAutoFit/>
          </a:bodyPr>
          <a:lstStyle/>
          <a:p>
            <a:pPr marL="342900" indent="-342900" algn="just">
              <a:buFont typeface="+mj-lt"/>
              <a:buAutoNum type="arabicPeriod" startAt="3"/>
            </a:pPr>
            <a:r>
              <a:rPr lang="pl-PL" sz="1400" b="1" dirty="0" smtClean="0">
                <a:latin typeface="Arial" pitchFamily="34" charset="0"/>
                <a:cs typeface="Arial" pitchFamily="34" charset="0"/>
              </a:rPr>
              <a:t>Kosztorys </a:t>
            </a:r>
            <a:r>
              <a:rPr lang="pl-PL" sz="1400" b="1" dirty="0">
                <a:latin typeface="Arial" pitchFamily="34" charset="0"/>
                <a:cs typeface="Arial" pitchFamily="34" charset="0"/>
              </a:rPr>
              <a:t>inwestorski </a:t>
            </a:r>
            <a:r>
              <a:rPr lang="pl-PL" sz="1400" dirty="0">
                <a:latin typeface="Arial" pitchFamily="34" charset="0"/>
                <a:cs typeface="Arial" pitchFamily="34" charset="0"/>
              </a:rPr>
              <a:t>– oryginał lub </a:t>
            </a:r>
            <a:r>
              <a:rPr lang="pl-PL" sz="1400" dirty="0" smtClean="0">
                <a:latin typeface="Arial" pitchFamily="34" charset="0"/>
                <a:cs typeface="Arial" pitchFamily="34" charset="0"/>
              </a:rPr>
              <a:t>kopia (z wyjątkiem operacji metodą zaprojektuj i wybuduj)</a:t>
            </a:r>
          </a:p>
          <a:p>
            <a:pPr marL="360000" indent="-171450" algn="just">
              <a:spcBef>
                <a:spcPts val="600"/>
              </a:spcBef>
            </a:pPr>
            <a:r>
              <a:rPr lang="pl-PL" sz="1300" dirty="0" smtClean="0">
                <a:latin typeface="Arial" pitchFamily="34" charset="0"/>
                <a:cs typeface="Arial" pitchFamily="34" charset="0"/>
              </a:rPr>
              <a:t>    Kosztorys </a:t>
            </a:r>
            <a:r>
              <a:rPr lang="pl-PL" sz="1300" dirty="0">
                <a:latin typeface="Arial" pitchFamily="34" charset="0"/>
                <a:cs typeface="Arial" pitchFamily="34" charset="0"/>
              </a:rPr>
              <a:t>inwestorski należy sporządzić zgodnie z rozporządzeniem Ministra Infrastruktury z dnia 18 maja 2004r. w sprawie określenia metod i podstaw sporządzania kosztorysu inwestorskiego, obliczania planowanych kosztów prac projektowych oraz planowanych kosztów robót budowlanych określonych w programie funkcjonalno-użytkowym (Dz. U. Nr 130 poz. 1389</a:t>
            </a:r>
            <a:r>
              <a:rPr lang="pl-PL" sz="1300" dirty="0" smtClean="0">
                <a:latin typeface="Arial" pitchFamily="34" charset="0"/>
                <a:cs typeface="Arial" pitchFamily="34" charset="0"/>
              </a:rPr>
              <a:t>).</a:t>
            </a:r>
          </a:p>
          <a:p>
            <a:pPr marL="360000" indent="-171450" algn="just">
              <a:spcBef>
                <a:spcPts val="600"/>
              </a:spcBef>
            </a:pPr>
            <a:r>
              <a:rPr lang="pl-PL" sz="1300" dirty="0" smtClean="0">
                <a:latin typeface="Arial" pitchFamily="34" charset="0"/>
                <a:cs typeface="Arial" pitchFamily="34" charset="0"/>
              </a:rPr>
              <a:t>    Kosztorys inwestorski powinien zawierać w szczególności:</a:t>
            </a:r>
          </a:p>
          <a:p>
            <a:pPr marL="742950" lvl="1" indent="-285750" algn="just">
              <a:buFont typeface="Symbol" panose="05050102010706020507" pitchFamily="18" charset="2"/>
              <a:buChar char=""/>
            </a:pPr>
            <a:r>
              <a:rPr lang="pl-PL" sz="1300" dirty="0" smtClean="0">
                <a:latin typeface="Arial" pitchFamily="34" charset="0"/>
                <a:cs typeface="Arial" pitchFamily="34" charset="0"/>
              </a:rPr>
              <a:t>tytuł </a:t>
            </a:r>
            <a:r>
              <a:rPr lang="pl-PL" sz="1300" dirty="0">
                <a:latin typeface="Arial" pitchFamily="34" charset="0"/>
                <a:cs typeface="Arial" pitchFamily="34" charset="0"/>
              </a:rPr>
              <a:t>projektu, </a:t>
            </a:r>
          </a:p>
          <a:p>
            <a:pPr marL="742950" lvl="1" indent="-285750" algn="just">
              <a:buFont typeface="Symbol" panose="05050102010706020507" pitchFamily="18" charset="2"/>
              <a:buChar char=""/>
            </a:pPr>
            <a:r>
              <a:rPr lang="pl-PL" sz="1300" dirty="0" smtClean="0">
                <a:latin typeface="Arial" pitchFamily="34" charset="0"/>
                <a:cs typeface="Arial" pitchFamily="34" charset="0"/>
              </a:rPr>
              <a:t>nazwę </a:t>
            </a:r>
            <a:r>
              <a:rPr lang="pl-PL" sz="1300" dirty="0">
                <a:latin typeface="Arial" pitchFamily="34" charset="0"/>
                <a:cs typeface="Arial" pitchFamily="34" charset="0"/>
              </a:rPr>
              <a:t>obiektu lub robót budowlanych z podaniem </a:t>
            </a:r>
            <a:r>
              <a:rPr lang="pl-PL" sz="1300" dirty="0" smtClean="0">
                <a:latin typeface="Arial" pitchFamily="34" charset="0"/>
                <a:cs typeface="Arial" pitchFamily="34" charset="0"/>
              </a:rPr>
              <a:t>lokalizacji,</a:t>
            </a:r>
          </a:p>
          <a:p>
            <a:pPr marL="742950" lvl="1" indent="-285750" algn="just">
              <a:buFont typeface="Symbol" panose="05050102010706020507" pitchFamily="18" charset="2"/>
              <a:buChar char=""/>
            </a:pPr>
            <a:r>
              <a:rPr lang="pl-PL" sz="1300" dirty="0" smtClean="0">
                <a:latin typeface="Arial" pitchFamily="34" charset="0"/>
                <a:cs typeface="Arial" pitchFamily="34" charset="0"/>
              </a:rPr>
              <a:t>imię, nazwisko i adres albo nazwę i adres Wnioskodawcy oraz jego podpis, </a:t>
            </a:r>
          </a:p>
          <a:p>
            <a:pPr marL="742950" lvl="1" indent="-285750" algn="just">
              <a:buFont typeface="Symbol" panose="05050102010706020507" pitchFamily="18" charset="2"/>
              <a:buChar char=""/>
            </a:pPr>
            <a:r>
              <a:rPr lang="pl-PL" sz="1300" dirty="0" smtClean="0">
                <a:latin typeface="Arial" pitchFamily="34" charset="0"/>
                <a:cs typeface="Arial" pitchFamily="34" charset="0"/>
              </a:rPr>
              <a:t>nazwę </a:t>
            </a:r>
            <a:r>
              <a:rPr lang="pl-PL" sz="1300" dirty="0">
                <a:latin typeface="Arial" pitchFamily="34" charset="0"/>
                <a:cs typeface="Arial" pitchFamily="34" charset="0"/>
              </a:rPr>
              <a:t>i adres jednostki opracowującej kosztorys; </a:t>
            </a:r>
            <a:endParaRPr lang="pl-PL" sz="1300" dirty="0" smtClean="0">
              <a:latin typeface="Arial" pitchFamily="34" charset="0"/>
              <a:cs typeface="Arial" pitchFamily="34" charset="0"/>
            </a:endParaRPr>
          </a:p>
          <a:p>
            <a:pPr marL="742950" lvl="1" indent="-285750" algn="just">
              <a:buFont typeface="Symbol" panose="05050102010706020507" pitchFamily="18" charset="2"/>
              <a:buChar char=""/>
            </a:pPr>
            <a:r>
              <a:rPr lang="pl-PL" sz="1300" dirty="0" smtClean="0">
                <a:latin typeface="Arial" pitchFamily="34" charset="0"/>
                <a:cs typeface="Arial" pitchFamily="34" charset="0"/>
              </a:rPr>
              <a:t>imiona </a:t>
            </a:r>
            <a:r>
              <a:rPr lang="pl-PL" sz="1300" dirty="0">
                <a:latin typeface="Arial" pitchFamily="34" charset="0"/>
                <a:cs typeface="Arial" pitchFamily="34" charset="0"/>
              </a:rPr>
              <a:t>i nazwiska, określenie funkcji osób opracowujących kosztorys oraz ich podpisy, </a:t>
            </a:r>
            <a:endParaRPr lang="pl-PL" sz="1300" dirty="0" smtClean="0">
              <a:latin typeface="Arial" pitchFamily="34" charset="0"/>
              <a:cs typeface="Arial" pitchFamily="34" charset="0"/>
            </a:endParaRPr>
          </a:p>
          <a:p>
            <a:pPr marL="742950" lvl="1" indent="-285750" algn="just">
              <a:buFont typeface="Symbol" panose="05050102010706020507" pitchFamily="18" charset="2"/>
              <a:buChar char=""/>
            </a:pPr>
            <a:r>
              <a:rPr lang="pl-PL" sz="1300" dirty="0" smtClean="0">
                <a:latin typeface="Arial" pitchFamily="34" charset="0"/>
                <a:cs typeface="Arial" pitchFamily="34" charset="0"/>
              </a:rPr>
              <a:t>wartość </a:t>
            </a:r>
            <a:r>
              <a:rPr lang="pl-PL" sz="1300" dirty="0">
                <a:latin typeface="Arial" pitchFamily="34" charset="0"/>
                <a:cs typeface="Arial" pitchFamily="34" charset="0"/>
              </a:rPr>
              <a:t>kosztorysową robót budowlanych, </a:t>
            </a:r>
            <a:endParaRPr lang="pl-PL" sz="1300" dirty="0" smtClean="0">
              <a:latin typeface="Arial" pitchFamily="34" charset="0"/>
              <a:cs typeface="Arial" pitchFamily="34" charset="0"/>
            </a:endParaRPr>
          </a:p>
          <a:p>
            <a:pPr marL="742950" lvl="1" indent="-285750" algn="just">
              <a:buFont typeface="Symbol" panose="05050102010706020507" pitchFamily="18" charset="2"/>
              <a:buChar char=""/>
            </a:pPr>
            <a:r>
              <a:rPr lang="pl-PL" sz="1300" dirty="0" smtClean="0">
                <a:latin typeface="Arial" pitchFamily="34" charset="0"/>
                <a:cs typeface="Arial" pitchFamily="34" charset="0"/>
              </a:rPr>
              <a:t>datę </a:t>
            </a:r>
            <a:r>
              <a:rPr lang="pl-PL" sz="1300" dirty="0">
                <a:latin typeface="Arial" pitchFamily="34" charset="0"/>
                <a:cs typeface="Arial" pitchFamily="34" charset="0"/>
              </a:rPr>
              <a:t>opracowania kosztorysu, </a:t>
            </a:r>
            <a:endParaRPr lang="pl-PL" sz="1300" dirty="0" smtClean="0">
              <a:latin typeface="Arial" pitchFamily="34" charset="0"/>
              <a:cs typeface="Arial" pitchFamily="34" charset="0"/>
            </a:endParaRPr>
          </a:p>
          <a:p>
            <a:pPr marL="742950" lvl="1" indent="-285750" algn="just">
              <a:buFont typeface="Symbol" panose="05050102010706020507" pitchFamily="18" charset="2"/>
              <a:buChar char=""/>
            </a:pPr>
            <a:r>
              <a:rPr lang="pl-PL" sz="1300" dirty="0" smtClean="0">
                <a:latin typeface="Arial" pitchFamily="34" charset="0"/>
                <a:cs typeface="Arial" pitchFamily="34" charset="0"/>
              </a:rPr>
              <a:t>ogólną </a:t>
            </a:r>
            <a:r>
              <a:rPr lang="pl-PL" sz="1300" dirty="0">
                <a:latin typeface="Arial" pitchFamily="34" charset="0"/>
                <a:cs typeface="Arial" pitchFamily="34" charset="0"/>
              </a:rPr>
              <a:t>charakterystykę obiektu lub robót budowlanych zawierającą krótki opis techniczny wraz z istotnymi parametrami, które określają wielkość obiektu lub robót, </a:t>
            </a:r>
            <a:endParaRPr lang="pl-PL" sz="1300" dirty="0" smtClean="0">
              <a:latin typeface="Arial" pitchFamily="34" charset="0"/>
              <a:cs typeface="Arial" pitchFamily="34" charset="0"/>
            </a:endParaRPr>
          </a:p>
          <a:p>
            <a:pPr marL="742950" lvl="1" indent="-285750" algn="just">
              <a:buFont typeface="Symbol" panose="05050102010706020507" pitchFamily="18" charset="2"/>
              <a:buChar char=""/>
            </a:pPr>
            <a:r>
              <a:rPr lang="pl-PL" sz="1300" dirty="0" smtClean="0">
                <a:latin typeface="Arial" pitchFamily="34" charset="0"/>
                <a:cs typeface="Arial" pitchFamily="34" charset="0"/>
              </a:rPr>
              <a:t>przedmiar </a:t>
            </a:r>
            <a:r>
              <a:rPr lang="pl-PL" sz="1300" dirty="0">
                <a:latin typeface="Arial" pitchFamily="34" charset="0"/>
                <a:cs typeface="Arial" pitchFamily="34" charset="0"/>
              </a:rPr>
              <a:t>robót, </a:t>
            </a:r>
          </a:p>
          <a:p>
            <a:pPr marL="742950" lvl="1" indent="-285750" algn="just">
              <a:buFont typeface="Symbol" panose="05050102010706020507" pitchFamily="18" charset="2"/>
              <a:buChar char=""/>
            </a:pPr>
            <a:r>
              <a:rPr lang="pl-PL" sz="1300" dirty="0" smtClean="0">
                <a:latin typeface="Arial" pitchFamily="34" charset="0"/>
                <a:cs typeface="Arial" pitchFamily="34" charset="0"/>
              </a:rPr>
              <a:t>kalkulację </a:t>
            </a:r>
            <a:r>
              <a:rPr lang="pl-PL" sz="1300" dirty="0">
                <a:latin typeface="Arial" pitchFamily="34" charset="0"/>
                <a:cs typeface="Arial" pitchFamily="34" charset="0"/>
              </a:rPr>
              <a:t>uproszczoną</a:t>
            </a:r>
            <a:r>
              <a:rPr lang="pl-PL" sz="1300" dirty="0" smtClean="0">
                <a:latin typeface="Arial" pitchFamily="34" charset="0"/>
                <a:cs typeface="Arial" pitchFamily="34" charset="0"/>
              </a:rPr>
              <a:t>,</a:t>
            </a:r>
          </a:p>
          <a:p>
            <a:pPr marL="742950" lvl="1" indent="-285750" algn="just">
              <a:buFont typeface="Symbol" panose="05050102010706020507" pitchFamily="18" charset="2"/>
              <a:buChar char=""/>
            </a:pPr>
            <a:r>
              <a:rPr lang="pl-PL" sz="1300" dirty="0" smtClean="0">
                <a:latin typeface="Arial" pitchFamily="34" charset="0"/>
                <a:cs typeface="Arial" pitchFamily="34" charset="0"/>
              </a:rPr>
              <a:t>tabelę </a:t>
            </a:r>
            <a:r>
              <a:rPr lang="pl-PL" sz="1300" dirty="0">
                <a:latin typeface="Arial" pitchFamily="34" charset="0"/>
                <a:cs typeface="Arial" pitchFamily="34" charset="0"/>
              </a:rPr>
              <a:t>wartości elementów scalonych, sporządzoną w postaci sumarycznego zestawienia wartości robót określonych przedmiarem robót, łącznie z narzutami kosztów pośrednich i </a:t>
            </a:r>
            <a:r>
              <a:rPr lang="pl-PL" sz="1300" dirty="0" smtClean="0">
                <a:latin typeface="Arial" pitchFamily="34" charset="0"/>
                <a:cs typeface="Arial" pitchFamily="34" charset="0"/>
              </a:rPr>
              <a:t>zysku</a:t>
            </a:r>
          </a:p>
          <a:p>
            <a:pPr marL="742950" lvl="1" indent="-285750" algn="just">
              <a:buFont typeface="Symbol" panose="05050102010706020507" pitchFamily="18" charset="2"/>
              <a:buChar char=""/>
            </a:pPr>
            <a:r>
              <a:rPr lang="pl-PL" sz="1300" dirty="0" smtClean="0">
                <a:latin typeface="Arial" pitchFamily="34" charset="0"/>
                <a:cs typeface="Arial" pitchFamily="34" charset="0"/>
              </a:rPr>
              <a:t>załączniki </a:t>
            </a:r>
            <a:r>
              <a:rPr lang="pl-PL" sz="1300" dirty="0">
                <a:latin typeface="Arial" pitchFamily="34" charset="0"/>
                <a:cs typeface="Arial" pitchFamily="34" charset="0"/>
              </a:rPr>
              <a:t>– założenia wyjściowe do kosztorysowania, </a:t>
            </a:r>
            <a:r>
              <a:rPr lang="pl-PL" sz="1300" dirty="0" smtClean="0">
                <a:latin typeface="Arial" pitchFamily="34" charset="0"/>
                <a:cs typeface="Arial" pitchFamily="34" charset="0"/>
              </a:rPr>
              <a:t>kalkulacje </a:t>
            </a:r>
            <a:r>
              <a:rPr lang="pl-PL" sz="1300" dirty="0">
                <a:latin typeface="Arial" pitchFamily="34" charset="0"/>
                <a:cs typeface="Arial" pitchFamily="34" charset="0"/>
              </a:rPr>
              <a:t>szczegółowe cen jednostkowych, analizy indywidualne nakładów rzeczowych oraz analizy własne cen czynników produkcji i wskaźników narzutów kosztów pośrednich i zysku. </a:t>
            </a:r>
            <a:endParaRPr lang="pl-PL" sz="1300" dirty="0" smtClean="0">
              <a:latin typeface="Arial" pitchFamily="34" charset="0"/>
              <a:cs typeface="Arial" pitchFamily="34" charset="0"/>
            </a:endParaRPr>
          </a:p>
          <a:p>
            <a:endParaRPr lang="pl-PL" b="1" dirty="0"/>
          </a:p>
          <a:p>
            <a:r>
              <a:rPr lang="pl-PL" b="1" dirty="0" smtClean="0"/>
              <a:t> </a:t>
            </a:r>
            <a:endParaRPr lang="pl-PL" b="1" dirty="0"/>
          </a:p>
        </p:txBody>
      </p:sp>
    </p:spTree>
    <p:extLst>
      <p:ext uri="{BB962C8B-B14F-4D97-AF65-F5344CB8AC3E}">
        <p14:creationId xmlns:p14="http://schemas.microsoft.com/office/powerpoint/2010/main" xmlns="" val="291665061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418096" y="1616550"/>
            <a:ext cx="8337531" cy="3293209"/>
          </a:xfrm>
          <a:prstGeom prst="rect">
            <a:avLst/>
          </a:prstGeom>
        </p:spPr>
        <p:txBody>
          <a:bodyPr wrap="square">
            <a:spAutoFit/>
          </a:bodyPr>
          <a:lstStyle/>
          <a:p>
            <a:pPr marL="285750" indent="-285750" algn="just">
              <a:spcAft>
                <a:spcPts val="1200"/>
              </a:spcAft>
              <a:buFont typeface="Wingdings" panose="05000000000000000000" pitchFamily="2" charset="2"/>
              <a:buChar char="Ø"/>
            </a:pPr>
            <a:r>
              <a:rPr lang="pl-PL" sz="1400" dirty="0" smtClean="0">
                <a:latin typeface="Arial" pitchFamily="34" charset="0"/>
                <a:cs typeface="Arial" pitchFamily="34" charset="0"/>
              </a:rPr>
              <a:t>Wartość rynkowa kosztów przedstawionych jako planowane do poniesienia będzie weryfikowana </a:t>
            </a:r>
            <a:br>
              <a:rPr lang="pl-PL" sz="1400" dirty="0" smtClean="0">
                <a:latin typeface="Arial" pitchFamily="34" charset="0"/>
                <a:cs typeface="Arial" pitchFamily="34" charset="0"/>
              </a:rPr>
            </a:br>
            <a:r>
              <a:rPr lang="pl-PL" sz="1400" dirty="0" smtClean="0">
                <a:latin typeface="Arial" pitchFamily="34" charset="0"/>
                <a:cs typeface="Arial" pitchFamily="34" charset="0"/>
              </a:rPr>
              <a:t>w ramach kontroli administracyjnej wniosku. W przypadku, gdy wysokość kosztów kwalifikowalnych wykazana we wniosku przekracza wartość rynkową, pomoc zostanie przyznana z uwzględnieniem wartości rynkowej tych kosztów. </a:t>
            </a:r>
          </a:p>
          <a:p>
            <a:pPr marL="285750" indent="-285750" algn="just">
              <a:spcAft>
                <a:spcPts val="1200"/>
              </a:spcAft>
              <a:buFont typeface="Wingdings" panose="05000000000000000000" pitchFamily="2" charset="2"/>
              <a:buChar char="Ø"/>
            </a:pPr>
            <a:r>
              <a:rPr lang="pl-PL" sz="1400" dirty="0" smtClean="0">
                <a:latin typeface="Arial" pitchFamily="34" charset="0"/>
                <a:cs typeface="Arial" pitchFamily="34" charset="0"/>
              </a:rPr>
              <a:t>W przypadku, gdy wartość zadania przekracza 30 000 EUR należy przeprowadzić postępowanie </a:t>
            </a:r>
            <a:br>
              <a:rPr lang="pl-PL" sz="1400" dirty="0" smtClean="0">
                <a:latin typeface="Arial" pitchFamily="34" charset="0"/>
                <a:cs typeface="Arial" pitchFamily="34" charset="0"/>
              </a:rPr>
            </a:br>
            <a:r>
              <a:rPr lang="pl-PL" sz="1400" dirty="0" smtClean="0">
                <a:latin typeface="Arial" pitchFamily="34" charset="0"/>
                <a:cs typeface="Arial" pitchFamily="34" charset="0"/>
              </a:rPr>
              <a:t>o udzielenie zamówienia publicznego, zgodnie z przepisami ustawy z dnia 29 stycznia 2004 r. Prawo zamówień publicznych (Dz. U. z 2015r. poz. 2164 z </a:t>
            </a:r>
            <a:r>
              <a:rPr lang="pl-PL" sz="1400" dirty="0" err="1" smtClean="0">
                <a:latin typeface="Arial" pitchFamily="34" charset="0"/>
                <a:cs typeface="Arial" pitchFamily="34" charset="0"/>
              </a:rPr>
              <a:t>późn</a:t>
            </a:r>
            <a:r>
              <a:rPr lang="pl-PL" sz="1400" dirty="0" smtClean="0">
                <a:latin typeface="Arial" pitchFamily="34" charset="0"/>
                <a:cs typeface="Arial" pitchFamily="34" charset="0"/>
              </a:rPr>
              <a:t>. </a:t>
            </a:r>
            <a:r>
              <a:rPr lang="pl-PL" sz="1400" dirty="0" err="1" smtClean="0">
                <a:latin typeface="Arial" pitchFamily="34" charset="0"/>
                <a:cs typeface="Arial" pitchFamily="34" charset="0"/>
              </a:rPr>
              <a:t>zm</a:t>
            </a:r>
            <a:r>
              <a:rPr lang="pl-PL" sz="1400" dirty="0" smtClean="0">
                <a:latin typeface="Arial" pitchFamily="34" charset="0"/>
                <a:cs typeface="Arial" pitchFamily="34" charset="0"/>
              </a:rPr>
              <a:t>).</a:t>
            </a:r>
          </a:p>
          <a:p>
            <a:pPr marL="285750" indent="-285750" algn="just">
              <a:spcAft>
                <a:spcPts val="1200"/>
              </a:spcAft>
              <a:buFont typeface="Wingdings" panose="05000000000000000000" pitchFamily="2" charset="2"/>
              <a:buChar char="Ø"/>
            </a:pPr>
            <a:r>
              <a:rPr lang="pl-PL" sz="1400" dirty="0" smtClean="0">
                <a:latin typeface="Arial" pitchFamily="34" charset="0"/>
                <a:cs typeface="Arial" pitchFamily="34" charset="0"/>
              </a:rPr>
              <a:t>Dokumentację z przeprowadzonego postępowania o udzielenie zamówienia publicznego lub postępowania ofertowego należy złożyć w UM zgodnie z zapisami umowy o przyznaniu pomocy. </a:t>
            </a:r>
          </a:p>
          <a:p>
            <a:pPr marL="285750" indent="-285750" algn="just">
              <a:spcAft>
                <a:spcPts val="1200"/>
              </a:spcAft>
              <a:buFont typeface="Wingdings" panose="05000000000000000000" pitchFamily="2" charset="2"/>
              <a:buChar char="Ø"/>
            </a:pPr>
            <a:r>
              <a:rPr lang="pl-PL" sz="1400" dirty="0" smtClean="0">
                <a:latin typeface="Arial" pitchFamily="34" charset="0"/>
                <a:cs typeface="Arial" pitchFamily="34" charset="0"/>
              </a:rPr>
              <a:t>Informacje dotyczące rozliczania robót budowlanych znajdują się w Załączniku nr 1 do instrukcji wypełniania wniosku o przyznanie pomocy</a:t>
            </a:r>
            <a:r>
              <a:rPr lang="pl-PL" sz="1400" i="1" dirty="0" smtClean="0">
                <a:latin typeface="Arial" pitchFamily="34" charset="0"/>
                <a:cs typeface="Arial" pitchFamily="34" charset="0"/>
              </a:rPr>
              <a:t>. </a:t>
            </a:r>
          </a:p>
          <a:p>
            <a:pPr marL="285750" indent="-285750" algn="just">
              <a:spcAft>
                <a:spcPts val="1200"/>
              </a:spcAft>
              <a:buFont typeface="Wingdings" panose="05000000000000000000" pitchFamily="2" charset="2"/>
              <a:buChar char="Ø"/>
            </a:pPr>
            <a:endParaRPr lang="pl-PL" sz="1400" dirty="0" smtClean="0">
              <a:latin typeface="Arial" pitchFamily="34" charset="0"/>
              <a:cs typeface="Arial" pitchFamily="34" charset="0"/>
            </a:endParaRPr>
          </a:p>
        </p:txBody>
      </p:sp>
      <p:sp>
        <p:nvSpPr>
          <p:cNvPr id="3" name="Prostokąt 2"/>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
        <p:nvSpPr>
          <p:cNvPr id="3" name="Prostokąt 2"/>
          <p:cNvSpPr/>
          <p:nvPr/>
        </p:nvSpPr>
        <p:spPr>
          <a:xfrm>
            <a:off x="448574" y="1587900"/>
            <a:ext cx="7996687" cy="5201424"/>
          </a:xfrm>
          <a:prstGeom prst="rect">
            <a:avLst/>
          </a:prstGeom>
        </p:spPr>
        <p:txBody>
          <a:bodyPr wrap="square">
            <a:spAutoFit/>
          </a:bodyPr>
          <a:lstStyle/>
          <a:p>
            <a:pPr marL="342900" indent="-342900">
              <a:buAutoNum type="arabicPeriod" startAt="4"/>
            </a:pPr>
            <a:r>
              <a:rPr lang="pl-PL" sz="1400" b="1" dirty="0" smtClean="0">
                <a:latin typeface="Arial" pitchFamily="34" charset="0"/>
                <a:cs typeface="Arial" pitchFamily="34" charset="0"/>
              </a:rPr>
              <a:t>Decyzja </a:t>
            </a:r>
            <a:r>
              <a:rPr lang="pl-PL" sz="1400" b="1" dirty="0">
                <a:latin typeface="Arial" pitchFamily="34" charset="0"/>
                <a:cs typeface="Arial" pitchFamily="34" charset="0"/>
              </a:rPr>
              <a:t>o  pozwoleniu na budowę </a:t>
            </a:r>
            <a:r>
              <a:rPr lang="pl-PL" sz="1400" dirty="0">
                <a:latin typeface="Arial" pitchFamily="34" charset="0"/>
                <a:cs typeface="Arial" pitchFamily="34" charset="0"/>
              </a:rPr>
              <a:t>– jeżeli na podstawie przepisów prawa </a:t>
            </a:r>
            <a:r>
              <a:rPr lang="pl-PL" sz="1400" dirty="0" smtClean="0">
                <a:latin typeface="Arial" pitchFamily="34" charset="0"/>
                <a:cs typeface="Arial" pitchFamily="34" charset="0"/>
              </a:rPr>
              <a:t>budowlanego</a:t>
            </a:r>
            <a:br>
              <a:rPr lang="pl-PL" sz="1400" dirty="0" smtClean="0">
                <a:latin typeface="Arial" pitchFamily="34" charset="0"/>
                <a:cs typeface="Arial" pitchFamily="34" charset="0"/>
              </a:rPr>
            </a:br>
            <a:r>
              <a:rPr lang="pl-PL" sz="1400" dirty="0" smtClean="0">
                <a:latin typeface="Arial" pitchFamily="34" charset="0"/>
                <a:cs typeface="Arial" pitchFamily="34" charset="0"/>
              </a:rPr>
              <a:t>istnieje </a:t>
            </a:r>
            <a:r>
              <a:rPr lang="pl-PL" sz="1400" dirty="0">
                <a:latin typeface="Arial" pitchFamily="34" charset="0"/>
                <a:cs typeface="Arial" pitchFamily="34" charset="0"/>
              </a:rPr>
              <a:t>obowiązek </a:t>
            </a:r>
            <a:r>
              <a:rPr lang="pl-PL" sz="1400" dirty="0" smtClean="0">
                <a:latin typeface="Arial" pitchFamily="34" charset="0"/>
                <a:cs typeface="Arial" pitchFamily="34" charset="0"/>
              </a:rPr>
              <a:t>jej uzyskania (kopia)</a:t>
            </a:r>
          </a:p>
          <a:p>
            <a:pPr marL="342900" indent="-342900"/>
            <a:endParaRPr lang="pl-PL" sz="1400" b="1" dirty="0" smtClean="0">
              <a:latin typeface="Arial" pitchFamily="34" charset="0"/>
              <a:cs typeface="Arial" pitchFamily="34" charset="0"/>
            </a:endParaRPr>
          </a:p>
          <a:p>
            <a:pPr marL="540000" indent="-285750" algn="just">
              <a:spcAft>
                <a:spcPts val="1200"/>
              </a:spcAft>
              <a:buFont typeface="Wingdings" panose="05000000000000000000" pitchFamily="2" charset="2"/>
              <a:buChar char="Ø"/>
            </a:pPr>
            <a:r>
              <a:rPr lang="pl-PL" sz="1400" dirty="0" smtClean="0">
                <a:latin typeface="Arial" pitchFamily="34" charset="0"/>
                <a:cs typeface="Arial" pitchFamily="34" charset="0"/>
              </a:rPr>
              <a:t>Decyzja załączana jest w przypadku operacji, dla których jest ona wymagana zgodnie </a:t>
            </a:r>
            <a:br>
              <a:rPr lang="pl-PL" sz="1400" dirty="0" smtClean="0">
                <a:latin typeface="Arial" pitchFamily="34" charset="0"/>
                <a:cs typeface="Arial" pitchFamily="34" charset="0"/>
              </a:rPr>
            </a:br>
            <a:r>
              <a:rPr lang="pl-PL" sz="1400" dirty="0" smtClean="0">
                <a:latin typeface="Arial" pitchFamily="34" charset="0"/>
                <a:cs typeface="Arial" pitchFamily="34" charset="0"/>
              </a:rPr>
              <a:t>z ustawą z dnia 7 lipca 1994 r. Prawo budowlane (Dz. U. z 2016r. poz. 290 z </a:t>
            </a:r>
            <a:r>
              <a:rPr lang="pl-PL" sz="1400" dirty="0" err="1" smtClean="0">
                <a:latin typeface="Arial" pitchFamily="34" charset="0"/>
                <a:cs typeface="Arial" pitchFamily="34" charset="0"/>
              </a:rPr>
              <a:t>późn</a:t>
            </a:r>
            <a:r>
              <a:rPr lang="pl-PL" sz="1400" dirty="0" smtClean="0">
                <a:latin typeface="Arial" pitchFamily="34" charset="0"/>
                <a:cs typeface="Arial" pitchFamily="34" charset="0"/>
              </a:rPr>
              <a:t>. zm.) </a:t>
            </a:r>
            <a:br>
              <a:rPr lang="pl-PL" sz="1400" dirty="0" smtClean="0">
                <a:latin typeface="Arial" pitchFamily="34" charset="0"/>
                <a:cs typeface="Arial" pitchFamily="34" charset="0"/>
              </a:rPr>
            </a:br>
            <a:r>
              <a:rPr lang="pl-PL" sz="1400" dirty="0" smtClean="0">
                <a:latin typeface="Arial" pitchFamily="34" charset="0"/>
                <a:cs typeface="Arial" pitchFamily="34" charset="0"/>
              </a:rPr>
              <a:t>i należy ją przedłożyć najpóźniej wraz z odpowiedzią na pismo wzywające do usunięcia braków (uzupełnień). </a:t>
            </a:r>
          </a:p>
          <a:p>
            <a:pPr marL="540000" indent="-285750" algn="just">
              <a:spcAft>
                <a:spcPts val="1200"/>
              </a:spcAft>
              <a:buFont typeface="Wingdings" panose="05000000000000000000" pitchFamily="2" charset="2"/>
              <a:buChar char="Ø"/>
            </a:pPr>
            <a:r>
              <a:rPr lang="pl-PL" sz="1400" dirty="0" smtClean="0">
                <a:latin typeface="Arial" pitchFamily="34" charset="0"/>
                <a:cs typeface="Arial" pitchFamily="34" charset="0"/>
              </a:rPr>
              <a:t>Jeżeli </a:t>
            </a:r>
            <a:r>
              <a:rPr lang="pl-PL" sz="1400" dirty="0">
                <a:latin typeface="Arial" pitchFamily="34" charset="0"/>
                <a:cs typeface="Arial" pitchFamily="34" charset="0"/>
              </a:rPr>
              <a:t>decyzja złożona wraz </a:t>
            </a:r>
            <a:r>
              <a:rPr lang="pl-PL" sz="1400" dirty="0" smtClean="0">
                <a:latin typeface="Arial" pitchFamily="34" charset="0"/>
                <a:cs typeface="Arial" pitchFamily="34" charset="0"/>
              </a:rPr>
              <a:t>z wnioskiem o przyznanie pomocy nie jest decyzją ostateczną </a:t>
            </a:r>
            <a:br>
              <a:rPr lang="pl-PL" sz="1400" dirty="0" smtClean="0">
                <a:latin typeface="Arial" pitchFamily="34" charset="0"/>
                <a:cs typeface="Arial" pitchFamily="34" charset="0"/>
              </a:rPr>
            </a:br>
            <a:r>
              <a:rPr lang="pl-PL" sz="1400" dirty="0" smtClean="0">
                <a:latin typeface="Arial" pitchFamily="34" charset="0"/>
                <a:cs typeface="Arial" pitchFamily="34" charset="0"/>
              </a:rPr>
              <a:t>i nie uzyska takiego statusu na etapie składania uzupełnień do wniosku, </a:t>
            </a:r>
            <a:r>
              <a:rPr lang="pl-PL" sz="1400" dirty="0">
                <a:latin typeface="Arial" pitchFamily="34" charset="0"/>
                <a:cs typeface="Arial" pitchFamily="34" charset="0"/>
              </a:rPr>
              <a:t>decyzję </a:t>
            </a:r>
            <a:r>
              <a:rPr lang="pl-PL" sz="1400" dirty="0" smtClean="0">
                <a:latin typeface="Arial" pitchFamily="34" charset="0"/>
                <a:cs typeface="Arial" pitchFamily="34" charset="0"/>
              </a:rPr>
              <a:t>ostateczną </a:t>
            </a:r>
            <a:r>
              <a:rPr lang="pl-PL" sz="1400" dirty="0">
                <a:latin typeface="Arial" pitchFamily="34" charset="0"/>
                <a:cs typeface="Arial" pitchFamily="34" charset="0"/>
              </a:rPr>
              <a:t>należy </a:t>
            </a:r>
            <a:r>
              <a:rPr lang="pl-PL" sz="1400" dirty="0" smtClean="0">
                <a:latin typeface="Arial" pitchFamily="34" charset="0"/>
                <a:cs typeface="Arial" pitchFamily="34" charset="0"/>
              </a:rPr>
              <a:t>obowiązkowo złożyć wraz z pierwszym wnioskiem o płatność. </a:t>
            </a:r>
          </a:p>
          <a:p>
            <a:pPr marL="540000" indent="-285750" algn="just">
              <a:spcAft>
                <a:spcPts val="1200"/>
              </a:spcAft>
              <a:buFont typeface="Wingdings" panose="05000000000000000000" pitchFamily="2" charset="2"/>
              <a:buChar char="Ø"/>
            </a:pPr>
            <a:r>
              <a:rPr lang="pl-PL" sz="1400" dirty="0" smtClean="0">
                <a:latin typeface="Arial" pitchFamily="34" charset="0"/>
                <a:cs typeface="Arial" pitchFamily="34" charset="0"/>
              </a:rPr>
              <a:t>Jeżeli data wydania decyzji pozwolenia na budowę jest wcześniejsza niż 3 lata od daty złożenia wniosku o przyznanie pomocy, do wniosku należy załączyć dokumenty poświadczające aktualność pozwolenia np. poprzez dostarczenie lub okazanie strony dziennika budowy. </a:t>
            </a:r>
            <a:endParaRPr lang="pl-PL" sz="1400" i="1" dirty="0" smtClean="0">
              <a:latin typeface="Arial" pitchFamily="34" charset="0"/>
              <a:cs typeface="Arial" pitchFamily="34" charset="0"/>
            </a:endParaRPr>
          </a:p>
          <a:p>
            <a:pPr marL="540000" indent="-285750" algn="just">
              <a:spcAft>
                <a:spcPts val="1200"/>
              </a:spcAft>
              <a:buFont typeface="Wingdings" panose="05000000000000000000" pitchFamily="2" charset="2"/>
              <a:buChar char="Ø"/>
            </a:pPr>
            <a:r>
              <a:rPr lang="pl-PL" sz="1400" dirty="0" smtClean="0">
                <a:latin typeface="Arial" pitchFamily="34" charset="0"/>
                <a:cs typeface="Arial" pitchFamily="34" charset="0"/>
              </a:rPr>
              <a:t>W przypadku zastosowania w procesie inwestycyjnym metody „zaprojektuj-wybuduj”, dla której właściwym jest sporządzenie programu funkcjonalno-użytkowego, prawomocną decyzję o udzieleniu pozwolenia na budowę należy przedłożyć wraz z wnioskiem o płatność.</a:t>
            </a:r>
            <a:endParaRPr lang="pl-PL" sz="1400" b="1" dirty="0" smtClean="0">
              <a:latin typeface="Arial" pitchFamily="34" charset="0"/>
              <a:cs typeface="Arial" pitchFamily="34" charset="0"/>
            </a:endParaRPr>
          </a:p>
          <a:p>
            <a:pPr>
              <a:spcAft>
                <a:spcPts val="1200"/>
              </a:spcAft>
            </a:pPr>
            <a:endParaRPr lang="pl-PL" dirty="0"/>
          </a:p>
          <a:p>
            <a:endParaRPr lang="pl-PL" dirty="0"/>
          </a:p>
        </p:txBody>
      </p:sp>
    </p:spTree>
    <p:extLst>
      <p:ext uri="{BB962C8B-B14F-4D97-AF65-F5344CB8AC3E}">
        <p14:creationId xmlns:p14="http://schemas.microsoft.com/office/powerpoint/2010/main" xmlns="" val="291665061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507956" y="1798307"/>
            <a:ext cx="8123274" cy="3554819"/>
          </a:xfrm>
          <a:prstGeom prst="rect">
            <a:avLst/>
          </a:prstGeom>
        </p:spPr>
        <p:txBody>
          <a:bodyPr wrap="square">
            <a:spAutoFit/>
          </a:bodyPr>
          <a:lstStyle/>
          <a:p>
            <a:pPr marL="342900" indent="-342900">
              <a:buAutoNum type="arabicPeriod" startAt="5"/>
            </a:pPr>
            <a:r>
              <a:rPr lang="pl-PL" sz="1400" b="1" dirty="0" smtClean="0">
                <a:latin typeface="Arial" pitchFamily="34" charset="0"/>
                <a:cs typeface="Arial" pitchFamily="34" charset="0"/>
              </a:rPr>
              <a:t>Zgłoszenie zamiaru wykonania robót budowlanych, właściwemu organowi </a:t>
            </a:r>
            <a:br>
              <a:rPr lang="pl-PL" sz="1400" b="1" dirty="0" smtClean="0">
                <a:latin typeface="Arial" pitchFamily="34" charset="0"/>
                <a:cs typeface="Arial" pitchFamily="34" charset="0"/>
              </a:rPr>
            </a:br>
            <a:r>
              <a:rPr lang="pl-PL" sz="1400" dirty="0" smtClean="0">
                <a:latin typeface="Arial" pitchFamily="34" charset="0"/>
                <a:cs typeface="Arial" pitchFamily="34" charset="0"/>
              </a:rPr>
              <a:t>- potwierdzone przez ten organ (kopia) wraz z</a:t>
            </a:r>
            <a:r>
              <a:rPr lang="pl-PL" sz="1400" b="1" dirty="0" smtClean="0">
                <a:latin typeface="Arial" pitchFamily="34" charset="0"/>
                <a:cs typeface="Arial" pitchFamily="34" charset="0"/>
              </a:rPr>
              <a:t>: </a:t>
            </a:r>
          </a:p>
          <a:p>
            <a:pPr marL="800100" lvl="1" indent="-342900" algn="just"/>
            <a:endParaRPr lang="pl-PL" sz="1400" b="1" dirty="0" smtClean="0">
              <a:latin typeface="Arial" pitchFamily="34" charset="0"/>
              <a:cs typeface="Arial" pitchFamily="34" charset="0"/>
            </a:endParaRPr>
          </a:p>
          <a:p>
            <a:pPr marL="742950" lvl="1" indent="-285750" algn="just">
              <a:buFont typeface="Wingdings" panose="05000000000000000000" pitchFamily="2" charset="2"/>
              <a:buChar char="Ø"/>
            </a:pPr>
            <a:r>
              <a:rPr lang="pl-PL" sz="1400" dirty="0" smtClean="0">
                <a:latin typeface="Arial" pitchFamily="34" charset="0"/>
                <a:cs typeface="Arial" pitchFamily="34" charset="0"/>
              </a:rPr>
              <a:t>oświadczeniem, że w terminie 21 dni od dnia zgłoszenia zamiaru wykonania robót budowlanych, właściwy organ nie wniósł sprzeciwu – oryginał, </a:t>
            </a:r>
            <a:endParaRPr lang="pl-PL" sz="1400" dirty="0">
              <a:latin typeface="Arial" pitchFamily="34" charset="0"/>
              <a:cs typeface="Arial" pitchFamily="34" charset="0"/>
            </a:endParaRPr>
          </a:p>
          <a:p>
            <a:pPr marL="0" lvl="1" algn="just"/>
            <a:r>
              <a:rPr lang="pl-PL" sz="1400" dirty="0" smtClean="0">
                <a:latin typeface="Arial" pitchFamily="34" charset="0"/>
                <a:cs typeface="Arial" pitchFamily="34" charset="0"/>
              </a:rPr>
              <a:t>        lub </a:t>
            </a:r>
          </a:p>
          <a:p>
            <a:pPr marL="0" lvl="1" algn="just"/>
            <a:endParaRPr lang="pl-PL" sz="700" dirty="0" smtClean="0">
              <a:latin typeface="Arial" pitchFamily="34" charset="0"/>
              <a:cs typeface="Arial" pitchFamily="34" charset="0"/>
            </a:endParaRPr>
          </a:p>
          <a:p>
            <a:pPr marL="742950" lvl="1" indent="-285750" algn="just">
              <a:buFont typeface="Wingdings" panose="05000000000000000000" pitchFamily="2" charset="2"/>
              <a:buChar char="Ø"/>
            </a:pPr>
            <a:r>
              <a:rPr lang="pl-PL" sz="1400" dirty="0" smtClean="0">
                <a:latin typeface="Arial" pitchFamily="34" charset="0"/>
                <a:cs typeface="Arial" pitchFamily="34" charset="0"/>
              </a:rPr>
              <a:t>potwierdzeniem właściwego organu, że nie wniósł sprzeciwu wobec zgłoszonego zamiaru wykonania robót budowlanych – kopia. </a:t>
            </a:r>
          </a:p>
          <a:p>
            <a:pPr lvl="1" algn="just"/>
            <a:endParaRPr lang="pl-PL" sz="1400" dirty="0" smtClean="0">
              <a:latin typeface="Arial" pitchFamily="34" charset="0"/>
              <a:cs typeface="Arial" pitchFamily="34" charset="0"/>
            </a:endParaRPr>
          </a:p>
          <a:p>
            <a:pPr lvl="1" algn="just"/>
            <a:r>
              <a:rPr lang="pl-PL" sz="1400" dirty="0" smtClean="0">
                <a:latin typeface="Arial" pitchFamily="34" charset="0"/>
                <a:cs typeface="Arial" pitchFamily="34" charset="0"/>
              </a:rPr>
              <a:t>W przypadku zastosowania w procesie inwestycyjnym metody „zaprojektuj-wybuduj”, dla której właściwym jest sporządzenie programu funkcjonalno-użytkowego, zgłoszenie zamiaru wykonania robót budowlanych wraz z potwierdzeniem należy przedłożyć wraz z wnioskiem </a:t>
            </a:r>
            <a:br>
              <a:rPr lang="pl-PL" sz="1400" dirty="0" smtClean="0">
                <a:latin typeface="Arial" pitchFamily="34" charset="0"/>
                <a:cs typeface="Arial" pitchFamily="34" charset="0"/>
              </a:rPr>
            </a:br>
            <a:r>
              <a:rPr lang="pl-PL" sz="1400" dirty="0" smtClean="0">
                <a:latin typeface="Arial" pitchFamily="34" charset="0"/>
                <a:cs typeface="Arial" pitchFamily="34" charset="0"/>
              </a:rPr>
              <a:t>o płatność. </a:t>
            </a:r>
          </a:p>
          <a:p>
            <a:endParaRPr lang="pl-PL" dirty="0" smtClean="0"/>
          </a:p>
          <a:p>
            <a:endParaRPr lang="pl-PL" dirty="0" smtClean="0"/>
          </a:p>
        </p:txBody>
      </p:sp>
      <p:sp>
        <p:nvSpPr>
          <p:cNvPr id="3" name="pole tekstowe 2"/>
          <p:cNvSpPr txBox="1"/>
          <p:nvPr/>
        </p:nvSpPr>
        <p:spPr>
          <a:xfrm>
            <a:off x="4197253" y="427158"/>
            <a:ext cx="4606505" cy="461665"/>
          </a:xfrm>
          <a:prstGeom prst="rect">
            <a:avLst/>
          </a:prstGeom>
          <a:noFill/>
        </p:spPr>
        <p:txBody>
          <a:bodyPr wrap="square" rtlCol="0">
            <a:spAutoFit/>
          </a:bodyPr>
          <a:lstStyle/>
          <a:p>
            <a:pPr lvl="0" algn="r"/>
            <a:r>
              <a:rPr lang="pl-PL" sz="2400" b="1" dirty="0">
                <a:solidFill>
                  <a:srgbClr val="44C6EB"/>
                </a:solidFill>
              </a:rPr>
              <a:t>Załączniki</a:t>
            </a:r>
            <a:endParaRPr lang="pl-PL" sz="2400" dirty="0">
              <a:solidFill>
                <a:prstClr val="black"/>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
        <p:nvSpPr>
          <p:cNvPr id="3" name="Prostokąt 2"/>
          <p:cNvSpPr/>
          <p:nvPr/>
        </p:nvSpPr>
        <p:spPr>
          <a:xfrm>
            <a:off x="293298" y="1717295"/>
            <a:ext cx="8298427" cy="3970318"/>
          </a:xfrm>
          <a:prstGeom prst="rect">
            <a:avLst/>
          </a:prstGeom>
        </p:spPr>
        <p:txBody>
          <a:bodyPr wrap="square">
            <a:spAutoFit/>
          </a:bodyPr>
          <a:lstStyle/>
          <a:p>
            <a:pPr marL="342900" indent="-342900">
              <a:buFont typeface="+mj-lt"/>
              <a:buAutoNum type="arabicPeriod" startAt="6"/>
            </a:pPr>
            <a:r>
              <a:rPr lang="pl-PL" sz="1400" b="1" dirty="0" smtClean="0">
                <a:latin typeface="Arial" pitchFamily="34" charset="0"/>
                <a:cs typeface="Arial" pitchFamily="34" charset="0"/>
              </a:rPr>
              <a:t>Ostateczna decyzja o środowiskowych uwarunkowaniach </a:t>
            </a:r>
            <a:r>
              <a:rPr lang="pl-PL" sz="1400" dirty="0" smtClean="0">
                <a:latin typeface="Arial" pitchFamily="34" charset="0"/>
                <a:cs typeface="Arial" pitchFamily="34" charset="0"/>
              </a:rPr>
              <a:t>- jeżeli jest wymagana - kopia </a:t>
            </a:r>
          </a:p>
          <a:p>
            <a:endParaRPr lang="pl-PL" sz="1400" b="1" dirty="0">
              <a:latin typeface="Arial" pitchFamily="34" charset="0"/>
              <a:cs typeface="Arial" pitchFamily="34" charset="0"/>
            </a:endParaRPr>
          </a:p>
          <a:p>
            <a:pPr marL="465750" indent="-285750" algn="just">
              <a:buFont typeface="Wingdings" panose="05000000000000000000" pitchFamily="2" charset="2"/>
              <a:buChar char="Ø"/>
            </a:pPr>
            <a:r>
              <a:rPr lang="pl-PL" sz="1400" dirty="0" smtClean="0">
                <a:latin typeface="Arial" pitchFamily="34" charset="0"/>
                <a:cs typeface="Arial" pitchFamily="34" charset="0"/>
              </a:rPr>
              <a:t>Należy przedłożyć ostateczną decyzję o środowiskowych uwarunkowaniach wydaną zgodnie z przepisami ustawy z dnia 3 października 2008 r. </a:t>
            </a:r>
            <a:r>
              <a:rPr lang="pl-PL" sz="1400" i="1" dirty="0" smtClean="0">
                <a:latin typeface="Arial" pitchFamily="34" charset="0"/>
                <a:cs typeface="Arial" pitchFamily="34" charset="0"/>
              </a:rPr>
              <a:t>o udostępnianiu informacji o środowisku i jego ochronie, udziale społeczeństwa w ochronie środowiska oraz o ocenach oddziaływania na środowisko (.) (Dz. U. z 2016 r. poz. 353 z </a:t>
            </a:r>
            <a:r>
              <a:rPr lang="pl-PL" sz="1400" i="1" dirty="0" err="1" smtClean="0">
                <a:latin typeface="Arial" pitchFamily="34" charset="0"/>
                <a:cs typeface="Arial" pitchFamily="34" charset="0"/>
              </a:rPr>
              <a:t>późn</a:t>
            </a:r>
            <a:r>
              <a:rPr lang="pl-PL" sz="1400" i="1" dirty="0" smtClean="0">
                <a:latin typeface="Arial" pitchFamily="34" charset="0"/>
                <a:cs typeface="Arial" pitchFamily="34" charset="0"/>
              </a:rPr>
              <a:t>. zm.) dla operacji typu „Inwestycje w targowiska lub obiekty budowlane przeznaczone na cele promocji lokalnych produktów”. </a:t>
            </a:r>
          </a:p>
          <a:p>
            <a:pPr marL="465750" indent="-285750" algn="just"/>
            <a:endParaRPr lang="pl-PL" sz="1400" i="1" dirty="0" smtClean="0">
              <a:latin typeface="Arial" pitchFamily="34" charset="0"/>
              <a:cs typeface="Arial" pitchFamily="34" charset="0"/>
            </a:endParaRPr>
          </a:p>
          <a:p>
            <a:pPr marL="465750" indent="-285750" algn="just">
              <a:buFont typeface="Wingdings" panose="05000000000000000000" pitchFamily="2" charset="2"/>
              <a:buChar char="Ø"/>
            </a:pPr>
            <a:r>
              <a:rPr lang="pl-PL" sz="1400" dirty="0" smtClean="0">
                <a:latin typeface="Arial" pitchFamily="34" charset="0"/>
                <a:cs typeface="Arial" pitchFamily="34" charset="0"/>
              </a:rPr>
              <a:t>Jeżeli złożona decyzja wraz z wnioskiem o przyznanie pomocy nie jest decyzją ostateczną Wnioskodawca zobowiązany jest do złożenia ostatecznej decyzji na etapie składania uzupełnień do wniosku o przyznanie pomocy. </a:t>
            </a:r>
          </a:p>
          <a:p>
            <a:pPr marL="465750" indent="-285750" algn="just">
              <a:buFont typeface="Wingdings" panose="05000000000000000000" pitchFamily="2" charset="2"/>
              <a:buChar char="Ø"/>
            </a:pPr>
            <a:endParaRPr lang="pl-PL" sz="1400" dirty="0" smtClean="0">
              <a:latin typeface="Arial" pitchFamily="34" charset="0"/>
              <a:cs typeface="Arial" pitchFamily="34" charset="0"/>
            </a:endParaRPr>
          </a:p>
          <a:p>
            <a:pPr marL="465750" indent="-285750" algn="just">
              <a:buFont typeface="Wingdings" panose="05000000000000000000" pitchFamily="2" charset="2"/>
              <a:buChar char="Ø"/>
            </a:pPr>
            <a:r>
              <a:rPr lang="pl-PL" sz="1400" dirty="0" smtClean="0">
                <a:latin typeface="Arial" pitchFamily="34" charset="0"/>
                <a:cs typeface="Arial" pitchFamily="34" charset="0"/>
              </a:rPr>
              <a:t>W przypadku zastosowania w procesie inwestycyjnym metody „</a:t>
            </a:r>
            <a:r>
              <a:rPr lang="pl-PL" sz="1400" i="1" dirty="0" smtClean="0">
                <a:latin typeface="Arial" pitchFamily="34" charset="0"/>
                <a:cs typeface="Arial" pitchFamily="34" charset="0"/>
              </a:rPr>
              <a:t>zaprojektuj-wybuduj”, dla której właściwym jest sporządzenie programu funkcjonalno-użytkowego, prawomocną decyzję o środowiskowych uwarunkowaniach należy przedłożyć wraz z wnioskiem o płatność. Wówczas należy zaznaczyć ND przy ww. załączniku. </a:t>
            </a:r>
            <a:endParaRPr lang="pl-PL" sz="1400" dirty="0" smtClean="0">
              <a:latin typeface="Arial" pitchFamily="34" charset="0"/>
              <a:cs typeface="Arial" pitchFamily="34" charset="0"/>
            </a:endParaRPr>
          </a:p>
          <a:p>
            <a:pPr algn="just"/>
            <a:endParaRPr lang="pl-PL" sz="1400" dirty="0" smtClean="0"/>
          </a:p>
          <a:p>
            <a:endParaRPr lang="pl-PL" sz="1400" dirty="0" smtClean="0"/>
          </a:p>
        </p:txBody>
      </p:sp>
    </p:spTree>
    <p:extLst>
      <p:ext uri="{BB962C8B-B14F-4D97-AF65-F5344CB8AC3E}">
        <p14:creationId xmlns:p14="http://schemas.microsoft.com/office/powerpoint/2010/main" xmlns="" val="291665061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
        <p:nvSpPr>
          <p:cNvPr id="3" name="Prostokąt 2"/>
          <p:cNvSpPr/>
          <p:nvPr/>
        </p:nvSpPr>
        <p:spPr>
          <a:xfrm>
            <a:off x="612476" y="1475755"/>
            <a:ext cx="7643004" cy="3754874"/>
          </a:xfrm>
          <a:prstGeom prst="rect">
            <a:avLst/>
          </a:prstGeom>
        </p:spPr>
        <p:txBody>
          <a:bodyPr wrap="square">
            <a:spAutoFit/>
          </a:bodyPr>
          <a:lstStyle/>
          <a:p>
            <a:pPr marL="342900" indent="-342900">
              <a:buFont typeface="+mj-lt"/>
              <a:buAutoNum type="arabicPeriod" startAt="7"/>
            </a:pPr>
            <a:r>
              <a:rPr lang="pl-PL" sz="1400" b="1" dirty="0" smtClean="0">
                <a:latin typeface="Arial" panose="020B0604020202020204" pitchFamily="34" charset="0"/>
                <a:cs typeface="Arial" panose="020B0604020202020204" pitchFamily="34" charset="0"/>
              </a:rPr>
              <a:t>Szacunkowe </a:t>
            </a:r>
            <a:r>
              <a:rPr lang="pl-PL" sz="1400" b="1" dirty="0">
                <a:latin typeface="Arial" panose="020B0604020202020204" pitchFamily="34" charset="0"/>
                <a:cs typeface="Arial" panose="020B0604020202020204" pitchFamily="34" charset="0"/>
              </a:rPr>
              <a:t>zestawienie kosztów </a:t>
            </a:r>
            <a:r>
              <a:rPr lang="pl-PL" sz="1400" dirty="0" smtClean="0">
                <a:latin typeface="Arial" panose="020B0604020202020204" pitchFamily="34" charset="0"/>
                <a:cs typeface="Arial" panose="020B0604020202020204" pitchFamily="34" charset="0"/>
              </a:rPr>
              <a:t>– dotyczy projektów realizowanych metodą „zaprojektuj i wybuduj”  oryginał </a:t>
            </a:r>
            <a:r>
              <a:rPr lang="pl-PL" sz="1400" dirty="0">
                <a:latin typeface="Arial" panose="020B0604020202020204" pitchFamily="34" charset="0"/>
                <a:cs typeface="Arial" panose="020B0604020202020204" pitchFamily="34" charset="0"/>
              </a:rPr>
              <a:t>lub </a:t>
            </a:r>
            <a:r>
              <a:rPr lang="pl-PL" sz="1400" dirty="0" smtClean="0">
                <a:latin typeface="Arial" panose="020B0604020202020204" pitchFamily="34" charset="0"/>
                <a:cs typeface="Arial" panose="020B0604020202020204" pitchFamily="34" charset="0"/>
              </a:rPr>
              <a:t>kopia</a:t>
            </a:r>
          </a:p>
          <a:p>
            <a:endParaRPr lang="pl-PL" sz="1400" dirty="0">
              <a:latin typeface="Arial" panose="020B0604020202020204" pitchFamily="34" charset="0"/>
              <a:cs typeface="Arial" panose="020B0604020202020204" pitchFamily="34" charset="0"/>
            </a:endParaRPr>
          </a:p>
          <a:p>
            <a:pPr marL="504000" indent="-285750" algn="just"/>
            <a:endParaRPr lang="pl-PL" sz="1400" dirty="0" smtClean="0">
              <a:latin typeface="Arial" pitchFamily="34" charset="0"/>
              <a:cs typeface="Arial" pitchFamily="34" charset="0"/>
            </a:endParaRPr>
          </a:p>
          <a:p>
            <a:pPr marL="504000" indent="-285750" algn="just">
              <a:buFont typeface="Wingdings" panose="05000000000000000000" pitchFamily="2" charset="2"/>
              <a:buChar char="Ø"/>
            </a:pPr>
            <a:r>
              <a:rPr lang="pl-PL" sz="1400" dirty="0" smtClean="0">
                <a:latin typeface="Arial" pitchFamily="34" charset="0"/>
                <a:cs typeface="Arial" pitchFamily="34" charset="0"/>
              </a:rPr>
              <a:t>Szacunkowe zestawienie kosztów powinno się odnosić się do zakresu operacji wyszczególnionego we Wniosku. </a:t>
            </a:r>
          </a:p>
          <a:p>
            <a:pPr marL="504000" indent="-285750" algn="just">
              <a:buFont typeface="Wingdings" panose="05000000000000000000" pitchFamily="2" charset="2"/>
              <a:buChar char="Ø"/>
            </a:pPr>
            <a:endParaRPr lang="pl-PL" sz="1400" dirty="0" smtClean="0">
              <a:latin typeface="Arial" pitchFamily="34" charset="0"/>
              <a:cs typeface="Arial" pitchFamily="34" charset="0"/>
            </a:endParaRPr>
          </a:p>
          <a:p>
            <a:pPr marL="504000" indent="-285750" algn="just">
              <a:buFont typeface="Wingdings" panose="05000000000000000000" pitchFamily="2" charset="2"/>
              <a:buChar char="Ø"/>
            </a:pPr>
            <a:r>
              <a:rPr lang="pl-PL" sz="1400" dirty="0" smtClean="0">
                <a:latin typeface="Arial" pitchFamily="34" charset="0"/>
                <a:cs typeface="Arial" pitchFamily="34" charset="0"/>
              </a:rPr>
              <a:t>W Szacunkowym zestawieniu kosztów należy podać</a:t>
            </a:r>
            <a:r>
              <a:rPr lang="pl-PL" sz="1400" u="sng" dirty="0" smtClean="0">
                <a:latin typeface="Arial" pitchFamily="34" charset="0"/>
                <a:cs typeface="Arial" pitchFamily="34" charset="0"/>
              </a:rPr>
              <a:t>: wyszczególniony zakres rzeczowy wraz z miernikami oraz koszty operacji wraz ze wskazaniem ich źródła</a:t>
            </a:r>
            <a:r>
              <a:rPr lang="pl-PL" sz="1400" dirty="0" smtClean="0">
                <a:latin typeface="Arial" pitchFamily="34" charset="0"/>
                <a:cs typeface="Arial" pitchFamily="34" charset="0"/>
              </a:rPr>
              <a:t>. W przypadku gdy wnioskodawca nie poda źródła, na podstawie którego oszacował koszty operacji, zostanie wezwany do uzupełnienia w tym zakresie</a:t>
            </a:r>
          </a:p>
          <a:p>
            <a:pPr marL="504000" indent="-285750" algn="just">
              <a:buFont typeface="Wingdings" panose="05000000000000000000" pitchFamily="2" charset="2"/>
              <a:buChar char="Ø"/>
            </a:pPr>
            <a:endParaRPr lang="pl-PL" sz="1400" dirty="0" smtClean="0">
              <a:latin typeface="Arial" pitchFamily="34" charset="0"/>
              <a:cs typeface="Arial" pitchFamily="34" charset="0"/>
            </a:endParaRPr>
          </a:p>
          <a:p>
            <a:pPr marL="504000" indent="-285750" algn="just">
              <a:buFont typeface="Wingdings" panose="05000000000000000000" pitchFamily="2" charset="2"/>
              <a:buChar char="Ø"/>
            </a:pPr>
            <a:r>
              <a:rPr lang="pl-PL" sz="1400" dirty="0" smtClean="0">
                <a:latin typeface="Arial" pitchFamily="34" charset="0"/>
                <a:cs typeface="Arial" pitchFamily="34" charset="0"/>
              </a:rPr>
              <a:t>Ceny w Szacunkowym zestawieniu kosztów powinny być określone na podstawie danych rynkowych, w tym danych z zawartych wcześniej umów lub powszechnie stosowanych, aktualnych publikacji. </a:t>
            </a:r>
          </a:p>
          <a:p>
            <a:pPr marL="504000" indent="-285750" algn="just"/>
            <a:endParaRPr lang="pl-PL" sz="1400" dirty="0" smtClean="0">
              <a:latin typeface="Arial" pitchFamily="34" charset="0"/>
              <a:cs typeface="Arial" pitchFamily="34" charset="0"/>
            </a:endParaRPr>
          </a:p>
          <a:p>
            <a:pPr marL="504000" indent="-285750" algn="just">
              <a:buFont typeface="Wingdings" panose="05000000000000000000" pitchFamily="2" charset="2"/>
              <a:buChar char="Ø"/>
            </a:pPr>
            <a:endParaRPr lang="pl-PL" sz="1400" dirty="0">
              <a:latin typeface="Arial" pitchFamily="34" charset="0"/>
              <a:cs typeface="Arial" pitchFamily="34" charset="0"/>
            </a:endParaRPr>
          </a:p>
        </p:txBody>
      </p:sp>
    </p:spTree>
    <p:extLst>
      <p:ext uri="{BB962C8B-B14F-4D97-AF65-F5344CB8AC3E}">
        <p14:creationId xmlns:p14="http://schemas.microsoft.com/office/powerpoint/2010/main" xmlns="" val="78654035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
        <p:nvSpPr>
          <p:cNvPr id="3" name="Prostokąt 2"/>
          <p:cNvSpPr/>
          <p:nvPr/>
        </p:nvSpPr>
        <p:spPr>
          <a:xfrm>
            <a:off x="370936" y="1583267"/>
            <a:ext cx="8298427" cy="3970318"/>
          </a:xfrm>
          <a:prstGeom prst="rect">
            <a:avLst/>
          </a:prstGeom>
        </p:spPr>
        <p:txBody>
          <a:bodyPr wrap="square">
            <a:spAutoFit/>
          </a:bodyPr>
          <a:lstStyle/>
          <a:p>
            <a:pPr marL="342900" indent="-342900">
              <a:buFont typeface="+mj-lt"/>
              <a:buAutoNum type="arabicPeriod" startAt="8"/>
            </a:pPr>
            <a:r>
              <a:rPr lang="pl-PL" sz="1400" b="1" dirty="0" smtClean="0">
                <a:latin typeface="Arial" panose="020B0604020202020204" pitchFamily="34" charset="0"/>
                <a:cs typeface="Arial" pitchFamily="34" charset="0"/>
              </a:rPr>
              <a:t>Program </a:t>
            </a:r>
            <a:r>
              <a:rPr lang="pl-PL" sz="1400" b="1" dirty="0">
                <a:latin typeface="Arial" pitchFamily="34" charset="0"/>
                <a:cs typeface="Arial" pitchFamily="34" charset="0"/>
              </a:rPr>
              <a:t>funkcjonalno-użytkowy </a:t>
            </a:r>
            <a:r>
              <a:rPr lang="pl-PL" sz="1400" dirty="0" smtClean="0">
                <a:latin typeface="Arial" pitchFamily="34" charset="0"/>
                <a:cs typeface="Arial" pitchFamily="34" charset="0"/>
              </a:rPr>
              <a:t>w przypadku realizacji operacji metodą „zaprojektuj - wybuduj” – </a:t>
            </a:r>
            <a:r>
              <a:rPr lang="pl-PL" sz="1400" dirty="0">
                <a:latin typeface="Arial" pitchFamily="34" charset="0"/>
                <a:cs typeface="Arial" pitchFamily="34" charset="0"/>
              </a:rPr>
              <a:t>oryginał lub kopia </a:t>
            </a:r>
            <a:endParaRPr lang="pl-PL" sz="1400" dirty="0" smtClean="0">
              <a:latin typeface="Arial" pitchFamily="34" charset="0"/>
              <a:cs typeface="Arial" pitchFamily="34" charset="0"/>
            </a:endParaRPr>
          </a:p>
          <a:p>
            <a:endParaRPr lang="pl-PL" sz="1400" b="1" dirty="0">
              <a:latin typeface="Arial" panose="020B0604020202020204" pitchFamily="34" charset="0"/>
              <a:cs typeface="Arial" panose="020B0604020202020204" pitchFamily="34" charset="0"/>
            </a:endParaRPr>
          </a:p>
          <a:p>
            <a:pPr marL="540000" indent="-285750" algn="just"/>
            <a:endParaRPr lang="pl-PL" sz="1400" dirty="0" smtClean="0">
              <a:latin typeface="Arial" pitchFamily="34" charset="0"/>
              <a:cs typeface="Arial" pitchFamily="34" charset="0"/>
            </a:endParaRPr>
          </a:p>
          <a:p>
            <a:pPr marL="540000" indent="-285750" algn="just">
              <a:buFont typeface="Wingdings" panose="05000000000000000000" pitchFamily="2" charset="2"/>
              <a:buChar char="Ø"/>
            </a:pPr>
            <a:endParaRPr lang="pl-PL" sz="1400" dirty="0" smtClean="0">
              <a:latin typeface="Arial" pitchFamily="34" charset="0"/>
              <a:cs typeface="Arial" pitchFamily="34" charset="0"/>
            </a:endParaRPr>
          </a:p>
          <a:p>
            <a:pPr marL="540000" indent="-285750" algn="just">
              <a:buFont typeface="Wingdings" panose="05000000000000000000" pitchFamily="2" charset="2"/>
              <a:buChar char="Ø"/>
            </a:pPr>
            <a:r>
              <a:rPr lang="pl-PL" sz="1400" dirty="0" smtClean="0">
                <a:latin typeface="Arial" pitchFamily="34" charset="0"/>
                <a:cs typeface="Arial" pitchFamily="34" charset="0"/>
              </a:rPr>
              <a:t>Szczegółowy zakres i formę programu funkcjonalno – użytkowego określa rozporządzenie Ministra Infrastruktury z dnia 2 września 2004 </a:t>
            </a:r>
            <a:r>
              <a:rPr lang="pl-PL" sz="1400" dirty="0" err="1" smtClean="0">
                <a:latin typeface="Arial" pitchFamily="34" charset="0"/>
                <a:cs typeface="Arial" pitchFamily="34" charset="0"/>
              </a:rPr>
              <a:t>r</a:t>
            </a:r>
            <a:r>
              <a:rPr lang="pl-PL" sz="1400" dirty="0" smtClean="0">
                <a:latin typeface="Arial" pitchFamily="34" charset="0"/>
                <a:cs typeface="Arial" pitchFamily="34" charset="0"/>
              </a:rPr>
              <a:t>. </a:t>
            </a:r>
            <a:r>
              <a:rPr lang="pl-PL" sz="1400" i="1" dirty="0" smtClean="0">
                <a:latin typeface="Arial" pitchFamily="34" charset="0"/>
                <a:cs typeface="Arial" pitchFamily="34" charset="0"/>
              </a:rPr>
              <a:t>w sprawie szczegółowego zakresu i formy dokumentacji projektowej, specyfikacji technicznej wykonania i odbioru robót budowlanych oraz programu funkcjonalno-użytkowego (Dz. U. z 2013r. poz. 1129), </a:t>
            </a:r>
            <a:r>
              <a:rPr lang="pl-PL" sz="1400" u="sng" dirty="0" smtClean="0">
                <a:latin typeface="Arial" pitchFamily="34" charset="0"/>
                <a:cs typeface="Arial" pitchFamily="34" charset="0"/>
              </a:rPr>
              <a:t>zgodnie z którym należy sporządzić ten dokument. </a:t>
            </a:r>
          </a:p>
          <a:p>
            <a:pPr marL="540000" indent="-285750" algn="just">
              <a:buFont typeface="Wingdings" panose="05000000000000000000" pitchFamily="2" charset="2"/>
              <a:buChar char="Ø"/>
            </a:pPr>
            <a:endParaRPr lang="pl-PL" sz="1400" dirty="0" smtClean="0">
              <a:latin typeface="Arial" pitchFamily="34" charset="0"/>
              <a:cs typeface="Arial" pitchFamily="34" charset="0"/>
            </a:endParaRPr>
          </a:p>
          <a:p>
            <a:pPr marL="540000" indent="-285750" algn="just">
              <a:buFont typeface="Wingdings" panose="05000000000000000000" pitchFamily="2" charset="2"/>
              <a:buChar char="Ø"/>
            </a:pPr>
            <a:r>
              <a:rPr lang="pl-PL" sz="1400" dirty="0" smtClean="0">
                <a:latin typeface="Arial" pitchFamily="34" charset="0"/>
                <a:cs typeface="Arial" pitchFamily="34" charset="0"/>
              </a:rPr>
              <a:t>W przypadku gdy operacja jest realizowana wg zasady „zaprojektuj - wybuduj” i Wnioskodawca złożył ww. załącznik, nie ma obowiązku składać wraz z wnioskiem o pomoc dokumentów, </a:t>
            </a:r>
            <a:br>
              <a:rPr lang="pl-PL" sz="1400" dirty="0" smtClean="0">
                <a:latin typeface="Arial" pitchFamily="34" charset="0"/>
                <a:cs typeface="Arial" pitchFamily="34" charset="0"/>
              </a:rPr>
            </a:br>
            <a:r>
              <a:rPr lang="pl-PL" sz="1400" dirty="0" smtClean="0">
                <a:latin typeface="Arial" pitchFamily="34" charset="0"/>
                <a:cs typeface="Arial" pitchFamily="34" charset="0"/>
              </a:rPr>
              <a:t>o których mowa w punktach 3, 4, 5 i 6 listy załączników. </a:t>
            </a:r>
          </a:p>
          <a:p>
            <a:pPr marL="540000" indent="-285750" algn="just">
              <a:buFont typeface="Wingdings" panose="05000000000000000000" pitchFamily="2" charset="2"/>
              <a:buChar char="Ø"/>
            </a:pPr>
            <a:endParaRPr lang="pl-PL" sz="1400" dirty="0" smtClean="0">
              <a:latin typeface="Arial" pitchFamily="34" charset="0"/>
              <a:cs typeface="Arial" pitchFamily="34" charset="0"/>
            </a:endParaRPr>
          </a:p>
          <a:p>
            <a:pPr marL="540000" indent="-285750" algn="just">
              <a:buFont typeface="Wingdings" panose="05000000000000000000" pitchFamily="2" charset="2"/>
              <a:buChar char="Ø"/>
            </a:pPr>
            <a:r>
              <a:rPr lang="pl-PL" sz="1400" dirty="0" smtClean="0">
                <a:latin typeface="Arial" pitchFamily="34" charset="0"/>
                <a:cs typeface="Arial" pitchFamily="34" charset="0"/>
              </a:rPr>
              <a:t>W takim przypadku w ww. punktach </a:t>
            </a:r>
            <a:r>
              <a:rPr lang="pl-PL" sz="1400" dirty="0">
                <a:latin typeface="Arial" pitchFamily="34" charset="0"/>
                <a:cs typeface="Arial" pitchFamily="34" charset="0"/>
              </a:rPr>
              <a:t>listy załączników należy </a:t>
            </a:r>
            <a:r>
              <a:rPr lang="pl-PL" sz="1400" dirty="0" smtClean="0">
                <a:latin typeface="Arial" pitchFamily="34" charset="0"/>
                <a:cs typeface="Arial" pitchFamily="34" charset="0"/>
              </a:rPr>
              <a:t>zaznaczyć N/D. Załączniki te będą wymagane wraz z wnioskiem o płatność. </a:t>
            </a:r>
          </a:p>
          <a:p>
            <a:pPr marL="540000" indent="-285750" algn="just">
              <a:buFont typeface="Wingdings" panose="05000000000000000000" pitchFamily="2" charset="2"/>
              <a:buChar char="Ø"/>
            </a:pPr>
            <a:endParaRPr lang="pl-PL" sz="1400" dirty="0" smtClean="0">
              <a:latin typeface="Arial" pitchFamily="34" charset="0"/>
              <a:cs typeface="Arial" pitchFamily="34" charset="0"/>
            </a:endParaRPr>
          </a:p>
        </p:txBody>
      </p:sp>
    </p:spTree>
    <p:extLst>
      <p:ext uri="{BB962C8B-B14F-4D97-AF65-F5344CB8AC3E}">
        <p14:creationId xmlns:p14="http://schemas.microsoft.com/office/powerpoint/2010/main" xmlns="" val="78654035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
        <p:nvSpPr>
          <p:cNvPr id="3" name="Prostokąt 2"/>
          <p:cNvSpPr/>
          <p:nvPr/>
        </p:nvSpPr>
        <p:spPr>
          <a:xfrm>
            <a:off x="332757" y="1596524"/>
            <a:ext cx="7974481" cy="4185761"/>
          </a:xfrm>
          <a:prstGeom prst="rect">
            <a:avLst/>
          </a:prstGeom>
        </p:spPr>
        <p:txBody>
          <a:bodyPr wrap="square">
            <a:spAutoFit/>
          </a:bodyPr>
          <a:lstStyle/>
          <a:p>
            <a:pPr marL="342900" indent="-342900" algn="just">
              <a:buFont typeface="+mj-lt"/>
              <a:buAutoNum type="arabicPeriod" startAt="9"/>
            </a:pPr>
            <a:r>
              <a:rPr lang="pl-PL" sz="1400" b="1" dirty="0" smtClean="0">
                <a:latin typeface="Arial" pitchFamily="34" charset="0"/>
                <a:cs typeface="Arial" pitchFamily="34" charset="0"/>
              </a:rPr>
              <a:t>Miejscowy plan zagospodarowania przestrzennego albo decyzja o warunkach zabudowy</a:t>
            </a:r>
            <a:br>
              <a:rPr lang="pl-PL" sz="1400" b="1" dirty="0" smtClean="0">
                <a:latin typeface="Arial" pitchFamily="34" charset="0"/>
                <a:cs typeface="Arial" pitchFamily="34" charset="0"/>
              </a:rPr>
            </a:br>
            <a:r>
              <a:rPr lang="pl-PL" sz="1400" b="1" dirty="0" smtClean="0">
                <a:latin typeface="Arial" pitchFamily="34" charset="0"/>
                <a:cs typeface="Arial" pitchFamily="34" charset="0"/>
              </a:rPr>
              <a:t>i zagospodarowaniu terenu (decyzja o ustaleniu lokalizacji inwestycji celu publicznego)</a:t>
            </a:r>
            <a:r>
              <a:rPr lang="pl-PL" sz="1400" dirty="0" smtClean="0">
                <a:latin typeface="Arial" pitchFamily="34" charset="0"/>
                <a:cs typeface="Arial" pitchFamily="34" charset="0"/>
              </a:rPr>
              <a:t>– kopia </a:t>
            </a:r>
          </a:p>
          <a:p>
            <a:pPr algn="just"/>
            <a:endParaRPr lang="pl-PL" sz="1400" b="1" dirty="0" smtClean="0">
              <a:latin typeface="Arial" pitchFamily="34" charset="0"/>
              <a:cs typeface="Arial" pitchFamily="34" charset="0"/>
            </a:endParaRPr>
          </a:p>
          <a:p>
            <a:pPr marL="540000" indent="-285750" algn="just">
              <a:buFont typeface="Wingdings" panose="05000000000000000000" pitchFamily="2" charset="2"/>
              <a:buChar char="Ø"/>
            </a:pPr>
            <a:r>
              <a:rPr lang="pl-PL" sz="1400" dirty="0" smtClean="0">
                <a:latin typeface="Arial" pitchFamily="34" charset="0"/>
                <a:cs typeface="Arial" pitchFamily="34" charset="0"/>
              </a:rPr>
              <a:t>Miejscowy plan zagospodarowania przestrzennego (o ile został sporządzony) lub decyzja </a:t>
            </a:r>
            <a:br>
              <a:rPr lang="pl-PL" sz="1400" dirty="0" smtClean="0">
                <a:latin typeface="Arial" pitchFamily="34" charset="0"/>
                <a:cs typeface="Arial" pitchFamily="34" charset="0"/>
              </a:rPr>
            </a:br>
            <a:r>
              <a:rPr lang="pl-PL" sz="1400" dirty="0" smtClean="0">
                <a:latin typeface="Arial" pitchFamily="34" charset="0"/>
                <a:cs typeface="Arial" pitchFamily="34" charset="0"/>
              </a:rPr>
              <a:t>o warunkach zabudowy i zagospodarowaniu terenu (jeżeli uzyskanie takiej decyzji jest wymagane), powinny potwierdzać, że inwestycja planowana do realizacji w ramach operacji jest zlokalizowana na obszarze, który w dokumencie planistycznym gminy został wyznaczony pod taką inwestycję. </a:t>
            </a:r>
          </a:p>
          <a:p>
            <a:pPr marL="540000" indent="-285750" algn="just">
              <a:buFont typeface="Wingdings" panose="05000000000000000000" pitchFamily="2" charset="2"/>
              <a:buChar char="Ø"/>
            </a:pPr>
            <a:endParaRPr lang="pl-PL" sz="1400" dirty="0" smtClean="0">
              <a:latin typeface="Arial" pitchFamily="34" charset="0"/>
              <a:cs typeface="Arial" pitchFamily="34" charset="0"/>
            </a:endParaRPr>
          </a:p>
          <a:p>
            <a:pPr marL="540000" indent="-285750" algn="just">
              <a:buFont typeface="Wingdings" panose="05000000000000000000" pitchFamily="2" charset="2"/>
              <a:buChar char="Ø"/>
            </a:pPr>
            <a:r>
              <a:rPr lang="pl-PL" sz="1400" dirty="0" smtClean="0">
                <a:latin typeface="Arial" pitchFamily="34" charset="0"/>
                <a:cs typeface="Arial" pitchFamily="34" charset="0"/>
              </a:rPr>
              <a:t>Wnioskodawca może przedstawić wydruk ze strony internetowej zawierający link (adres) </a:t>
            </a:r>
            <a:br>
              <a:rPr lang="pl-PL" sz="1400" dirty="0" smtClean="0">
                <a:latin typeface="Arial" pitchFamily="34" charset="0"/>
                <a:cs typeface="Arial" pitchFamily="34" charset="0"/>
              </a:rPr>
            </a:br>
            <a:r>
              <a:rPr lang="pl-PL" sz="1400" dirty="0" smtClean="0">
                <a:latin typeface="Arial" pitchFamily="34" charset="0"/>
                <a:cs typeface="Arial" pitchFamily="34" charset="0"/>
              </a:rPr>
              <a:t>do strony www (np. ze strony BIP gminy, powiatu) oraz datę wydrukowania. Wnioskodawca może przedstawić tylko ten fragment dokumentu, który zawiera informacje dotyczące inwestycji. Możliwe jest również złożenie dokumentacji w postaci elektronicznej (np. zapisanej lub zeskanowanej dokumentacji na nośniku optycznym CD). </a:t>
            </a:r>
          </a:p>
          <a:p>
            <a:endParaRPr lang="pl-PL" sz="1400" dirty="0" smtClean="0">
              <a:latin typeface="Arial" pitchFamily="34" charset="0"/>
              <a:cs typeface="Arial" pitchFamily="34" charset="0"/>
            </a:endParaRPr>
          </a:p>
          <a:p>
            <a:pPr marL="540000" indent="-285750" algn="just">
              <a:buFont typeface="Wingdings" panose="05000000000000000000" pitchFamily="2" charset="2"/>
              <a:buChar char="Ø"/>
            </a:pPr>
            <a:r>
              <a:rPr lang="pl-PL" sz="1400" dirty="0" smtClean="0">
                <a:latin typeface="Arial" pitchFamily="34" charset="0"/>
                <a:cs typeface="Arial" pitchFamily="34" charset="0"/>
              </a:rPr>
              <a:t>Opcję N/D należy zaznaczyć, w przypadku gdy dla danego terenu nie sporządzono miejscowego planu zagospodarowania oraz nie jest wymagane uzyskanie decyzji </a:t>
            </a:r>
            <a:br>
              <a:rPr lang="pl-PL" sz="1400" dirty="0" smtClean="0">
                <a:latin typeface="Arial" pitchFamily="34" charset="0"/>
                <a:cs typeface="Arial" pitchFamily="34" charset="0"/>
              </a:rPr>
            </a:br>
            <a:r>
              <a:rPr lang="pl-PL" sz="1400" dirty="0" smtClean="0">
                <a:latin typeface="Arial" pitchFamily="34" charset="0"/>
                <a:cs typeface="Arial" pitchFamily="34" charset="0"/>
              </a:rPr>
              <a:t>o warunkach zabudowy i zagospodarowaniu terenu. </a:t>
            </a:r>
            <a:endParaRPr lang="pl-PL" sz="1400" dirty="0">
              <a:latin typeface="Arial" pitchFamily="34" charset="0"/>
              <a:cs typeface="Arial" pitchFamily="34" charset="0"/>
            </a:endParaRPr>
          </a:p>
        </p:txBody>
      </p:sp>
    </p:spTree>
    <p:extLst>
      <p:ext uri="{BB962C8B-B14F-4D97-AF65-F5344CB8AC3E}">
        <p14:creationId xmlns:p14="http://schemas.microsoft.com/office/powerpoint/2010/main" xmlns="" val="7865403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Zasady ogólne</a:t>
            </a:r>
            <a:endParaRPr lang="pl-PL" sz="2400" dirty="0"/>
          </a:p>
        </p:txBody>
      </p:sp>
      <p:sp>
        <p:nvSpPr>
          <p:cNvPr id="3" name="Prostokąt 2"/>
          <p:cNvSpPr/>
          <p:nvPr/>
        </p:nvSpPr>
        <p:spPr>
          <a:xfrm>
            <a:off x="687372" y="1553400"/>
            <a:ext cx="7809647" cy="3970318"/>
          </a:xfrm>
          <a:prstGeom prst="rect">
            <a:avLst/>
          </a:prstGeom>
        </p:spPr>
        <p:txBody>
          <a:bodyPr wrap="square">
            <a:spAutoFit/>
          </a:bodyPr>
          <a:lstStyle/>
          <a:p>
            <a:pPr marL="285750" indent="-285750" algn="just">
              <a:buFont typeface="Wingdings" pitchFamily="2" charset="2"/>
              <a:buChar char="Ø"/>
            </a:pPr>
            <a:r>
              <a:rPr lang="pl-PL" dirty="0">
                <a:latin typeface="Arial" pitchFamily="34" charset="0"/>
                <a:cs typeface="Arial" pitchFamily="34" charset="0"/>
              </a:rPr>
              <a:t>Usunięcie braków we wniosku o przyznanie pomocy może obejmować </a:t>
            </a:r>
            <a:r>
              <a:rPr lang="pl-PL" b="1" dirty="0">
                <a:latin typeface="Arial" pitchFamily="34" charset="0"/>
                <a:cs typeface="Arial" pitchFamily="34" charset="0"/>
              </a:rPr>
              <a:t>wyłącznie zakres określony  w </a:t>
            </a:r>
            <a:r>
              <a:rPr lang="pl-PL" b="1" dirty="0" smtClean="0">
                <a:latin typeface="Arial" pitchFamily="34" charset="0"/>
                <a:cs typeface="Arial" pitchFamily="34" charset="0"/>
              </a:rPr>
              <a:t>wezwaniu </a:t>
            </a:r>
            <a:r>
              <a:rPr lang="pl-PL" dirty="0" smtClean="0">
                <a:latin typeface="Arial" pitchFamily="34" charset="0"/>
                <a:cs typeface="Arial" pitchFamily="34" charset="0"/>
              </a:rPr>
              <a:t>(dwukrotne wezwanie do poprawek/uzupełnień).</a:t>
            </a:r>
            <a:endParaRPr lang="pl-PL" dirty="0" smtClean="0">
              <a:latin typeface="Arial" pitchFamily="34" charset="0"/>
              <a:cs typeface="Arial" pitchFamily="34" charset="0"/>
            </a:endParaRPr>
          </a:p>
          <a:p>
            <a:pPr marL="285750" indent="-285750" algn="just">
              <a:buFont typeface="Wingdings" pitchFamily="2" charset="2"/>
              <a:buChar char="Ø"/>
            </a:pPr>
            <a:endParaRPr lang="pl-PL" dirty="0">
              <a:latin typeface="Arial" pitchFamily="34" charset="0"/>
              <a:cs typeface="Arial" pitchFamily="34" charset="0"/>
            </a:endParaRPr>
          </a:p>
          <a:p>
            <a:pPr marL="285750" indent="-285750" algn="just">
              <a:buFont typeface="Wingdings" pitchFamily="2" charset="2"/>
              <a:buChar char="Ø"/>
            </a:pPr>
            <a:r>
              <a:rPr lang="pl-PL" dirty="0">
                <a:latin typeface="Arial" pitchFamily="34" charset="0"/>
                <a:cs typeface="Arial" pitchFamily="34" charset="0"/>
              </a:rPr>
              <a:t>W</a:t>
            </a:r>
            <a:r>
              <a:rPr lang="pl-PL" dirty="0" smtClean="0">
                <a:latin typeface="Arial" pitchFamily="34" charset="0"/>
                <a:cs typeface="Arial" pitchFamily="34" charset="0"/>
              </a:rPr>
              <a:t>nioski </a:t>
            </a:r>
            <a:r>
              <a:rPr lang="pl-PL" dirty="0">
                <a:latin typeface="Arial" pitchFamily="34" charset="0"/>
                <a:cs typeface="Arial" pitchFamily="34" charset="0"/>
              </a:rPr>
              <a:t>o przyznanie pomocy i dokumenty uzupełniające </a:t>
            </a:r>
            <a:r>
              <a:rPr lang="pl-PL" dirty="0" smtClean="0">
                <a:latin typeface="Arial" pitchFamily="34" charset="0"/>
                <a:cs typeface="Arial" pitchFamily="34" charset="0"/>
              </a:rPr>
              <a:t>mogą </a:t>
            </a:r>
            <a:r>
              <a:rPr lang="pl-PL" dirty="0">
                <a:latin typeface="Arial" pitchFamily="34" charset="0"/>
                <a:cs typeface="Arial" pitchFamily="34" charset="0"/>
              </a:rPr>
              <a:t>zostać skorygowane i poprawione w dowolnym czasie po ich złożeniu </a:t>
            </a:r>
            <a:r>
              <a:rPr lang="pl-PL" dirty="0" smtClean="0">
                <a:latin typeface="Arial" pitchFamily="34" charset="0"/>
                <a:cs typeface="Arial" pitchFamily="34" charset="0"/>
              </a:rPr>
              <a:t/>
            </a:r>
            <a:br>
              <a:rPr lang="pl-PL" dirty="0" smtClean="0">
                <a:latin typeface="Arial" pitchFamily="34" charset="0"/>
                <a:cs typeface="Arial" pitchFamily="34" charset="0"/>
              </a:rPr>
            </a:br>
            <a:r>
              <a:rPr lang="pl-PL" b="1" dirty="0" smtClean="0">
                <a:latin typeface="Arial" pitchFamily="34" charset="0"/>
                <a:cs typeface="Arial" pitchFamily="34" charset="0"/>
              </a:rPr>
              <a:t>w </a:t>
            </a:r>
            <a:r>
              <a:rPr lang="pl-PL" b="1" dirty="0">
                <a:latin typeface="Arial" pitchFamily="34" charset="0"/>
                <a:cs typeface="Arial" pitchFamily="34" charset="0"/>
              </a:rPr>
              <a:t>przypadku stwierdzenia oczywistych błędów </a:t>
            </a:r>
            <a:r>
              <a:rPr lang="pl-PL" dirty="0">
                <a:latin typeface="Arial" pitchFamily="34" charset="0"/>
                <a:cs typeface="Arial" pitchFamily="34" charset="0"/>
              </a:rPr>
              <a:t>uznanych przez właściwy organ na podstawie ogólnej oceny danego przypadku, pod warunkiem że Wnioskodawca działał w dobrej wierze</a:t>
            </a:r>
            <a:r>
              <a:rPr lang="pl-PL" dirty="0" smtClean="0">
                <a:latin typeface="Arial" pitchFamily="34" charset="0"/>
                <a:cs typeface="Arial" pitchFamily="34" charset="0"/>
              </a:rPr>
              <a:t>.</a:t>
            </a:r>
          </a:p>
          <a:p>
            <a:pPr marL="285750" indent="-285750" algn="just">
              <a:buFont typeface="Wingdings" pitchFamily="2" charset="2"/>
              <a:buChar char="Ø"/>
            </a:pPr>
            <a:endParaRPr lang="pl-PL" dirty="0" smtClean="0">
              <a:latin typeface="Arial" pitchFamily="34" charset="0"/>
              <a:cs typeface="Arial" pitchFamily="34" charset="0"/>
            </a:endParaRPr>
          </a:p>
          <a:p>
            <a:pPr marL="285750" indent="-285750" algn="just">
              <a:buFont typeface="Wingdings" pitchFamily="2" charset="2"/>
              <a:buChar char="Ø"/>
            </a:pPr>
            <a:r>
              <a:rPr lang="pl-PL" dirty="0" smtClean="0">
                <a:latin typeface="Arial" pitchFamily="34" charset="0"/>
                <a:cs typeface="Arial" pitchFamily="34" charset="0"/>
              </a:rPr>
              <a:t>Pracownik </a:t>
            </a:r>
            <a:r>
              <a:rPr lang="pl-PL" dirty="0">
                <a:latin typeface="Arial" pitchFamily="34" charset="0"/>
                <a:cs typeface="Arial" pitchFamily="34" charset="0"/>
              </a:rPr>
              <a:t>UM może uznać oczywiste błędy  w złożonym wniosku lub załączonych </a:t>
            </a:r>
            <a:r>
              <a:rPr lang="pl-PL" dirty="0" smtClean="0">
                <a:latin typeface="Arial" pitchFamily="34" charset="0"/>
                <a:cs typeface="Arial" pitchFamily="34" charset="0"/>
              </a:rPr>
              <a:t>dokumentach </a:t>
            </a:r>
            <a:r>
              <a:rPr lang="pl-PL" dirty="0">
                <a:latin typeface="Arial" pitchFamily="34" charset="0"/>
                <a:cs typeface="Arial" pitchFamily="34" charset="0"/>
              </a:rPr>
              <a:t>tylko w przypadku, gdy mogą one być bezpośrednio zidentyfikowane w wyniku sprawdzenia informacji zawartych w dokumentach. </a:t>
            </a:r>
          </a:p>
        </p:txBody>
      </p:sp>
    </p:spTree>
    <p:extLst>
      <p:ext uri="{BB962C8B-B14F-4D97-AF65-F5344CB8AC3E}">
        <p14:creationId xmlns:p14="http://schemas.microsoft.com/office/powerpoint/2010/main" xmlns="" val="123847807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
        <p:nvSpPr>
          <p:cNvPr id="3" name="Prostokąt 2"/>
          <p:cNvSpPr/>
          <p:nvPr/>
        </p:nvSpPr>
        <p:spPr>
          <a:xfrm>
            <a:off x="410873" y="1518889"/>
            <a:ext cx="8017136" cy="3970318"/>
          </a:xfrm>
          <a:prstGeom prst="rect">
            <a:avLst/>
          </a:prstGeom>
        </p:spPr>
        <p:txBody>
          <a:bodyPr wrap="square">
            <a:spAutoFit/>
          </a:bodyPr>
          <a:lstStyle/>
          <a:p>
            <a:pPr marL="342900" indent="-342900">
              <a:buFont typeface="+mj-lt"/>
              <a:buAutoNum type="arabicPeriod" startAt="10"/>
            </a:pPr>
            <a:r>
              <a:rPr lang="pl-PL" sz="1400" b="1" dirty="0" smtClean="0">
                <a:latin typeface="Arial" pitchFamily="34" charset="0"/>
                <a:cs typeface="Arial" pitchFamily="34" charset="0"/>
              </a:rPr>
              <a:t>Dokument strategiczny dotyczący obszaru, na którym planowana jest realizacja operacji, określający strategię rozwoju oraz obszary lub cele lokalnej polityki rozwoju</a:t>
            </a:r>
            <a:r>
              <a:rPr lang="pl-PL" sz="1400" dirty="0" smtClean="0">
                <a:latin typeface="Arial" pitchFamily="34" charset="0"/>
                <a:cs typeface="Arial" pitchFamily="34" charset="0"/>
              </a:rPr>
              <a:t> – kopia </a:t>
            </a:r>
          </a:p>
          <a:p>
            <a:pPr algn="just"/>
            <a:endParaRPr lang="pl-PL" sz="1400" b="1" dirty="0">
              <a:latin typeface="Arial" pitchFamily="34" charset="0"/>
              <a:cs typeface="Arial" pitchFamily="34" charset="0"/>
            </a:endParaRPr>
          </a:p>
          <a:p>
            <a:pPr marL="540000" indent="-285750" algn="just">
              <a:buFont typeface="Wingdings" panose="05000000000000000000" pitchFamily="2" charset="2"/>
              <a:buChar char="Ø"/>
            </a:pPr>
            <a:r>
              <a:rPr lang="pl-PL" sz="1400" dirty="0" smtClean="0">
                <a:latin typeface="Arial" pitchFamily="34" charset="0"/>
                <a:cs typeface="Arial" pitchFamily="34" charset="0"/>
              </a:rPr>
              <a:t>Strategia rozwoju gminy/związku lub inny dokument określający obszary i cele lokalnej polityki rozwoju (np. plan rozwoju miejscowości), powinny potwierdzać, że operacja jest spójna z dokumentem strategicznym Wnioskodawcy. Dopuszcza się zaktualizowane plany odnowy miejscowości, które będą obejmowały realizację danej operacji w zaplanowanym we wniosku terminie. </a:t>
            </a:r>
          </a:p>
          <a:p>
            <a:pPr marL="540000" indent="-285750" algn="just">
              <a:buFont typeface="Wingdings" panose="05000000000000000000" pitchFamily="2" charset="2"/>
              <a:buChar char="Ø"/>
            </a:pPr>
            <a:endParaRPr lang="pl-PL" sz="1400" dirty="0" smtClean="0">
              <a:latin typeface="Arial" pitchFamily="34" charset="0"/>
              <a:cs typeface="Arial" pitchFamily="34" charset="0"/>
            </a:endParaRPr>
          </a:p>
          <a:p>
            <a:pPr marL="540000" indent="-285750" algn="just">
              <a:buFont typeface="Wingdings" panose="05000000000000000000" pitchFamily="2" charset="2"/>
              <a:buChar char="Ø"/>
            </a:pPr>
            <a:r>
              <a:rPr lang="pl-PL" sz="1400" dirty="0" smtClean="0">
                <a:latin typeface="Arial" pitchFamily="34" charset="0"/>
                <a:cs typeface="Arial" pitchFamily="34" charset="0"/>
              </a:rPr>
              <a:t>Z przedłożonej dokumentacji strategicznej musi wynikać, że operacja wpisuje się w szerszy kontekst związany z rozwojem danego obszaru gminy/związku – że Wnioskodawca wśród zadań do realizacji priorytetowo traktuje inwestycję i nie jest to inwestycja ad hoc. Jest to wymóg, którego niespełnienie będzie skutkować odmową przyznania pomocy. </a:t>
            </a:r>
          </a:p>
          <a:p>
            <a:pPr marL="540000" indent="-285750" algn="just">
              <a:buFont typeface="Wingdings" panose="05000000000000000000" pitchFamily="2" charset="2"/>
              <a:buChar char="Ø"/>
            </a:pPr>
            <a:endParaRPr lang="pl-PL" sz="1400" dirty="0" smtClean="0">
              <a:latin typeface="Arial" pitchFamily="34" charset="0"/>
              <a:cs typeface="Arial" pitchFamily="34" charset="0"/>
            </a:endParaRPr>
          </a:p>
          <a:p>
            <a:pPr marL="540000" indent="-285750" algn="just">
              <a:buFont typeface="Wingdings" panose="05000000000000000000" pitchFamily="2" charset="2"/>
              <a:buChar char="Ø"/>
            </a:pPr>
            <a:r>
              <a:rPr lang="pl-PL" sz="1400" dirty="0" smtClean="0">
                <a:latin typeface="Arial" pitchFamily="34" charset="0"/>
                <a:cs typeface="Arial" pitchFamily="34" charset="0"/>
              </a:rPr>
              <a:t>Preferuje się dokumenty w wersji elektronicznej (płyta CD), ewentualnie wyciągi lub wypisy, wydruki ze strony internetowej zawierające link (adres) do strony www, na podstawie których będzie można jednoznacznie potwierdzić odniesienie do planowanej operacji w tych dokumentach. </a:t>
            </a:r>
            <a:endParaRPr lang="pl-PL" sz="1400" dirty="0">
              <a:latin typeface="Arial" pitchFamily="34" charset="0"/>
              <a:cs typeface="Arial" pitchFamily="34" charset="0"/>
            </a:endParaRPr>
          </a:p>
        </p:txBody>
      </p:sp>
    </p:spTree>
    <p:extLst>
      <p:ext uri="{BB962C8B-B14F-4D97-AF65-F5344CB8AC3E}">
        <p14:creationId xmlns:p14="http://schemas.microsoft.com/office/powerpoint/2010/main" xmlns="" val="56785806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
        <p:nvSpPr>
          <p:cNvPr id="3" name="Prostokąt 2"/>
          <p:cNvSpPr/>
          <p:nvPr/>
        </p:nvSpPr>
        <p:spPr>
          <a:xfrm>
            <a:off x="162984" y="1468967"/>
            <a:ext cx="8655490" cy="5047536"/>
          </a:xfrm>
          <a:prstGeom prst="rect">
            <a:avLst/>
          </a:prstGeom>
        </p:spPr>
        <p:txBody>
          <a:bodyPr wrap="square">
            <a:spAutoFit/>
          </a:bodyPr>
          <a:lstStyle/>
          <a:p>
            <a:pPr marL="342900" indent="-342900">
              <a:buFont typeface="+mj-lt"/>
              <a:buAutoNum type="arabicPeriod" startAt="11"/>
            </a:pPr>
            <a:r>
              <a:rPr lang="pl-PL" sz="1400" b="1" dirty="0" smtClean="0">
                <a:latin typeface="Arial" pitchFamily="34" charset="0"/>
                <a:cs typeface="Arial" pitchFamily="34" charset="0"/>
              </a:rPr>
              <a:t>Opis </a:t>
            </a:r>
            <a:r>
              <a:rPr lang="pl-PL" sz="1400" b="1" dirty="0">
                <a:latin typeface="Arial" pitchFamily="34" charset="0"/>
                <a:cs typeface="Arial" pitchFamily="34" charset="0"/>
              </a:rPr>
              <a:t>zadań wymienionych w zestawieniu rzeczowo – finansowym operacji </a:t>
            </a:r>
            <a:r>
              <a:rPr lang="pl-PL" sz="1400" dirty="0">
                <a:latin typeface="Arial" pitchFamily="34" charset="0"/>
                <a:cs typeface="Arial" pitchFamily="34" charset="0"/>
              </a:rPr>
              <a:t>(</a:t>
            </a:r>
            <a:r>
              <a:rPr lang="pl-PL" sz="1400" dirty="0" smtClean="0">
                <a:latin typeface="Arial" pitchFamily="34" charset="0"/>
                <a:cs typeface="Arial" pitchFamily="34" charset="0"/>
              </a:rPr>
              <a:t>zwany </a:t>
            </a:r>
            <a:r>
              <a:rPr lang="pl-PL" sz="1400" dirty="0">
                <a:latin typeface="Arial" pitchFamily="34" charset="0"/>
                <a:cs typeface="Arial" pitchFamily="34" charset="0"/>
              </a:rPr>
              <a:t>dalej </a:t>
            </a:r>
            <a:r>
              <a:rPr lang="pl-PL" sz="1400" dirty="0" smtClean="0">
                <a:latin typeface="Arial" pitchFamily="34" charset="0"/>
                <a:cs typeface="Arial" pitchFamily="34" charset="0"/>
              </a:rPr>
              <a:t>Opisem</a:t>
            </a:r>
            <a:br>
              <a:rPr lang="pl-PL" sz="1400" dirty="0" smtClean="0">
                <a:latin typeface="Arial" pitchFamily="34" charset="0"/>
                <a:cs typeface="Arial" pitchFamily="34" charset="0"/>
              </a:rPr>
            </a:br>
            <a:r>
              <a:rPr lang="pl-PL" sz="1400" dirty="0" smtClean="0">
                <a:latin typeface="Arial" pitchFamily="34" charset="0"/>
                <a:cs typeface="Arial" pitchFamily="34" charset="0"/>
              </a:rPr>
              <a:t>zadań</a:t>
            </a:r>
            <a:r>
              <a:rPr lang="pl-PL" sz="1400" dirty="0">
                <a:latin typeface="Arial" pitchFamily="34" charset="0"/>
                <a:cs typeface="Arial" pitchFamily="34" charset="0"/>
              </a:rPr>
              <a:t>) </a:t>
            </a:r>
            <a:r>
              <a:rPr lang="pl-PL" sz="1400" dirty="0" smtClean="0">
                <a:latin typeface="Arial" pitchFamily="34" charset="0"/>
                <a:cs typeface="Arial" pitchFamily="34" charset="0"/>
              </a:rPr>
              <a:t>- oryginał  (na formularzu udostępnionym przez UM)</a:t>
            </a:r>
          </a:p>
          <a:p>
            <a:endParaRPr lang="pl-PL" sz="1400" b="1" dirty="0">
              <a:latin typeface="Arial" pitchFamily="34" charset="0"/>
              <a:cs typeface="Arial" pitchFamily="34" charset="0"/>
            </a:endParaRPr>
          </a:p>
          <a:p>
            <a:pPr marL="285750" indent="-285750" algn="just">
              <a:buFont typeface="Wingdings" panose="05000000000000000000" pitchFamily="2" charset="2"/>
              <a:buChar char="Ø"/>
            </a:pPr>
            <a:r>
              <a:rPr lang="pl-PL" sz="1400" dirty="0" smtClean="0">
                <a:latin typeface="Arial" pitchFamily="34" charset="0"/>
                <a:cs typeface="Arial" pitchFamily="34" charset="0"/>
              </a:rPr>
              <a:t>Opis sporządza </a:t>
            </a:r>
            <a:r>
              <a:rPr lang="pl-PL" sz="1400" dirty="0">
                <a:latin typeface="Arial" pitchFamily="34" charset="0"/>
                <a:cs typeface="Arial" pitchFamily="34" charset="0"/>
              </a:rPr>
              <a:t>się w przypadku dokonywania zakupu sprzętu, materiałów i usług służących realizacji operacji, które nie zostały ujęte  w kosztorysie inwestorskim albo w szacunkowym zestawieniu kosztów (w przypadku realizacji operacji metodą „zaprojektuj  i wybuduj</a:t>
            </a:r>
            <a:r>
              <a:rPr lang="pl-PL" sz="1400" dirty="0" smtClean="0">
                <a:latin typeface="Arial" pitchFamily="34" charset="0"/>
                <a:cs typeface="Arial" pitchFamily="34" charset="0"/>
              </a:rPr>
              <a:t>”). Opis zadań dotyczy również kosztów ogólnych</a:t>
            </a:r>
          </a:p>
          <a:p>
            <a:pPr marL="285750" indent="-285750" algn="just">
              <a:buFont typeface="Wingdings" panose="05000000000000000000" pitchFamily="2" charset="2"/>
              <a:buChar char="Ø"/>
            </a:pPr>
            <a:endParaRPr lang="pl-PL" sz="1400" dirty="0"/>
          </a:p>
          <a:p>
            <a:pPr marL="285750" indent="-285750" algn="just">
              <a:buFont typeface="Wingdings" panose="05000000000000000000" pitchFamily="2" charset="2"/>
              <a:buChar char="Ø"/>
            </a:pPr>
            <a:r>
              <a:rPr lang="pl-PL" sz="1400" dirty="0">
                <a:latin typeface="Arial" pitchFamily="34" charset="0"/>
                <a:cs typeface="Arial" pitchFamily="34" charset="0"/>
              </a:rPr>
              <a:t>Dla </a:t>
            </a:r>
            <a:r>
              <a:rPr lang="pl-PL" sz="1400" dirty="0" smtClean="0">
                <a:latin typeface="Arial" pitchFamily="34" charset="0"/>
                <a:cs typeface="Arial" pitchFamily="34" charset="0"/>
              </a:rPr>
              <a:t>kosztów, których poniesienie nie wymaga przeprowadzenia postępowania o udzielenie zamówienia publicznego w </a:t>
            </a:r>
            <a:r>
              <a:rPr lang="pl-PL" sz="1400" dirty="0">
                <a:latin typeface="Arial" pitchFamily="34" charset="0"/>
                <a:cs typeface="Arial" pitchFamily="34" charset="0"/>
              </a:rPr>
              <a:t>celu zapewnienia, że wykazane planowane koszty nie przekraczają wartości rynkowej tych kosztów należy dokonać rozeznania rynku i wskazać źródło przyjętych cen.  </a:t>
            </a:r>
            <a:r>
              <a:rPr lang="pl-PL" sz="1400" dirty="0" smtClean="0">
                <a:latin typeface="Arial" pitchFamily="34" charset="0"/>
                <a:cs typeface="Arial" pitchFamily="34" charset="0"/>
              </a:rPr>
              <a:t> </a:t>
            </a:r>
          </a:p>
          <a:p>
            <a:pPr marL="285750" indent="-285750" algn="just">
              <a:buFont typeface="Wingdings" panose="05000000000000000000" pitchFamily="2" charset="2"/>
              <a:buChar char="Ø"/>
            </a:pPr>
            <a:endParaRPr lang="pl-PL" sz="1400" dirty="0" smtClean="0">
              <a:latin typeface="Arial" pitchFamily="34" charset="0"/>
              <a:cs typeface="Arial" pitchFamily="34" charset="0"/>
            </a:endParaRPr>
          </a:p>
          <a:p>
            <a:pPr marL="285750" indent="-285750" algn="just">
              <a:buFont typeface="Wingdings" panose="05000000000000000000" pitchFamily="2" charset="2"/>
              <a:buChar char="Ø"/>
            </a:pPr>
            <a:r>
              <a:rPr lang="pl-PL" sz="1400" dirty="0" smtClean="0">
                <a:latin typeface="Arial" pitchFamily="34" charset="0"/>
                <a:cs typeface="Arial" pitchFamily="34" charset="0"/>
              </a:rPr>
              <a:t>Rozeznanie </a:t>
            </a:r>
            <a:r>
              <a:rPr lang="pl-PL" sz="1400" dirty="0">
                <a:latin typeface="Arial" pitchFamily="34" charset="0"/>
                <a:cs typeface="Arial" pitchFamily="34" charset="0"/>
              </a:rPr>
              <a:t>rynku oznacza oszacowanie wartości zamówienia poprzez porównanie cen u potencjalnych dostawców/usługodawców, o ile na rynku istnieje więcej niż jeden dla określonego rodzaju dostaw/usług.  </a:t>
            </a:r>
            <a:endParaRPr lang="pl-PL" sz="1400" dirty="0" smtClean="0">
              <a:latin typeface="Arial" pitchFamily="34" charset="0"/>
              <a:cs typeface="Arial" pitchFamily="34" charset="0"/>
            </a:endParaRPr>
          </a:p>
          <a:p>
            <a:pPr marL="285750" indent="-285750" algn="just">
              <a:buFont typeface="Wingdings" panose="05000000000000000000" pitchFamily="2" charset="2"/>
              <a:buChar char="Ø"/>
            </a:pPr>
            <a:endParaRPr lang="pl-PL" sz="1400" dirty="0">
              <a:latin typeface="Arial" pitchFamily="34" charset="0"/>
              <a:cs typeface="Arial" pitchFamily="34" charset="0"/>
            </a:endParaRPr>
          </a:p>
          <a:p>
            <a:pPr marL="285750" indent="-285750" algn="just">
              <a:buFont typeface="Wingdings" panose="05000000000000000000" pitchFamily="2" charset="2"/>
              <a:buChar char="Ø"/>
            </a:pPr>
            <a:r>
              <a:rPr lang="pl-PL" sz="1400" dirty="0" smtClean="0">
                <a:latin typeface="Arial" pitchFamily="34" charset="0"/>
                <a:cs typeface="Arial" pitchFamily="34" charset="0"/>
              </a:rPr>
              <a:t>W </a:t>
            </a:r>
            <a:r>
              <a:rPr lang="pl-PL" sz="1400" dirty="0">
                <a:latin typeface="Arial" pitchFamily="34" charset="0"/>
                <a:cs typeface="Arial" pitchFamily="34" charset="0"/>
              </a:rPr>
              <a:t>przypadku, gdy wnioskodawca stwierdzi, że nie znalazł na rynku więcej niż jednego potencjalnego </a:t>
            </a:r>
            <a:r>
              <a:rPr lang="pl-PL" sz="1400" dirty="0" smtClean="0">
                <a:latin typeface="Arial" pitchFamily="34" charset="0"/>
                <a:cs typeface="Arial" pitchFamily="34" charset="0"/>
              </a:rPr>
              <a:t>dostawcy/usługodawcy, </a:t>
            </a:r>
            <a:r>
              <a:rPr lang="pl-PL" sz="1400" dirty="0">
                <a:latin typeface="Arial" pitchFamily="34" charset="0"/>
                <a:cs typeface="Arial" pitchFamily="34" charset="0"/>
              </a:rPr>
              <a:t>zobowiązany jest do wyczerpującego uzasadnienia takiej sytuacji. </a:t>
            </a:r>
            <a:endParaRPr lang="pl-PL" sz="1400" dirty="0" smtClean="0">
              <a:latin typeface="Arial" pitchFamily="34" charset="0"/>
              <a:cs typeface="Arial" pitchFamily="34" charset="0"/>
            </a:endParaRPr>
          </a:p>
          <a:p>
            <a:pPr algn="just"/>
            <a:endParaRPr lang="pl-PL" sz="1400" dirty="0" smtClean="0">
              <a:latin typeface="Arial" pitchFamily="34" charset="0"/>
              <a:cs typeface="Arial" pitchFamily="34" charset="0"/>
            </a:endParaRPr>
          </a:p>
          <a:p>
            <a:pPr marL="285750" indent="-285750" algn="just">
              <a:buFont typeface="Wingdings" panose="05000000000000000000" pitchFamily="2" charset="2"/>
              <a:buChar char="Ø"/>
            </a:pPr>
            <a:r>
              <a:rPr lang="pl-PL" sz="1400" dirty="0" smtClean="0">
                <a:latin typeface="Arial" pitchFamily="34" charset="0"/>
                <a:cs typeface="Arial" pitchFamily="34" charset="0"/>
              </a:rPr>
              <a:t>Udokumentowanie </a:t>
            </a:r>
            <a:r>
              <a:rPr lang="pl-PL" sz="1400" dirty="0">
                <a:latin typeface="Arial" pitchFamily="34" charset="0"/>
                <a:cs typeface="Arial" pitchFamily="34" charset="0"/>
              </a:rPr>
              <a:t>dokonania rozeznania rynku dla poszczególnych pozycji w Opisie zadań polega na wskazaniu </a:t>
            </a:r>
            <a:r>
              <a:rPr lang="pl-PL" sz="1400" dirty="0" smtClean="0">
                <a:latin typeface="Arial" pitchFamily="34" charset="0"/>
                <a:cs typeface="Arial" pitchFamily="34" charset="0"/>
              </a:rPr>
              <a:t>źródła </a:t>
            </a:r>
            <a:r>
              <a:rPr lang="pl-PL" sz="1400" dirty="0">
                <a:latin typeface="Arial" pitchFamily="34" charset="0"/>
                <a:cs typeface="Arial" pitchFamily="34" charset="0"/>
              </a:rPr>
              <a:t>i ceny za określony rodzaj usługi/dostawy oraz uzasadnienie dokonanego wyboru. </a:t>
            </a:r>
            <a:endParaRPr lang="pl-PL" sz="1400" dirty="0" smtClean="0">
              <a:latin typeface="Arial" pitchFamily="34" charset="0"/>
              <a:cs typeface="Arial" pitchFamily="34" charset="0"/>
            </a:endParaRPr>
          </a:p>
          <a:p>
            <a:pPr algn="just"/>
            <a:endParaRPr lang="pl-PL" sz="1400" dirty="0"/>
          </a:p>
          <a:p>
            <a:pPr algn="just"/>
            <a:endParaRPr lang="pl-PL" sz="1400" dirty="0"/>
          </a:p>
        </p:txBody>
      </p:sp>
    </p:spTree>
    <p:extLst>
      <p:ext uri="{BB962C8B-B14F-4D97-AF65-F5344CB8AC3E}">
        <p14:creationId xmlns:p14="http://schemas.microsoft.com/office/powerpoint/2010/main" xmlns="" val="1393998955"/>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
        <p:nvSpPr>
          <p:cNvPr id="4" name="Prostokąt 3"/>
          <p:cNvSpPr/>
          <p:nvPr/>
        </p:nvSpPr>
        <p:spPr>
          <a:xfrm>
            <a:off x="279400" y="3730317"/>
            <a:ext cx="8686800" cy="2092881"/>
          </a:xfrm>
          <a:prstGeom prst="rect">
            <a:avLst/>
          </a:prstGeom>
        </p:spPr>
        <p:txBody>
          <a:bodyPr wrap="square">
            <a:spAutoFit/>
          </a:bodyPr>
          <a:lstStyle/>
          <a:p>
            <a:r>
              <a:rPr lang="pl-PL" sz="1200" b="1" dirty="0" smtClean="0">
                <a:latin typeface="Arial" pitchFamily="34" charset="0"/>
                <a:cs typeface="Arial" pitchFamily="34" charset="0"/>
              </a:rPr>
              <a:t>11. Opis zadań wymienionych w zestawieniu rzeczowo – finansowym operacji </a:t>
            </a:r>
            <a:r>
              <a:rPr lang="pl-PL" sz="1200" b="1" dirty="0" err="1" smtClean="0">
                <a:latin typeface="Arial" pitchFamily="34" charset="0"/>
                <a:cs typeface="Arial" pitchFamily="34" charset="0"/>
              </a:rPr>
              <a:t>cd</a:t>
            </a:r>
            <a:r>
              <a:rPr lang="pl-PL" sz="1200" b="1" dirty="0" smtClean="0">
                <a:latin typeface="Arial" pitchFamily="34" charset="0"/>
                <a:cs typeface="Arial" pitchFamily="34" charset="0"/>
              </a:rPr>
              <a:t>.</a:t>
            </a:r>
          </a:p>
          <a:p>
            <a:endParaRPr lang="pl-PL" sz="1200" dirty="0" smtClean="0">
              <a:latin typeface="Arial" pitchFamily="34" charset="0"/>
              <a:cs typeface="Arial" pitchFamily="34" charset="0"/>
            </a:endParaRPr>
          </a:p>
          <a:p>
            <a:pPr marL="171450" indent="-171450" algn="just">
              <a:buFont typeface="Wingdings" panose="05000000000000000000" pitchFamily="2" charset="2"/>
              <a:buChar char="Ø"/>
            </a:pPr>
            <a:r>
              <a:rPr lang="pl-PL" sz="1200" dirty="0" smtClean="0">
                <a:latin typeface="Arial" pitchFamily="34" charset="0"/>
                <a:cs typeface="Arial" pitchFamily="34" charset="0"/>
              </a:rPr>
              <a:t>W kolumnie uzasadnienie/uwagi należy </a:t>
            </a:r>
            <a:r>
              <a:rPr lang="pl-PL" sz="1200" dirty="0">
                <a:latin typeface="Arial" pitchFamily="34" charset="0"/>
                <a:cs typeface="Arial" pitchFamily="34" charset="0"/>
              </a:rPr>
              <a:t>podać źródło ceny przyjętej w odniesieniu do danego zadania oraz wskazać informacje: </a:t>
            </a:r>
            <a:endParaRPr lang="pl-PL" sz="1200" dirty="0" smtClean="0">
              <a:latin typeface="Arial" pitchFamily="34" charset="0"/>
              <a:cs typeface="Arial" pitchFamily="34" charset="0"/>
            </a:endParaRPr>
          </a:p>
          <a:p>
            <a:pPr marL="800100" lvl="1" indent="-342900" algn="just">
              <a:buAutoNum type="alphaLcParenR"/>
            </a:pPr>
            <a:r>
              <a:rPr lang="pl-PL" sz="1200" dirty="0" smtClean="0">
                <a:latin typeface="Arial" pitchFamily="34" charset="0"/>
                <a:cs typeface="Arial" pitchFamily="34" charset="0"/>
              </a:rPr>
              <a:t>uzasadniające </a:t>
            </a:r>
            <a:r>
              <a:rPr lang="pl-PL" sz="1200" dirty="0">
                <a:latin typeface="Arial" pitchFamily="34" charset="0"/>
                <a:cs typeface="Arial" pitchFamily="34" charset="0"/>
              </a:rPr>
              <a:t>poniesienie danego kosztu (dlaczego planuje się ponieść dany koszt), pozwalające zbadać jego racjonalność;  </a:t>
            </a:r>
            <a:endParaRPr lang="pl-PL" sz="1200" dirty="0" smtClean="0">
              <a:latin typeface="Arial" pitchFamily="34" charset="0"/>
              <a:cs typeface="Arial" pitchFamily="34" charset="0"/>
            </a:endParaRPr>
          </a:p>
          <a:p>
            <a:pPr marL="800100" lvl="1" indent="-342900" algn="just">
              <a:spcAft>
                <a:spcPts val="600"/>
              </a:spcAft>
              <a:buAutoNum type="alphaLcParenR"/>
            </a:pPr>
            <a:r>
              <a:rPr lang="pl-PL" sz="1200" dirty="0" smtClean="0">
                <a:latin typeface="Arial" pitchFamily="34" charset="0"/>
                <a:cs typeface="Arial" pitchFamily="34" charset="0"/>
              </a:rPr>
              <a:t>uzasadniające </a:t>
            </a:r>
            <a:r>
              <a:rPr lang="pl-PL" sz="1200" dirty="0">
                <a:latin typeface="Arial" pitchFamily="34" charset="0"/>
                <a:cs typeface="Arial" pitchFamily="34" charset="0"/>
              </a:rPr>
              <a:t>jego wysokość. </a:t>
            </a:r>
            <a:endParaRPr lang="pl-PL" sz="1200" dirty="0" smtClean="0">
              <a:latin typeface="Arial" pitchFamily="34" charset="0"/>
              <a:cs typeface="Arial" pitchFamily="34" charset="0"/>
            </a:endParaRPr>
          </a:p>
          <a:p>
            <a:pPr marL="171450" indent="-171450" algn="just">
              <a:spcAft>
                <a:spcPts val="600"/>
              </a:spcAft>
              <a:buFont typeface="Wingdings" panose="05000000000000000000" pitchFamily="2" charset="2"/>
              <a:buChar char="Ø"/>
            </a:pPr>
            <a:r>
              <a:rPr lang="pl-PL" sz="1200" dirty="0" smtClean="0">
                <a:latin typeface="Arial" pitchFamily="34" charset="0"/>
                <a:cs typeface="Arial" pitchFamily="34" charset="0"/>
              </a:rPr>
              <a:t>Na </a:t>
            </a:r>
            <a:r>
              <a:rPr lang="pl-PL" sz="1200" dirty="0">
                <a:latin typeface="Arial" pitchFamily="34" charset="0"/>
                <a:cs typeface="Arial" pitchFamily="34" charset="0"/>
              </a:rPr>
              <a:t>potwierdzenie dokonanego rozeznania rynku wskazane jest dołączenie kopie dokumentów uzasadniających przyjęty poziom cen dla danego zadania (np. wydruki z </a:t>
            </a:r>
            <a:r>
              <a:rPr lang="pl-PL" sz="1200" dirty="0" err="1">
                <a:latin typeface="Arial" pitchFamily="34" charset="0"/>
                <a:cs typeface="Arial" pitchFamily="34" charset="0"/>
              </a:rPr>
              <a:t>i</a:t>
            </a:r>
            <a:r>
              <a:rPr lang="pl-PL" sz="1200" dirty="0" err="1" smtClean="0">
                <a:latin typeface="Arial" pitchFamily="34" charset="0"/>
                <a:cs typeface="Arial" pitchFamily="34" charset="0"/>
              </a:rPr>
              <a:t>nternetu</a:t>
            </a:r>
            <a:r>
              <a:rPr lang="pl-PL" sz="1200" dirty="0" smtClean="0">
                <a:latin typeface="Arial" pitchFamily="34" charset="0"/>
                <a:cs typeface="Arial" pitchFamily="34" charset="0"/>
              </a:rPr>
              <a:t>)</a:t>
            </a:r>
          </a:p>
          <a:p>
            <a:pPr marL="171450" indent="-171450" algn="just">
              <a:spcAft>
                <a:spcPts val="600"/>
              </a:spcAft>
              <a:buFont typeface="Wingdings" panose="05000000000000000000" pitchFamily="2" charset="2"/>
              <a:buChar char="Ø"/>
            </a:pPr>
            <a:r>
              <a:rPr lang="pl-PL" sz="1200" dirty="0" smtClean="0">
                <a:latin typeface="Arial" pitchFamily="34" charset="0"/>
                <a:cs typeface="Arial" pitchFamily="34" charset="0"/>
              </a:rPr>
              <a:t>Ceny </a:t>
            </a:r>
            <a:r>
              <a:rPr lang="pl-PL" sz="1200" dirty="0">
                <a:latin typeface="Arial" pitchFamily="34" charset="0"/>
                <a:cs typeface="Arial" pitchFamily="34" charset="0"/>
              </a:rPr>
              <a:t>jednostkowe oraz wartości Opisu zadań należy podawać z dokładnością do dwóch miejsc po przecinku.  </a:t>
            </a:r>
            <a:endParaRPr lang="pl-PL" sz="1200" dirty="0" smtClean="0">
              <a:latin typeface="Arial" pitchFamily="34" charset="0"/>
              <a:cs typeface="Arial" pitchFamily="34" charset="0"/>
            </a:endParaRPr>
          </a:p>
        </p:txBody>
      </p:sp>
      <p:graphicFrame>
        <p:nvGraphicFramePr>
          <p:cNvPr id="5" name="Tabela 4"/>
          <p:cNvGraphicFramePr>
            <a:graphicFrameLocks noGrp="1"/>
          </p:cNvGraphicFramePr>
          <p:nvPr/>
        </p:nvGraphicFramePr>
        <p:xfrm>
          <a:off x="2565647" y="790883"/>
          <a:ext cx="6110796" cy="2852961"/>
        </p:xfrm>
        <a:graphic>
          <a:graphicData uri="http://schemas.openxmlformats.org/drawingml/2006/table">
            <a:tbl>
              <a:tblPr/>
              <a:tblGrid>
                <a:gridCol w="161776"/>
                <a:gridCol w="543565"/>
                <a:gridCol w="1417152"/>
                <a:gridCol w="407674"/>
                <a:gridCol w="500426"/>
                <a:gridCol w="621217"/>
                <a:gridCol w="767894"/>
                <a:gridCol w="1691092"/>
              </a:tblGrid>
              <a:tr h="89290">
                <a:tc gridSpan="2">
                  <a:txBody>
                    <a:bodyPr/>
                    <a:lstStyle/>
                    <a:p>
                      <a:pPr algn="l" fontAlgn="ctr"/>
                      <a:endParaRPr lang="pl-PL" sz="700" b="1" i="0" u="none" strike="noStrike">
                        <a:latin typeface="Arial"/>
                      </a:endParaRPr>
                    </a:p>
                  </a:txBody>
                  <a:tcPr marL="6458" marR="6458" marT="6458" marB="0" anchor="ctr">
                    <a:lnL>
                      <a:noFill/>
                    </a:lnL>
                    <a:lnR>
                      <a:noFill/>
                    </a:lnR>
                    <a:lnT>
                      <a:noFill/>
                    </a:lnT>
                    <a:lnB>
                      <a:noFill/>
                    </a:lnB>
                  </a:tcPr>
                </a:tc>
                <a:tc hMerge="1">
                  <a:txBody>
                    <a:bodyPr/>
                    <a:lstStyle/>
                    <a:p>
                      <a:endParaRPr lang="pl-PL"/>
                    </a:p>
                  </a:txBody>
                  <a:tcPr/>
                </a:tc>
                <a:tc>
                  <a:txBody>
                    <a:bodyPr/>
                    <a:lstStyle/>
                    <a:p>
                      <a:pPr algn="l" fontAlgn="ctr"/>
                      <a:endParaRPr lang="pl-PL" sz="700" b="1" i="0" u="none" strike="noStrike">
                        <a:latin typeface="Arial"/>
                      </a:endParaRPr>
                    </a:p>
                  </a:txBody>
                  <a:tcPr marL="6458" marR="6458" marT="6458" marB="0" anchor="ctr">
                    <a:lnL>
                      <a:noFill/>
                    </a:lnL>
                    <a:lnR>
                      <a:noFill/>
                    </a:lnR>
                    <a:lnT>
                      <a:noFill/>
                    </a:lnT>
                    <a:lnB>
                      <a:noFill/>
                    </a:lnB>
                  </a:tcPr>
                </a:tc>
                <a:tc>
                  <a:txBody>
                    <a:bodyPr/>
                    <a:lstStyle/>
                    <a:p>
                      <a:pPr algn="l" fontAlgn="b"/>
                      <a:endParaRPr lang="pl-PL" sz="700" b="0" i="0" u="none" strike="noStrike">
                        <a:latin typeface="Arial"/>
                      </a:endParaRPr>
                    </a:p>
                  </a:txBody>
                  <a:tcPr marL="6458" marR="6458" marT="6458" marB="0" anchor="b">
                    <a:lnL>
                      <a:noFill/>
                    </a:lnL>
                    <a:lnR>
                      <a:noFill/>
                    </a:lnR>
                    <a:lnT>
                      <a:noFill/>
                    </a:lnT>
                    <a:lnB>
                      <a:noFill/>
                    </a:lnB>
                  </a:tcPr>
                </a:tc>
                <a:tc>
                  <a:txBody>
                    <a:bodyPr/>
                    <a:lstStyle/>
                    <a:p>
                      <a:pPr algn="l" fontAlgn="b"/>
                      <a:endParaRPr lang="pl-PL" sz="700" b="0" i="0" u="none" strike="noStrike">
                        <a:latin typeface="Arial"/>
                      </a:endParaRPr>
                    </a:p>
                  </a:txBody>
                  <a:tcPr marL="6458" marR="6458" marT="6458" marB="0" anchor="b">
                    <a:lnL>
                      <a:noFill/>
                    </a:lnL>
                    <a:lnR>
                      <a:noFill/>
                    </a:lnR>
                    <a:lnT>
                      <a:noFill/>
                    </a:lnT>
                    <a:lnB>
                      <a:noFill/>
                    </a:lnB>
                  </a:tcPr>
                </a:tc>
                <a:tc>
                  <a:txBody>
                    <a:bodyPr/>
                    <a:lstStyle/>
                    <a:p>
                      <a:pPr algn="l" fontAlgn="b"/>
                      <a:endParaRPr lang="pl-PL" sz="700" b="0" i="0" u="none" strike="noStrike">
                        <a:latin typeface="Arial"/>
                      </a:endParaRPr>
                    </a:p>
                  </a:txBody>
                  <a:tcPr marL="6458" marR="6458" marT="6458" marB="0" anchor="b">
                    <a:lnL>
                      <a:noFill/>
                    </a:lnL>
                    <a:lnR>
                      <a:noFill/>
                    </a:lnR>
                    <a:lnT>
                      <a:noFill/>
                    </a:lnT>
                    <a:lnB>
                      <a:noFill/>
                    </a:lnB>
                  </a:tcPr>
                </a:tc>
                <a:tc>
                  <a:txBody>
                    <a:bodyPr/>
                    <a:lstStyle/>
                    <a:p>
                      <a:pPr algn="ctr" fontAlgn="b"/>
                      <a:endParaRPr lang="pl-PL" sz="700" b="1" i="0" u="none" strike="noStrike">
                        <a:latin typeface="Arial"/>
                      </a:endParaRPr>
                    </a:p>
                  </a:txBody>
                  <a:tcPr marL="6458" marR="6458" marT="6458" marB="0" anchor="b">
                    <a:lnL>
                      <a:noFill/>
                    </a:lnL>
                    <a:lnR w="6350" cap="flat" cmpd="sng" algn="ctr">
                      <a:solidFill>
                        <a:srgbClr val="000000"/>
                      </a:solidFill>
                      <a:prstDash val="dot"/>
                      <a:round/>
                      <a:headEnd type="none" w="med" len="med"/>
                      <a:tailEnd type="none" w="med" len="med"/>
                    </a:lnR>
                    <a:lnT>
                      <a:noFill/>
                    </a:lnT>
                    <a:lnB>
                      <a:noFill/>
                    </a:lnB>
                  </a:tcPr>
                </a:tc>
                <a:tc>
                  <a:txBody>
                    <a:bodyPr/>
                    <a:lstStyle/>
                    <a:p>
                      <a:pPr algn="ctr" fontAlgn="ctr"/>
                      <a:r>
                        <a:rPr lang="pl-PL" sz="700" b="1" i="0" u="none" strike="noStrike">
                          <a:latin typeface="Arial"/>
                        </a:rPr>
                        <a:t>W-1/7.4.2.</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80360">
                <a:tc>
                  <a:txBody>
                    <a:bodyPr/>
                    <a:lstStyle/>
                    <a:p>
                      <a:pPr algn="l" fontAlgn="b"/>
                      <a:endParaRPr lang="pl-PL" sz="700" b="0" i="0" u="none" strike="noStrike">
                        <a:latin typeface="Arial"/>
                      </a:endParaRPr>
                    </a:p>
                  </a:txBody>
                  <a:tcPr marL="6458" marR="6458" marT="6458" marB="0" anchor="b">
                    <a:lnL>
                      <a:noFill/>
                    </a:lnL>
                    <a:lnR>
                      <a:noFill/>
                    </a:lnR>
                    <a:lnT>
                      <a:noFill/>
                    </a:lnT>
                    <a:lnB w="6350" cap="flat" cmpd="sng" algn="ctr">
                      <a:solidFill>
                        <a:srgbClr val="000000"/>
                      </a:solidFill>
                      <a:prstDash val="dot"/>
                      <a:round/>
                      <a:headEnd type="none" w="med" len="med"/>
                      <a:tailEnd type="none" w="med" len="med"/>
                    </a:lnB>
                  </a:tcPr>
                </a:tc>
                <a:tc>
                  <a:txBody>
                    <a:bodyPr/>
                    <a:lstStyle/>
                    <a:p>
                      <a:pPr algn="l" fontAlgn="b"/>
                      <a:r>
                        <a:rPr lang="pl-PL" sz="700" b="0" i="0" u="none" strike="noStrike">
                          <a:latin typeface="Arial"/>
                        </a:rPr>
                        <a:t> </a:t>
                      </a:r>
                    </a:p>
                  </a:txBody>
                  <a:tcPr marL="6458" marR="6458" marT="6458" marB="0" anchor="b">
                    <a:lnL>
                      <a:noFill/>
                    </a:lnL>
                    <a:lnR>
                      <a:noFill/>
                    </a:lnR>
                    <a:lnT>
                      <a:noFill/>
                    </a:lnT>
                    <a:lnB w="6350" cap="flat" cmpd="sng" algn="ctr">
                      <a:solidFill>
                        <a:srgbClr val="000000"/>
                      </a:solidFill>
                      <a:prstDash val="dot"/>
                      <a:round/>
                      <a:headEnd type="none" w="med" len="med"/>
                      <a:tailEnd type="none" w="med" len="med"/>
                    </a:lnB>
                  </a:tcPr>
                </a:tc>
                <a:tc>
                  <a:txBody>
                    <a:bodyPr/>
                    <a:lstStyle/>
                    <a:p>
                      <a:pPr algn="l" fontAlgn="b"/>
                      <a:r>
                        <a:rPr lang="pl-PL" sz="700" b="0" i="0" u="none" strike="noStrike">
                          <a:latin typeface="Arial"/>
                        </a:rPr>
                        <a:t>                                </a:t>
                      </a:r>
                    </a:p>
                  </a:txBody>
                  <a:tcPr marL="6458" marR="6458" marT="6458" marB="0" anchor="b">
                    <a:lnL>
                      <a:noFill/>
                    </a:lnL>
                    <a:lnR>
                      <a:noFill/>
                    </a:lnR>
                    <a:lnT>
                      <a:noFill/>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a:noFill/>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a:noFill/>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a:noFill/>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a:noFill/>
                    </a:lnT>
                    <a:lnB w="6350" cap="flat" cmpd="sng" algn="ctr">
                      <a:solidFill>
                        <a:srgbClr val="000000"/>
                      </a:solidFill>
                      <a:prstDash val="dot"/>
                      <a:round/>
                      <a:headEnd type="none" w="med" len="med"/>
                      <a:tailEnd type="none" w="med" len="med"/>
                    </a:lnB>
                  </a:tcPr>
                </a:tc>
                <a:tc>
                  <a:txBody>
                    <a:bodyPr/>
                    <a:lstStyle/>
                    <a:p>
                      <a:pPr algn="ctr" fontAlgn="b"/>
                      <a:r>
                        <a:rPr lang="pl-PL" sz="700" b="0" i="0" u="none" strike="noStrike">
                          <a:latin typeface="Arial"/>
                        </a:rPr>
                        <a:t>załącznik nr 11</a:t>
                      </a:r>
                    </a:p>
                  </a:txBody>
                  <a:tcPr marL="6458" marR="6458" marT="6458"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78218">
                <a:tc gridSpan="8">
                  <a:txBody>
                    <a:bodyPr/>
                    <a:lstStyle/>
                    <a:p>
                      <a:pPr algn="ctr" fontAlgn="b"/>
                      <a:r>
                        <a:rPr lang="pl-PL" sz="700" b="1" i="0" u="none" strike="noStrike">
                          <a:latin typeface="Arial"/>
                        </a:rPr>
                        <a:t>Opis zadań wymienionych w zestawieniu rzeczowo-finansowym operacji </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89290">
                <a:tc gridSpan="8">
                  <a:txBody>
                    <a:bodyPr/>
                    <a:lstStyle/>
                    <a:p>
                      <a:pPr algn="ctr" fontAlgn="ctr"/>
                      <a:r>
                        <a:rPr lang="pl-PL" sz="500" b="0" i="1" u="none" strike="noStrike">
                          <a:latin typeface="Arial"/>
                        </a:rPr>
                        <a:t> </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r>
              <a:tr h="78218">
                <a:tc>
                  <a:txBody>
                    <a:bodyPr/>
                    <a:lstStyle/>
                    <a:p>
                      <a:pPr algn="l" fontAlgn="b"/>
                      <a:endParaRPr lang="pl-PL" sz="700" b="0" i="0" u="none" strike="noStrike">
                        <a:latin typeface="Arial"/>
                      </a:endParaRPr>
                    </a:p>
                  </a:txBody>
                  <a:tcPr marL="6458" marR="6458" marT="6458"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290191">
                <a:tc>
                  <a:txBody>
                    <a:bodyPr/>
                    <a:lstStyle/>
                    <a:p>
                      <a:pPr algn="ctr" fontAlgn="ctr"/>
                      <a:r>
                        <a:rPr lang="pl-PL" sz="500" b="1" i="0" u="none" strike="noStrike">
                          <a:latin typeface="Arial"/>
                        </a:rPr>
                        <a:t>Lp.</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pl-PL" sz="500" b="1" i="0" u="none" strike="noStrike">
                          <a:latin typeface="Arial"/>
                        </a:rPr>
                        <a:t> Pozycja zestawienia rzeczowo-finansowego operacji</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pl-PL" sz="500" b="1" i="0" u="none" strike="noStrike">
                          <a:latin typeface="Arial"/>
                        </a:rPr>
                        <a:t>Nazwa produktu/towaru</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pl-PL" sz="500" b="1" i="0" u="none" strike="noStrike">
                          <a:latin typeface="Arial"/>
                        </a:rPr>
                        <a:t>Jedn. miary</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pl-PL" sz="500" b="1" i="0" u="none" strike="noStrike">
                          <a:latin typeface="Arial"/>
                        </a:rPr>
                        <a:t>Ilość</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pl-PL" sz="500" b="1" i="0" u="none" strike="noStrike">
                          <a:latin typeface="Arial"/>
                        </a:rPr>
                        <a:t>Cena </a:t>
                      </a:r>
                      <a:br>
                        <a:rPr lang="pl-PL" sz="500" b="1" i="0" u="none" strike="noStrike">
                          <a:latin typeface="Arial"/>
                        </a:rPr>
                      </a:br>
                      <a:r>
                        <a:rPr lang="pl-PL" sz="500" b="1" i="0" u="none" strike="noStrike">
                          <a:latin typeface="Arial"/>
                        </a:rPr>
                        <a:t>jednostkowa           </a:t>
                      </a:r>
                      <a:br>
                        <a:rPr lang="pl-PL" sz="500" b="1" i="0" u="none" strike="noStrike">
                          <a:latin typeface="Arial"/>
                        </a:rPr>
                      </a:br>
                      <a:r>
                        <a:rPr lang="pl-PL" sz="500" b="1" i="0" u="none" strike="noStrike">
                          <a:latin typeface="Arial"/>
                        </a:rPr>
                        <a:t>w zł</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pl-PL" sz="500" b="1" i="0" u="none" strike="noStrike">
                          <a:latin typeface="Arial"/>
                        </a:rPr>
                        <a:t>Wartość                 </a:t>
                      </a:r>
                      <a:br>
                        <a:rPr lang="pl-PL" sz="500" b="1" i="0" u="none" strike="noStrike">
                          <a:latin typeface="Arial"/>
                        </a:rPr>
                      </a:br>
                      <a:r>
                        <a:rPr lang="pl-PL" sz="500" b="1" i="0" u="none" strike="noStrike">
                          <a:latin typeface="Arial"/>
                        </a:rPr>
                        <a:t> w zł</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pl-PL" sz="500" b="1" i="0" u="none" strike="noStrike">
                          <a:latin typeface="Arial"/>
                        </a:rPr>
                        <a:t>Uwagi/</a:t>
                      </a:r>
                      <a:br>
                        <a:rPr lang="pl-PL" sz="500" b="1" i="0" u="none" strike="noStrike">
                          <a:latin typeface="Arial"/>
                        </a:rPr>
                      </a:br>
                      <a:r>
                        <a:rPr lang="pl-PL" sz="500" b="1" i="0" u="none" strike="noStrike">
                          <a:latin typeface="Arial"/>
                        </a:rPr>
                        <a:t>uzasadnienie*</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80360">
                <a:tc>
                  <a:txBody>
                    <a:bodyPr/>
                    <a:lstStyle/>
                    <a:p>
                      <a:pPr algn="ctr" fontAlgn="b"/>
                      <a:r>
                        <a:rPr lang="pl-PL" sz="500" b="0" i="0" u="none" strike="noStrike">
                          <a:latin typeface="Arial"/>
                        </a:rPr>
                        <a:t>-1-</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pl-PL" sz="500" b="0" i="0" u="none" strike="noStrike">
                          <a:latin typeface="Arial"/>
                        </a:rPr>
                        <a:t>-2-</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pl-PL" sz="500" b="0" i="0" u="none" strike="noStrike">
                          <a:latin typeface="Arial"/>
                        </a:rPr>
                        <a:t>-3-</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pl-PL" sz="500" b="0" i="0" u="none" strike="noStrike">
                          <a:latin typeface="Arial"/>
                        </a:rPr>
                        <a:t>-4-</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pl-PL" sz="500" b="0" i="0" u="none" strike="noStrike">
                          <a:latin typeface="Arial"/>
                        </a:rPr>
                        <a:t>-5-</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pl-PL" sz="500" b="0" i="0" u="none" strike="noStrike">
                          <a:latin typeface="Arial"/>
                        </a:rPr>
                        <a:t>-6-</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pl-PL" sz="500" b="0" i="0" u="none" strike="noStrike">
                          <a:latin typeface="Arial"/>
                        </a:rPr>
                        <a:t>-7-</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pl-PL" sz="500" b="0" i="0" u="none" strike="noStrike">
                          <a:latin typeface="Arial"/>
                        </a:rPr>
                        <a:t>-8-</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285726">
                <a:tc>
                  <a:txBody>
                    <a:bodyPr/>
                    <a:lstStyle/>
                    <a:p>
                      <a:pPr algn="ctr" fontAlgn="b"/>
                      <a:r>
                        <a:rPr lang="pl-PL" sz="500" b="0" i="0" u="none" strike="noStrike">
                          <a:latin typeface="Arial"/>
                        </a:rPr>
                        <a:t>1.</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pl-PL" sz="500" b="0" i="0" u="none" strike="noStrike">
                          <a:latin typeface="Arial"/>
                        </a:rPr>
                        <a:t> </a:t>
                      </a:r>
                    </a:p>
                  </a:txBody>
                  <a:tcPr marL="6458" marR="6458" marT="6458"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pl-PL" sz="500" b="0" i="0" u="none" strike="noStrike">
                          <a:latin typeface="Arial"/>
                        </a:rPr>
                        <a:t> </a:t>
                      </a:r>
                    </a:p>
                  </a:txBody>
                  <a:tcPr marL="6458" marR="6458" marT="6458"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pl-PL" sz="500" b="0" i="0" u="none" strike="noStrike">
                          <a:latin typeface="Arial"/>
                        </a:rPr>
                        <a:t> </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pl-PL" sz="500" b="0" i="0" u="none" strike="noStrike">
                          <a:latin typeface="Arial"/>
                        </a:rPr>
                        <a:t> </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pl-PL" sz="500" b="0" i="0" u="none" strike="noStrike">
                          <a:latin typeface="Arial"/>
                        </a:rPr>
                        <a:t> </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pl-PL" sz="500" b="0" i="0" u="none" strike="noStrike">
                          <a:latin typeface="Arial"/>
                        </a:rPr>
                        <a:t> </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pl-PL" sz="500" b="0" i="0" u="none" strike="noStrike">
                          <a:latin typeface="Arial"/>
                        </a:rPr>
                        <a:t> </a:t>
                      </a:r>
                    </a:p>
                  </a:txBody>
                  <a:tcPr marL="6458" marR="6458" marT="6458"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352694">
                <a:tc>
                  <a:txBody>
                    <a:bodyPr/>
                    <a:lstStyle/>
                    <a:p>
                      <a:pPr algn="ctr" fontAlgn="b"/>
                      <a:r>
                        <a:rPr lang="pl-PL" sz="500" b="0" i="0" u="none" strike="noStrike">
                          <a:latin typeface="Arial"/>
                        </a:rPr>
                        <a:t>2.</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pl-PL" sz="500" b="0" i="0" u="none" strike="noStrike">
                          <a:latin typeface="Arial"/>
                        </a:rPr>
                        <a:t> </a:t>
                      </a:r>
                    </a:p>
                  </a:txBody>
                  <a:tcPr marL="6458" marR="6458" marT="6458"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pl-PL" sz="500" b="0" i="0" u="none" strike="noStrike">
                          <a:latin typeface="Arial"/>
                        </a:rPr>
                        <a:t> </a:t>
                      </a:r>
                    </a:p>
                  </a:txBody>
                  <a:tcPr marL="6458" marR="6458" marT="6458"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pl-PL" sz="500" b="0" i="0" u="none" strike="noStrike">
                          <a:latin typeface="Arial"/>
                        </a:rPr>
                        <a:t> </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pl-PL" sz="500" b="0" i="0" u="none" strike="noStrike">
                          <a:latin typeface="Arial"/>
                        </a:rPr>
                        <a:t> </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pl-PL" sz="500" b="0" i="0" u="none" strike="noStrike">
                          <a:latin typeface="Arial"/>
                        </a:rPr>
                        <a:t> </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pl-PL" sz="500" b="0" i="0" u="none" strike="noStrike">
                          <a:latin typeface="Arial"/>
                        </a:rPr>
                        <a:t> </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t"/>
                      <a:r>
                        <a:rPr lang="pl-PL" sz="500" b="0" i="0" u="none" strike="noStrike">
                          <a:latin typeface="Arial"/>
                        </a:rPr>
                        <a:t> </a:t>
                      </a:r>
                    </a:p>
                  </a:txBody>
                  <a:tcPr marL="6458" marR="6458" marT="6458"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343764">
                <a:tc>
                  <a:txBody>
                    <a:bodyPr/>
                    <a:lstStyle/>
                    <a:p>
                      <a:pPr algn="ctr" fontAlgn="b"/>
                      <a:r>
                        <a:rPr lang="pl-PL" sz="500" b="0" i="0" u="none" strike="noStrike">
                          <a:latin typeface="Arial"/>
                        </a:rPr>
                        <a:t>3.</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pl-PL" sz="500" b="0" i="0" u="none" strike="noStrike">
                          <a:latin typeface="Arial"/>
                        </a:rPr>
                        <a:t> </a:t>
                      </a:r>
                    </a:p>
                  </a:txBody>
                  <a:tcPr marL="6458" marR="6458" marT="6458"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pl-PL" sz="500" b="0" i="0" u="none" strike="noStrike">
                          <a:latin typeface="Arial"/>
                        </a:rPr>
                        <a:t> </a:t>
                      </a:r>
                    </a:p>
                  </a:txBody>
                  <a:tcPr marL="6458" marR="6458" marT="6458"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pl-PL" sz="500" b="0" i="0" u="none" strike="noStrike">
                          <a:latin typeface="Arial"/>
                        </a:rPr>
                        <a:t> </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pl-PL" sz="500" b="0" i="0" u="none" strike="noStrike">
                          <a:latin typeface="Arial"/>
                        </a:rPr>
                        <a:t> </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b"/>
                      <a:r>
                        <a:rPr lang="pl-PL" sz="500" b="0" i="0" u="none" strike="noStrike">
                          <a:latin typeface="Arial"/>
                        </a:rPr>
                        <a:t> </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pl-PL" sz="500" b="0" i="0" u="none" strike="noStrike">
                          <a:latin typeface="Arial"/>
                        </a:rPr>
                        <a:t> </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t"/>
                      <a:r>
                        <a:rPr lang="pl-PL" sz="500" b="0" i="0" u="none" strike="noStrike">
                          <a:latin typeface="Arial"/>
                        </a:rPr>
                        <a:t> </a:t>
                      </a:r>
                    </a:p>
                  </a:txBody>
                  <a:tcPr marL="6458" marR="6458" marT="6458"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254475">
                <a:tc gridSpan="5">
                  <a:txBody>
                    <a:bodyPr/>
                    <a:lstStyle/>
                    <a:p>
                      <a:pPr algn="l" fontAlgn="b"/>
                      <a:endParaRPr lang="pl-PL" sz="700" b="0" i="0" u="none" strike="noStrike">
                        <a:latin typeface="Arial"/>
                      </a:endParaRPr>
                    </a:p>
                  </a:txBody>
                  <a:tcPr marL="6458" marR="6458" marT="6458" marB="0" anchor="b">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tcPr>
                </a:tc>
                <a:tc hMerge="1">
                  <a:txBody>
                    <a:bodyPr/>
                    <a:lstStyle/>
                    <a:p>
                      <a:endParaRPr lang="pl-PL"/>
                    </a:p>
                  </a:txBody>
                  <a:tcPr/>
                </a:tc>
                <a:tc hMerge="1">
                  <a:txBody>
                    <a:bodyPr/>
                    <a:lstStyle/>
                    <a:p>
                      <a:endParaRPr lang="pl-PL"/>
                    </a:p>
                  </a:txBody>
                  <a:tcPr/>
                </a:tc>
                <a:tc hMerge="1">
                  <a:txBody>
                    <a:bodyPr/>
                    <a:lstStyle/>
                    <a:p>
                      <a:endParaRPr lang="pl-PL"/>
                    </a:p>
                  </a:txBody>
                  <a:tcPr/>
                </a:tc>
                <a:tc hMerge="1">
                  <a:txBody>
                    <a:bodyPr/>
                    <a:lstStyle/>
                    <a:p>
                      <a:endParaRPr lang="pl-PL"/>
                    </a:p>
                  </a:txBody>
                  <a:tcPr/>
                </a:tc>
                <a:tc>
                  <a:txBody>
                    <a:bodyPr/>
                    <a:lstStyle/>
                    <a:p>
                      <a:pPr algn="l" fontAlgn="b"/>
                      <a:r>
                        <a:rPr lang="pl-PL" sz="700" b="1" i="0" u="none" strike="noStrike">
                          <a:latin typeface="Arial"/>
                        </a:rPr>
                        <a:t>RAZEM</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pl-PL" sz="500" b="1" i="0" u="none" strike="noStrike">
                          <a:latin typeface="Arial"/>
                        </a:rPr>
                        <a:t> </a:t>
                      </a:r>
                    </a:p>
                  </a:txBody>
                  <a:tcPr marL="6458" marR="6458" marT="645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pl-PL" sz="500" b="0" i="0" u="none" strike="noStrike">
                          <a:latin typeface="Arial"/>
                        </a:rPr>
                        <a:t> </a:t>
                      </a:r>
                    </a:p>
                  </a:txBody>
                  <a:tcPr marL="6458" marR="6458" marT="6458"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dot"/>
                      <a:round/>
                      <a:headEnd type="none" w="med" len="med"/>
                      <a:tailEnd type="none" w="med" len="med"/>
                    </a:lnT>
                    <a:lnB>
                      <a:noFill/>
                    </a:lnB>
                  </a:tcPr>
                </a:tc>
              </a:tr>
              <a:tr h="78218">
                <a:tc>
                  <a:txBody>
                    <a:bodyPr/>
                    <a:lstStyle/>
                    <a:p>
                      <a:pPr algn="l" fontAlgn="b"/>
                      <a:endParaRPr lang="pl-PL" sz="700" b="0" i="0" u="none" strike="noStrike">
                        <a:latin typeface="Arial"/>
                      </a:endParaRPr>
                    </a:p>
                  </a:txBody>
                  <a:tcPr marL="6458" marR="6458" marT="6458" marB="0" anchor="b">
                    <a:lnL>
                      <a:noFill/>
                    </a:lnL>
                    <a:lnR>
                      <a:noFill/>
                    </a:lnR>
                    <a:lnT>
                      <a:noFill/>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a:noFill/>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a:noFill/>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a:noFill/>
                    </a:lnT>
                    <a:lnB>
                      <a:noFill/>
                    </a:lnB>
                  </a:tcPr>
                </a:tc>
                <a:tc>
                  <a:txBody>
                    <a:bodyPr/>
                    <a:lstStyle/>
                    <a:p>
                      <a:pPr algn="l" fontAlgn="b"/>
                      <a:endParaRPr lang="pl-PL" sz="700" b="0" i="0" u="none" strike="noStrike">
                        <a:latin typeface="Arial"/>
                      </a:endParaRPr>
                    </a:p>
                  </a:txBody>
                  <a:tcPr marL="6458" marR="6458" marT="6458" marB="0" anchor="b">
                    <a:lnL>
                      <a:noFill/>
                    </a:lnL>
                    <a:lnR>
                      <a:noFill/>
                    </a:lnR>
                    <a:lnT>
                      <a:noFill/>
                    </a:lnT>
                    <a:lnB>
                      <a:noFill/>
                    </a:lnB>
                  </a:tcPr>
                </a:tc>
                <a:tc>
                  <a:txBody>
                    <a:bodyPr/>
                    <a:lstStyle/>
                    <a:p>
                      <a:pPr algn="ctr" fontAlgn="b"/>
                      <a:endParaRPr lang="pl-PL" sz="700" b="1" i="0" u="none" strike="noStrike">
                        <a:latin typeface="Arial"/>
                      </a:endParaRPr>
                    </a:p>
                  </a:txBody>
                  <a:tcPr marL="6458" marR="6458" marT="6458"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endParaRPr lang="pl-PL" sz="700" b="0" i="0" u="none" strike="noStrike">
                        <a:latin typeface="Arial"/>
                      </a:endParaRPr>
                    </a:p>
                  </a:txBody>
                  <a:tcPr marL="6458" marR="6458" marT="6458" marB="0" anchor="b">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b"/>
                      <a:endParaRPr lang="pl-PL" sz="500" b="0" i="0" u="none" strike="noStrike">
                        <a:latin typeface="Arial"/>
                      </a:endParaRPr>
                    </a:p>
                  </a:txBody>
                  <a:tcPr marL="6458" marR="6458" marT="6458" marB="0" anchor="b">
                    <a:lnL>
                      <a:noFill/>
                    </a:lnL>
                    <a:lnR>
                      <a:noFill/>
                    </a:lnR>
                    <a:lnT>
                      <a:noFill/>
                    </a:lnT>
                    <a:lnB w="6350" cap="flat" cmpd="sng" algn="ctr">
                      <a:solidFill>
                        <a:srgbClr val="000000"/>
                      </a:solidFill>
                      <a:prstDash val="dot"/>
                      <a:round/>
                      <a:headEnd type="none" w="med" len="med"/>
                      <a:tailEnd type="none" w="med" len="med"/>
                    </a:lnB>
                  </a:tcPr>
                </a:tc>
              </a:tr>
              <a:tr h="151792">
                <a:tc rowSpan="2" gridSpan="3">
                  <a:txBody>
                    <a:bodyPr/>
                    <a:lstStyle/>
                    <a:p>
                      <a:pPr algn="ctr" fontAlgn="b"/>
                      <a:r>
                        <a:rPr lang="pl-PL" sz="500" b="0" i="0" u="none" strike="noStrike">
                          <a:latin typeface="Arial"/>
                        </a:rPr>
                        <a:t> </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rowSpan="2" hMerge="1">
                  <a:txBody>
                    <a:bodyPr/>
                    <a:lstStyle/>
                    <a:p>
                      <a:endParaRPr lang="pl-PL"/>
                    </a:p>
                  </a:txBody>
                  <a:tcPr/>
                </a:tc>
                <a:tc rowSpan="2" hMerge="1">
                  <a:txBody>
                    <a:bodyPr/>
                    <a:lstStyle/>
                    <a:p>
                      <a:endParaRPr lang="pl-PL"/>
                    </a:p>
                  </a:txBody>
                  <a:tcPr/>
                </a:tc>
                <a:tc>
                  <a:txBody>
                    <a:bodyPr/>
                    <a:lstStyle/>
                    <a:p>
                      <a:pPr algn="l" fontAlgn="b"/>
                      <a:endParaRPr lang="pl-PL" sz="700" b="0" i="0" u="none" strike="noStrike">
                        <a:latin typeface="Arial"/>
                      </a:endParaRPr>
                    </a:p>
                  </a:txBody>
                  <a:tcPr marL="6458" marR="6458" marT="6458" marB="0" anchor="b">
                    <a:lnL w="6350" cap="flat" cmpd="sng" algn="ctr">
                      <a:solidFill>
                        <a:srgbClr val="000000"/>
                      </a:solidFill>
                      <a:prstDash val="dot"/>
                      <a:round/>
                      <a:headEnd type="none" w="med" len="med"/>
                      <a:tailEnd type="none" w="med" len="med"/>
                    </a:lnL>
                    <a:lnR>
                      <a:noFill/>
                    </a:lnR>
                    <a:lnT>
                      <a:noFill/>
                    </a:lnT>
                    <a:lnB>
                      <a:noFill/>
                    </a:lnB>
                  </a:tcPr>
                </a:tc>
                <a:tc>
                  <a:txBody>
                    <a:bodyPr/>
                    <a:lstStyle/>
                    <a:p>
                      <a:pPr algn="l" fontAlgn="b"/>
                      <a:endParaRPr lang="pl-PL" sz="700" b="0" i="0" u="none" strike="noStrike">
                        <a:latin typeface="Arial"/>
                      </a:endParaRPr>
                    </a:p>
                  </a:txBody>
                  <a:tcPr marL="6458" marR="6458" marT="6458" marB="0" anchor="b">
                    <a:lnL>
                      <a:noFill/>
                    </a:lnL>
                    <a:lnR w="6350" cap="flat" cmpd="sng" algn="ctr">
                      <a:solidFill>
                        <a:srgbClr val="000000"/>
                      </a:solidFill>
                      <a:prstDash val="dot"/>
                      <a:round/>
                      <a:headEnd type="none" w="med" len="med"/>
                      <a:tailEnd type="none" w="med" len="med"/>
                    </a:lnR>
                    <a:lnT>
                      <a:noFill/>
                    </a:lnT>
                    <a:lnB>
                      <a:noFill/>
                    </a:lnB>
                  </a:tcPr>
                </a:tc>
                <a:tc rowSpan="2" gridSpan="3">
                  <a:txBody>
                    <a:bodyPr/>
                    <a:lstStyle/>
                    <a:p>
                      <a:pPr algn="ctr" fontAlgn="b"/>
                      <a:r>
                        <a:rPr lang="pl-PL" sz="700" b="0" i="0" u="none" strike="noStrike">
                          <a:latin typeface="Arial"/>
                        </a:rPr>
                        <a:t> </a:t>
                      </a:r>
                    </a:p>
                  </a:txBody>
                  <a:tcPr marL="6458" marR="6458" marT="645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rowSpan="2" hMerge="1">
                  <a:txBody>
                    <a:bodyPr/>
                    <a:lstStyle/>
                    <a:p>
                      <a:endParaRPr lang="pl-PL"/>
                    </a:p>
                  </a:txBody>
                  <a:tcPr/>
                </a:tc>
                <a:tc rowSpan="2" hMerge="1">
                  <a:txBody>
                    <a:bodyPr/>
                    <a:lstStyle/>
                    <a:p>
                      <a:endParaRPr lang="pl-PL"/>
                    </a:p>
                  </a:txBody>
                  <a:tcPr/>
                </a:tc>
              </a:tr>
              <a:tr h="78218">
                <a:tc gridSpan="3" vMerge="1">
                  <a:txBody>
                    <a:bodyPr/>
                    <a:lstStyle/>
                    <a:p>
                      <a:endParaRPr lang="pl-PL"/>
                    </a:p>
                  </a:txBody>
                  <a:tcPr/>
                </a:tc>
                <a:tc hMerge="1" vMerge="1">
                  <a:txBody>
                    <a:bodyPr/>
                    <a:lstStyle/>
                    <a:p>
                      <a:endParaRPr lang="pl-PL"/>
                    </a:p>
                  </a:txBody>
                  <a:tcPr/>
                </a:tc>
                <a:tc hMerge="1" vMerge="1">
                  <a:txBody>
                    <a:bodyPr/>
                    <a:lstStyle/>
                    <a:p>
                      <a:endParaRPr lang="pl-PL"/>
                    </a:p>
                  </a:txBody>
                  <a:tcPr/>
                </a:tc>
                <a:tc>
                  <a:txBody>
                    <a:bodyPr/>
                    <a:lstStyle/>
                    <a:p>
                      <a:pPr algn="l" fontAlgn="b"/>
                      <a:endParaRPr lang="pl-PL" sz="700" b="0" i="0" u="none" strike="noStrike">
                        <a:latin typeface="Arial"/>
                      </a:endParaRPr>
                    </a:p>
                  </a:txBody>
                  <a:tcPr marL="6458" marR="6458" marT="6458" marB="0" anchor="b">
                    <a:lnL w="6350" cap="flat" cmpd="sng" algn="ctr">
                      <a:solidFill>
                        <a:srgbClr val="000000"/>
                      </a:solidFill>
                      <a:prstDash val="dot"/>
                      <a:round/>
                      <a:headEnd type="none" w="med" len="med"/>
                      <a:tailEnd type="none" w="med" len="med"/>
                    </a:lnL>
                    <a:lnR>
                      <a:noFill/>
                    </a:lnR>
                    <a:lnT>
                      <a:noFill/>
                    </a:lnT>
                    <a:lnB>
                      <a:noFill/>
                    </a:lnB>
                  </a:tcPr>
                </a:tc>
                <a:tc>
                  <a:txBody>
                    <a:bodyPr/>
                    <a:lstStyle/>
                    <a:p>
                      <a:pPr algn="l" fontAlgn="b"/>
                      <a:endParaRPr lang="pl-PL" sz="700" b="0" i="0" u="none" strike="noStrike">
                        <a:latin typeface="Arial"/>
                      </a:endParaRPr>
                    </a:p>
                  </a:txBody>
                  <a:tcPr marL="6458" marR="6458" marT="6458" marB="0" anchor="b">
                    <a:lnL>
                      <a:noFill/>
                    </a:lnL>
                    <a:lnR w="6350" cap="flat" cmpd="sng" algn="ctr">
                      <a:solidFill>
                        <a:srgbClr val="000000"/>
                      </a:solidFill>
                      <a:prstDash val="dot"/>
                      <a:round/>
                      <a:headEnd type="none" w="med" len="med"/>
                      <a:tailEnd type="none" w="med" len="med"/>
                    </a:lnR>
                    <a:lnT>
                      <a:noFill/>
                    </a:lnT>
                    <a:lnB>
                      <a:noFill/>
                    </a:lnB>
                  </a:tcPr>
                </a:tc>
                <a:tc gridSpan="3" vMerge="1">
                  <a:txBody>
                    <a:bodyPr/>
                    <a:lstStyle/>
                    <a:p>
                      <a:endParaRPr lang="pl-PL"/>
                    </a:p>
                  </a:txBody>
                  <a:tcPr/>
                </a:tc>
                <a:tc hMerge="1" vMerge="1">
                  <a:txBody>
                    <a:bodyPr/>
                    <a:lstStyle/>
                    <a:p>
                      <a:endParaRPr lang="pl-PL"/>
                    </a:p>
                  </a:txBody>
                  <a:tcPr/>
                </a:tc>
                <a:tc hMerge="1" vMerge="1">
                  <a:txBody>
                    <a:bodyPr/>
                    <a:lstStyle/>
                    <a:p>
                      <a:endParaRPr lang="pl-PL"/>
                    </a:p>
                  </a:txBody>
                  <a:tcPr/>
                </a:tc>
              </a:tr>
              <a:tr h="78218">
                <a:tc gridSpan="3">
                  <a:txBody>
                    <a:bodyPr/>
                    <a:lstStyle/>
                    <a:p>
                      <a:pPr algn="ctr" fontAlgn="b"/>
                      <a:endParaRPr lang="pl-PL" sz="500" b="0" i="1" u="none" strike="noStrike">
                        <a:latin typeface="Arial"/>
                      </a:endParaRPr>
                    </a:p>
                  </a:txBody>
                  <a:tcPr marL="6458" marR="6458" marT="6458" marB="0" anchor="b">
                    <a:lnL>
                      <a:noFill/>
                    </a:lnL>
                    <a:lnR>
                      <a:noFill/>
                    </a:lnR>
                    <a:lnT w="6350" cap="flat" cmpd="sng" algn="ctr">
                      <a:solidFill>
                        <a:srgbClr val="000000"/>
                      </a:solidFill>
                      <a:prstDash val="dot"/>
                      <a:round/>
                      <a:headEnd type="none" w="med" len="med"/>
                      <a:tailEnd type="none" w="med" len="med"/>
                    </a:lnT>
                    <a:lnB>
                      <a:noFill/>
                    </a:lnB>
                  </a:tcPr>
                </a:tc>
                <a:tc hMerge="1">
                  <a:txBody>
                    <a:bodyPr/>
                    <a:lstStyle/>
                    <a:p>
                      <a:endParaRPr lang="pl-PL"/>
                    </a:p>
                  </a:txBody>
                  <a:tcPr/>
                </a:tc>
                <a:tc hMerge="1">
                  <a:txBody>
                    <a:bodyPr/>
                    <a:lstStyle/>
                    <a:p>
                      <a:endParaRPr lang="pl-PL"/>
                    </a:p>
                  </a:txBody>
                  <a:tcPr/>
                </a:tc>
                <a:tc>
                  <a:txBody>
                    <a:bodyPr/>
                    <a:lstStyle/>
                    <a:p>
                      <a:pPr algn="l" fontAlgn="b"/>
                      <a:endParaRPr lang="pl-PL" sz="700" b="0" i="0" u="none" strike="noStrike">
                        <a:latin typeface="Arial"/>
                      </a:endParaRPr>
                    </a:p>
                  </a:txBody>
                  <a:tcPr marL="6458" marR="6458" marT="6458" marB="0" anchor="b">
                    <a:lnL>
                      <a:noFill/>
                    </a:lnL>
                    <a:lnR>
                      <a:noFill/>
                    </a:lnR>
                    <a:lnT>
                      <a:noFill/>
                    </a:lnT>
                    <a:lnB>
                      <a:noFill/>
                    </a:lnB>
                  </a:tcPr>
                </a:tc>
                <a:tc>
                  <a:txBody>
                    <a:bodyPr/>
                    <a:lstStyle/>
                    <a:p>
                      <a:pPr algn="l" fontAlgn="b"/>
                      <a:endParaRPr lang="pl-PL" sz="700" b="0" i="0" u="none" strike="noStrike">
                        <a:latin typeface="Arial"/>
                      </a:endParaRPr>
                    </a:p>
                  </a:txBody>
                  <a:tcPr marL="6458" marR="6458" marT="6458" marB="0" anchor="b">
                    <a:lnL>
                      <a:noFill/>
                    </a:lnL>
                    <a:lnR>
                      <a:noFill/>
                    </a:lnR>
                    <a:lnT>
                      <a:noFill/>
                    </a:lnT>
                    <a:lnB>
                      <a:noFill/>
                    </a:lnB>
                  </a:tcPr>
                </a:tc>
                <a:tc rowSpan="2" gridSpan="3">
                  <a:txBody>
                    <a:bodyPr/>
                    <a:lstStyle/>
                    <a:p>
                      <a:pPr algn="ctr" fontAlgn="b"/>
                      <a:r>
                        <a:rPr lang="pl-PL" sz="500" b="0" i="1" u="none" strike="noStrike">
                          <a:latin typeface="Arial"/>
                        </a:rPr>
                        <a:t>podpis osoby reprezentującej / pełnomocnika </a:t>
                      </a:r>
                      <a:br>
                        <a:rPr lang="pl-PL" sz="500" b="0" i="1" u="none" strike="noStrike">
                          <a:latin typeface="Arial"/>
                        </a:rPr>
                      </a:br>
                      <a:r>
                        <a:rPr lang="pl-PL" sz="500" b="0" i="1" u="none" strike="noStrike">
                          <a:latin typeface="Arial"/>
                        </a:rPr>
                        <a:t>podmiotu ubiegającego się o przyznanie pomocy</a:t>
                      </a:r>
                    </a:p>
                  </a:txBody>
                  <a:tcPr marL="6458" marR="6458" marT="6458" marB="0" anchor="b">
                    <a:lnL>
                      <a:noFill/>
                    </a:lnL>
                    <a:lnR>
                      <a:noFill/>
                    </a:lnR>
                    <a:lnT w="6350" cap="flat" cmpd="sng" algn="ctr">
                      <a:solidFill>
                        <a:srgbClr val="000000"/>
                      </a:solidFill>
                      <a:prstDash val="dot"/>
                      <a:round/>
                      <a:headEnd type="none" w="med" len="med"/>
                      <a:tailEnd type="none" w="med" len="med"/>
                    </a:lnT>
                    <a:lnB>
                      <a:noFill/>
                    </a:lnB>
                  </a:tcPr>
                </a:tc>
                <a:tc rowSpan="2" hMerge="1">
                  <a:txBody>
                    <a:bodyPr/>
                    <a:lstStyle/>
                    <a:p>
                      <a:endParaRPr lang="pl-PL"/>
                    </a:p>
                  </a:txBody>
                  <a:tcPr/>
                </a:tc>
                <a:tc rowSpan="2" hMerge="1">
                  <a:txBody>
                    <a:bodyPr/>
                    <a:lstStyle/>
                    <a:p>
                      <a:endParaRPr lang="pl-PL"/>
                    </a:p>
                  </a:txBody>
                  <a:tcPr/>
                </a:tc>
              </a:tr>
              <a:tr h="84825">
                <a:tc gridSpan="3">
                  <a:txBody>
                    <a:bodyPr/>
                    <a:lstStyle/>
                    <a:p>
                      <a:pPr algn="ctr" fontAlgn="b"/>
                      <a:r>
                        <a:rPr lang="pl-PL" sz="500" b="0" i="1" u="none" strike="noStrike">
                          <a:latin typeface="Arial"/>
                        </a:rPr>
                        <a:t>(miejscowość i data)</a:t>
                      </a:r>
                    </a:p>
                  </a:txBody>
                  <a:tcPr marL="6458" marR="6458" marT="6458" marB="0" anchor="b">
                    <a:lnL>
                      <a:noFill/>
                    </a:lnL>
                    <a:lnR>
                      <a:noFill/>
                    </a:lnR>
                    <a:lnT>
                      <a:noFill/>
                    </a:lnT>
                    <a:lnB>
                      <a:noFill/>
                    </a:lnB>
                  </a:tcPr>
                </a:tc>
                <a:tc hMerge="1">
                  <a:txBody>
                    <a:bodyPr/>
                    <a:lstStyle/>
                    <a:p>
                      <a:endParaRPr lang="pl-PL"/>
                    </a:p>
                  </a:txBody>
                  <a:tcPr/>
                </a:tc>
                <a:tc hMerge="1">
                  <a:txBody>
                    <a:bodyPr/>
                    <a:lstStyle/>
                    <a:p>
                      <a:endParaRPr lang="pl-PL"/>
                    </a:p>
                  </a:txBody>
                  <a:tcPr/>
                </a:tc>
                <a:tc>
                  <a:txBody>
                    <a:bodyPr/>
                    <a:lstStyle/>
                    <a:p>
                      <a:pPr algn="l" fontAlgn="b"/>
                      <a:endParaRPr lang="pl-PL" sz="500" b="0" i="0" u="none" strike="noStrike">
                        <a:latin typeface="Arial"/>
                      </a:endParaRPr>
                    </a:p>
                  </a:txBody>
                  <a:tcPr marL="6458" marR="6458" marT="6458" marB="0" anchor="b">
                    <a:lnL>
                      <a:noFill/>
                    </a:lnL>
                    <a:lnR>
                      <a:noFill/>
                    </a:lnR>
                    <a:lnT>
                      <a:noFill/>
                    </a:lnT>
                    <a:lnB>
                      <a:noFill/>
                    </a:lnB>
                  </a:tcPr>
                </a:tc>
                <a:tc>
                  <a:txBody>
                    <a:bodyPr/>
                    <a:lstStyle/>
                    <a:p>
                      <a:pPr algn="l" fontAlgn="b"/>
                      <a:endParaRPr lang="pl-PL" sz="700" b="0" i="0" u="none" strike="noStrike" dirty="0">
                        <a:latin typeface="Arial"/>
                      </a:endParaRPr>
                    </a:p>
                  </a:txBody>
                  <a:tcPr marL="6458" marR="6458" marT="6458" marB="0" anchor="b">
                    <a:lnL>
                      <a:noFill/>
                    </a:lnL>
                    <a:lnR>
                      <a:noFill/>
                    </a:lnR>
                    <a:lnT>
                      <a:noFill/>
                    </a:lnT>
                    <a:lnB>
                      <a:noFill/>
                    </a:lnB>
                  </a:tcPr>
                </a:tc>
                <a:tc gridSpan="3" vMerge="1">
                  <a:txBody>
                    <a:bodyPr/>
                    <a:lstStyle/>
                    <a:p>
                      <a:endParaRPr lang="pl-PL"/>
                    </a:p>
                  </a:txBody>
                  <a:tcPr/>
                </a:tc>
                <a:tc hMerge="1" vMerge="1">
                  <a:txBody>
                    <a:bodyPr/>
                    <a:lstStyle/>
                    <a:p>
                      <a:endParaRPr lang="pl-PL"/>
                    </a:p>
                  </a:txBody>
                  <a:tcPr/>
                </a:tc>
                <a:tc hMerge="1" vMerge="1">
                  <a:txBody>
                    <a:bodyPr/>
                    <a:lstStyle/>
                    <a:p>
                      <a:endParaRPr lang="pl-PL"/>
                    </a:p>
                  </a:txBody>
                  <a:tcPr/>
                </a:tc>
              </a:tr>
            </a:tbl>
          </a:graphicData>
        </a:graphic>
      </p:graphicFrame>
    </p:spTree>
    <p:extLst>
      <p:ext uri="{BB962C8B-B14F-4D97-AF65-F5344CB8AC3E}">
        <p14:creationId xmlns:p14="http://schemas.microsoft.com/office/powerpoint/2010/main" xmlns="" val="139399895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
        <p:nvSpPr>
          <p:cNvPr id="3" name="Prostokąt 2"/>
          <p:cNvSpPr/>
          <p:nvPr/>
        </p:nvSpPr>
        <p:spPr>
          <a:xfrm>
            <a:off x="284669" y="2232205"/>
            <a:ext cx="4828367" cy="2677656"/>
          </a:xfrm>
          <a:prstGeom prst="rect">
            <a:avLst/>
          </a:prstGeom>
        </p:spPr>
        <p:txBody>
          <a:bodyPr wrap="square">
            <a:spAutoFit/>
          </a:bodyPr>
          <a:lstStyle/>
          <a:p>
            <a:pPr marL="342900" indent="-342900">
              <a:buFont typeface="+mj-lt"/>
              <a:buAutoNum type="arabicPeriod" startAt="12"/>
            </a:pPr>
            <a:r>
              <a:rPr lang="pl-PL" sz="1400" b="1" dirty="0" smtClean="0">
                <a:latin typeface="Arial" pitchFamily="34" charset="0"/>
                <a:cs typeface="Arial" pitchFamily="34" charset="0"/>
              </a:rPr>
              <a:t>Oświadczenie </a:t>
            </a:r>
            <a:r>
              <a:rPr lang="pl-PL" sz="1400" b="1" dirty="0">
                <a:latin typeface="Arial" pitchFamily="34" charset="0"/>
                <a:cs typeface="Arial" pitchFamily="34" charset="0"/>
              </a:rPr>
              <a:t>Wnioskodawcy o </a:t>
            </a:r>
            <a:r>
              <a:rPr lang="pl-PL" sz="1400" b="1" dirty="0" smtClean="0">
                <a:latin typeface="Arial" pitchFamily="34" charset="0"/>
                <a:cs typeface="Arial" pitchFamily="34" charset="0"/>
              </a:rPr>
              <a:t>kwalifikowalności </a:t>
            </a:r>
            <a:r>
              <a:rPr lang="pl-PL" sz="1400" b="1" dirty="0">
                <a:latin typeface="Arial" pitchFamily="34" charset="0"/>
                <a:cs typeface="Arial" pitchFamily="34" charset="0"/>
              </a:rPr>
              <a:t>VAT </a:t>
            </a:r>
            <a:r>
              <a:rPr lang="pl-PL" sz="1400" dirty="0" smtClean="0">
                <a:latin typeface="Arial" pitchFamily="34" charset="0"/>
                <a:cs typeface="Arial" pitchFamily="34" charset="0"/>
              </a:rPr>
              <a:t>– oryginał</a:t>
            </a:r>
          </a:p>
          <a:p>
            <a:pPr marL="342900" indent="-342900">
              <a:buFont typeface="+mj-lt"/>
              <a:buAutoNum type="arabicPeriod" startAt="12"/>
            </a:pPr>
            <a:endParaRPr lang="pl-PL" sz="1400" dirty="0" smtClean="0">
              <a:latin typeface="Arial" pitchFamily="34" charset="0"/>
              <a:cs typeface="Arial" pitchFamily="34" charset="0"/>
            </a:endParaRPr>
          </a:p>
          <a:p>
            <a:pPr marL="285750" indent="-285750" algn="just">
              <a:buFont typeface="Wingdings" panose="05000000000000000000" pitchFamily="2" charset="2"/>
              <a:buChar char="Ø"/>
            </a:pPr>
            <a:r>
              <a:rPr lang="pl-PL" sz="1400" dirty="0" smtClean="0">
                <a:latin typeface="Arial" pitchFamily="34" charset="0"/>
                <a:cs typeface="Arial" pitchFamily="34" charset="0"/>
              </a:rPr>
              <a:t>Oświadczenie o kwalifikowalności VAT należy złożyć na formularzu udostępnionym wraz z wnioskiem </a:t>
            </a:r>
            <a:br>
              <a:rPr lang="pl-PL" sz="1400" dirty="0" smtClean="0">
                <a:latin typeface="Arial" pitchFamily="34" charset="0"/>
                <a:cs typeface="Arial" pitchFamily="34" charset="0"/>
              </a:rPr>
            </a:br>
            <a:r>
              <a:rPr lang="pl-PL" sz="1400" dirty="0" smtClean="0">
                <a:latin typeface="Arial" pitchFamily="34" charset="0"/>
                <a:cs typeface="Arial" pitchFamily="34" charset="0"/>
              </a:rPr>
              <a:t>o przyznanie pomocy na stronie internetowej UM (załącznik nr 12).</a:t>
            </a:r>
          </a:p>
          <a:p>
            <a:pPr marL="285750" indent="-285750" algn="just">
              <a:buFont typeface="Wingdings" panose="05000000000000000000" pitchFamily="2" charset="2"/>
              <a:buChar char="Ø"/>
            </a:pPr>
            <a:endParaRPr lang="pl-PL" sz="1400" dirty="0">
              <a:latin typeface="Arial" pitchFamily="34" charset="0"/>
              <a:cs typeface="Arial" pitchFamily="34" charset="0"/>
            </a:endParaRPr>
          </a:p>
          <a:p>
            <a:pPr marL="285750" indent="-285750" algn="just">
              <a:buFont typeface="Wingdings" panose="05000000000000000000" pitchFamily="2" charset="2"/>
              <a:buChar char="Ø"/>
            </a:pPr>
            <a:r>
              <a:rPr lang="pl-PL" sz="1400" dirty="0" smtClean="0">
                <a:latin typeface="Arial" pitchFamily="34" charset="0"/>
                <a:cs typeface="Arial" pitchFamily="34" charset="0"/>
              </a:rPr>
              <a:t>Wnioskodawca może ubiegać się o uznanie podatku VAT jako kosztu kwalifikowalnego tylko w przypadku, gdy nie ma możliwości odzyskania VAT na mocy prawodawstwa krajowego. </a:t>
            </a:r>
          </a:p>
        </p:txBody>
      </p:sp>
      <p:pic>
        <p:nvPicPr>
          <p:cNvPr id="7171" name="Picture 3"/>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207929" y="961020"/>
            <a:ext cx="3832554" cy="484787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39399895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solidFill>
                <a:prstClr val="black"/>
              </a:solidFill>
            </a:endParaRPr>
          </a:p>
        </p:txBody>
      </p:sp>
      <p:sp>
        <p:nvSpPr>
          <p:cNvPr id="3" name="Prostokąt 2"/>
          <p:cNvSpPr/>
          <p:nvPr/>
        </p:nvSpPr>
        <p:spPr>
          <a:xfrm>
            <a:off x="610069" y="1760430"/>
            <a:ext cx="7826566" cy="2677656"/>
          </a:xfrm>
          <a:prstGeom prst="rect">
            <a:avLst/>
          </a:prstGeom>
        </p:spPr>
        <p:txBody>
          <a:bodyPr wrap="square">
            <a:spAutoFit/>
          </a:bodyPr>
          <a:lstStyle/>
          <a:p>
            <a:pPr marL="342900" indent="-342900" algn="just">
              <a:buFont typeface="+mj-lt"/>
              <a:buAutoNum type="arabicPeriod" startAt="13"/>
            </a:pPr>
            <a:r>
              <a:rPr lang="pl-PL" sz="1400" b="1" dirty="0" smtClean="0">
                <a:solidFill>
                  <a:prstClr val="black"/>
                </a:solidFill>
                <a:latin typeface="Arial" pitchFamily="34" charset="0"/>
                <a:cs typeface="Arial" pitchFamily="34" charset="0"/>
              </a:rPr>
              <a:t>Interpretacja przepisów prawa podatkowego (interpretacja indywidualna) </a:t>
            </a:r>
            <a:r>
              <a:rPr lang="pl-PL" sz="1400" dirty="0" smtClean="0">
                <a:solidFill>
                  <a:prstClr val="black"/>
                </a:solidFill>
                <a:latin typeface="Arial" pitchFamily="34" charset="0"/>
                <a:cs typeface="Arial" pitchFamily="34" charset="0"/>
              </a:rPr>
              <a:t>– oryginał </a:t>
            </a:r>
            <a:br>
              <a:rPr lang="pl-PL" sz="1400" dirty="0" smtClean="0">
                <a:solidFill>
                  <a:prstClr val="black"/>
                </a:solidFill>
                <a:latin typeface="Arial" pitchFamily="34" charset="0"/>
                <a:cs typeface="Arial" pitchFamily="34" charset="0"/>
              </a:rPr>
            </a:br>
            <a:r>
              <a:rPr lang="pl-PL" sz="1400" dirty="0" smtClean="0">
                <a:solidFill>
                  <a:prstClr val="black"/>
                </a:solidFill>
                <a:latin typeface="Arial" pitchFamily="34" charset="0"/>
                <a:cs typeface="Arial" pitchFamily="34" charset="0"/>
              </a:rPr>
              <a:t>lub kopia</a:t>
            </a:r>
          </a:p>
          <a:p>
            <a:pPr algn="just"/>
            <a:r>
              <a:rPr lang="pl-PL" sz="1400" b="1" dirty="0" smtClean="0">
                <a:solidFill>
                  <a:prstClr val="black"/>
                </a:solidFill>
                <a:latin typeface="Arial" pitchFamily="34" charset="0"/>
                <a:cs typeface="Arial" pitchFamily="34" charset="0"/>
              </a:rPr>
              <a:t> </a:t>
            </a:r>
          </a:p>
          <a:p>
            <a:pPr marL="324000" algn="just"/>
            <a:r>
              <a:rPr lang="pl-PL" sz="1400" dirty="0" smtClean="0">
                <a:solidFill>
                  <a:prstClr val="black"/>
                </a:solidFill>
                <a:latin typeface="Arial" pitchFamily="34" charset="0"/>
                <a:cs typeface="Arial" pitchFamily="34" charset="0"/>
              </a:rPr>
              <a:t>Każdy Wnioskodawca powinien wystąpić do organu upoważnionego przez Ministra Finansów (dyrektora właściwej izby skarbowej) na formularzu ORD-IN (art. 14b §7 ustawy z dnia 29 sierpnia 1997 r. o ordynacji podatkowej (Dz. U. z 2012r. poz. 749, z </a:t>
            </a:r>
            <a:r>
              <a:rPr lang="pl-PL" sz="1400" dirty="0" err="1" smtClean="0">
                <a:solidFill>
                  <a:prstClr val="black"/>
                </a:solidFill>
                <a:latin typeface="Arial" pitchFamily="34" charset="0"/>
                <a:cs typeface="Arial" pitchFamily="34" charset="0"/>
              </a:rPr>
              <a:t>późn</a:t>
            </a:r>
            <a:r>
              <a:rPr lang="pl-PL" sz="1400" dirty="0" smtClean="0">
                <a:solidFill>
                  <a:prstClr val="black"/>
                </a:solidFill>
                <a:latin typeface="Arial" pitchFamily="34" charset="0"/>
                <a:cs typeface="Arial" pitchFamily="34" charset="0"/>
              </a:rPr>
              <a:t>. zm.) o wydanie interpretacji indywidualnej w sprawie braku możliwości odzyskania VAT, którą należy złożyć wraz z wnioskiem o przyznanie pomocy. </a:t>
            </a:r>
          </a:p>
          <a:p>
            <a:pPr marL="324000" algn="just"/>
            <a:endParaRPr lang="pl-PL" sz="1400" dirty="0" smtClean="0">
              <a:solidFill>
                <a:prstClr val="black"/>
              </a:solidFill>
              <a:latin typeface="Arial" pitchFamily="34" charset="0"/>
              <a:cs typeface="Arial" pitchFamily="34" charset="0"/>
            </a:endParaRPr>
          </a:p>
          <a:p>
            <a:pPr marL="324000" algn="just"/>
            <a:r>
              <a:rPr lang="pl-PL" sz="1400" b="1" u="sng" dirty="0" smtClean="0">
                <a:solidFill>
                  <a:srgbClr val="FF0000"/>
                </a:solidFill>
                <a:latin typeface="Arial" pitchFamily="34" charset="0"/>
                <a:cs typeface="Arial" pitchFamily="34" charset="0"/>
              </a:rPr>
              <a:t>Uwaga:</a:t>
            </a:r>
            <a:r>
              <a:rPr lang="pl-PL" sz="1400" b="1" dirty="0" smtClean="0">
                <a:solidFill>
                  <a:prstClr val="black"/>
                </a:solidFill>
                <a:latin typeface="Arial" pitchFamily="34" charset="0"/>
                <a:cs typeface="Arial" pitchFamily="34" charset="0"/>
              </a:rPr>
              <a:t> </a:t>
            </a:r>
          </a:p>
          <a:p>
            <a:pPr marL="324000" algn="just"/>
            <a:r>
              <a:rPr lang="pl-PL" sz="1400" dirty="0" smtClean="0">
                <a:latin typeface="Arial" pitchFamily="34" charset="0"/>
                <a:cs typeface="Arial" pitchFamily="34" charset="0"/>
              </a:rPr>
              <a:t>W przypadku gdy Wnioskodawca nie posiada jeszcze interpretacji indywidualnej, dotyczącej przedmiotowej operacji, może ją dostarczyć wraz z wnioskiem o płatność. </a:t>
            </a:r>
            <a:endParaRPr lang="pl-PL" sz="14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xmlns="" val="129606169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rostokąt 2"/>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
        <p:nvSpPr>
          <p:cNvPr id="5" name="Prostokąt 4"/>
          <p:cNvSpPr/>
          <p:nvPr/>
        </p:nvSpPr>
        <p:spPr>
          <a:xfrm>
            <a:off x="315982" y="1654037"/>
            <a:ext cx="8258676" cy="3970318"/>
          </a:xfrm>
          <a:prstGeom prst="rect">
            <a:avLst/>
          </a:prstGeom>
        </p:spPr>
        <p:txBody>
          <a:bodyPr wrap="square">
            <a:spAutoFit/>
          </a:bodyPr>
          <a:lstStyle/>
          <a:p>
            <a:pPr marL="342900" indent="-342900">
              <a:buFont typeface="+mj-lt"/>
              <a:buAutoNum type="arabicPeriod" startAt="14"/>
            </a:pPr>
            <a:r>
              <a:rPr lang="pl-PL" sz="1400" b="1" dirty="0" smtClean="0">
                <a:latin typeface="Arial" panose="020B0604020202020204" pitchFamily="34" charset="0"/>
                <a:cs typeface="Arial" panose="020B0604020202020204" pitchFamily="34" charset="0"/>
              </a:rPr>
              <a:t>Analiza efektywności kosztowej </a:t>
            </a:r>
            <a:r>
              <a:rPr lang="pl-PL" sz="1400" dirty="0" smtClean="0">
                <a:latin typeface="Arial" panose="020B0604020202020204" pitchFamily="34" charset="0"/>
                <a:cs typeface="Arial" panose="020B0604020202020204" pitchFamily="34" charset="0"/>
              </a:rPr>
              <a:t>– oryginał </a:t>
            </a:r>
          </a:p>
          <a:p>
            <a:endParaRPr lang="pl-PL" sz="1400" b="1" dirty="0" smtClean="0">
              <a:latin typeface="Arial" panose="020B0604020202020204" pitchFamily="34" charset="0"/>
              <a:cs typeface="Arial" panose="020B0604020202020204" pitchFamily="34" charset="0"/>
            </a:endParaRPr>
          </a:p>
          <a:p>
            <a:pPr marL="609750" indent="-285750" algn="just">
              <a:buFont typeface="Wingdings" panose="05000000000000000000" pitchFamily="2" charset="2"/>
              <a:buChar char="Ø"/>
            </a:pPr>
            <a:r>
              <a:rPr lang="pl-PL" sz="1400" dirty="0" smtClean="0">
                <a:latin typeface="Arial" panose="020B0604020202020204" pitchFamily="34" charset="0"/>
                <a:cs typeface="Arial" panose="020B0604020202020204" pitchFamily="34" charset="0"/>
              </a:rPr>
              <a:t>Analiza efektywności powinna zawierać porównanie co najmniej dwóch wariantów osiągnięcia celu operacji i wyboru tego, który zapewni najniższy koszt jego osiągnięcia. Jako koszt rozumiane są nie tylko koszty samej inwestycji, ale również koszty jej późniejszej eksploatacji. </a:t>
            </a:r>
          </a:p>
          <a:p>
            <a:pPr marL="609750" indent="-285750" algn="just">
              <a:buFont typeface="Wingdings" panose="05000000000000000000" pitchFamily="2" charset="2"/>
              <a:buChar char="Ø"/>
            </a:pPr>
            <a:endParaRPr lang="pl-PL" sz="1400" dirty="0" smtClean="0">
              <a:latin typeface="Arial" panose="020B0604020202020204" pitchFamily="34" charset="0"/>
              <a:cs typeface="Arial" panose="020B0604020202020204" pitchFamily="34" charset="0"/>
            </a:endParaRPr>
          </a:p>
          <a:p>
            <a:pPr marL="609750" indent="-285750" algn="just">
              <a:buFont typeface="Wingdings" panose="05000000000000000000" pitchFamily="2" charset="2"/>
              <a:buChar char="Ø"/>
            </a:pPr>
            <a:r>
              <a:rPr lang="pl-PL" sz="1400" dirty="0">
                <a:latin typeface="Arial" pitchFamily="34" charset="0"/>
                <a:cs typeface="Arial" pitchFamily="34" charset="0"/>
              </a:rPr>
              <a:t>D</a:t>
            </a:r>
            <a:r>
              <a:rPr lang="pl-PL" sz="1400" dirty="0" smtClean="0">
                <a:latin typeface="Arial" pitchFamily="34" charset="0"/>
                <a:cs typeface="Arial" pitchFamily="34" charset="0"/>
              </a:rPr>
              <a:t>okument ten może być sporządzony przez specjalistyczny podmiot zewnętrzny. </a:t>
            </a:r>
          </a:p>
          <a:p>
            <a:pPr marL="609750" indent="-285750" algn="just">
              <a:buFont typeface="Wingdings" panose="05000000000000000000" pitchFamily="2" charset="2"/>
              <a:buChar char="Ø"/>
            </a:pPr>
            <a:endParaRPr lang="pl-PL" sz="1400" dirty="0" smtClean="0">
              <a:latin typeface="Arial" pitchFamily="34" charset="0"/>
              <a:cs typeface="Arial" pitchFamily="34" charset="0"/>
            </a:endParaRPr>
          </a:p>
          <a:p>
            <a:pPr marL="609750" indent="-285750" algn="just">
              <a:buFont typeface="Wingdings" panose="05000000000000000000" pitchFamily="2" charset="2"/>
              <a:buChar char="Ø"/>
            </a:pPr>
            <a:r>
              <a:rPr lang="pl-PL" sz="1400" dirty="0" smtClean="0">
                <a:latin typeface="Arial" pitchFamily="34" charset="0"/>
                <a:cs typeface="Arial" pitchFamily="34" charset="0"/>
              </a:rPr>
              <a:t>Operacja </a:t>
            </a:r>
            <a:r>
              <a:rPr lang="pl-PL" sz="1400" dirty="0">
                <a:latin typeface="Arial" pitchFamily="34" charset="0"/>
                <a:cs typeface="Arial" pitchFamily="34" charset="0"/>
              </a:rPr>
              <a:t>powinna </a:t>
            </a:r>
            <a:r>
              <a:rPr lang="pl-PL" sz="1400" dirty="0" smtClean="0">
                <a:latin typeface="Arial" pitchFamily="34" charset="0"/>
                <a:cs typeface="Arial" pitchFamily="34" charset="0"/>
              </a:rPr>
              <a:t>być realizowana zgodnie </a:t>
            </a:r>
            <a:r>
              <a:rPr lang="pl-PL" sz="1400" dirty="0">
                <a:latin typeface="Arial" pitchFamily="34" charset="0"/>
                <a:cs typeface="Arial" pitchFamily="34" charset="0"/>
              </a:rPr>
              <a:t>z przeprowadzoną analizą efektywności </a:t>
            </a:r>
            <a:r>
              <a:rPr lang="pl-PL" sz="1400" dirty="0" smtClean="0">
                <a:latin typeface="Arial" pitchFamily="34" charset="0"/>
                <a:cs typeface="Arial" pitchFamily="34" charset="0"/>
              </a:rPr>
              <a:t>kosztowej.</a:t>
            </a:r>
          </a:p>
          <a:p>
            <a:pPr marL="609750" indent="-285750" algn="just">
              <a:buFont typeface="Wingdings" panose="05000000000000000000" pitchFamily="2" charset="2"/>
              <a:buChar char="Ø"/>
            </a:pPr>
            <a:endParaRPr lang="pl-PL" sz="1400" dirty="0" smtClean="0">
              <a:latin typeface="Arial" pitchFamily="34" charset="0"/>
              <a:cs typeface="Arial" pitchFamily="34" charset="0"/>
            </a:endParaRPr>
          </a:p>
          <a:p>
            <a:pPr marL="609750" indent="-285750" algn="just">
              <a:buFont typeface="Wingdings" panose="05000000000000000000" pitchFamily="2" charset="2"/>
              <a:buChar char="Ø"/>
            </a:pPr>
            <a:r>
              <a:rPr lang="pl-PL" sz="1400" dirty="0" smtClean="0">
                <a:latin typeface="Arial" pitchFamily="34" charset="0"/>
                <a:cs typeface="Arial" pitchFamily="34" charset="0"/>
              </a:rPr>
              <a:t>Jeśli podczas realizacji operacji wystąpią odstępstwa od pierwotnie zakładanej technologii wykonania robót budowlanych, </a:t>
            </a:r>
            <a:r>
              <a:rPr lang="pl-PL" sz="1400" dirty="0">
                <a:latin typeface="Arial" pitchFamily="34" charset="0"/>
                <a:cs typeface="Arial" pitchFamily="34" charset="0"/>
              </a:rPr>
              <a:t>zmiany powstałe w trakcie </a:t>
            </a:r>
            <a:r>
              <a:rPr lang="pl-PL" sz="1400" dirty="0" smtClean="0">
                <a:latin typeface="Arial" pitchFamily="34" charset="0"/>
                <a:cs typeface="Arial" pitchFamily="34" charset="0"/>
              </a:rPr>
              <a:t>wykonywania robót nie </a:t>
            </a:r>
            <a:r>
              <a:rPr lang="pl-PL" sz="1400" dirty="0">
                <a:latin typeface="Arial" pitchFamily="34" charset="0"/>
                <a:cs typeface="Arial" pitchFamily="34" charset="0"/>
              </a:rPr>
              <a:t>mogą </a:t>
            </a:r>
            <a:r>
              <a:rPr lang="pl-PL" sz="1400" dirty="0" smtClean="0">
                <a:latin typeface="Arial" pitchFamily="34" charset="0"/>
                <a:cs typeface="Arial" pitchFamily="34" charset="0"/>
              </a:rPr>
              <a:t/>
            </a:r>
            <a:br>
              <a:rPr lang="pl-PL" sz="1400" dirty="0" smtClean="0">
                <a:latin typeface="Arial" pitchFamily="34" charset="0"/>
                <a:cs typeface="Arial" pitchFamily="34" charset="0"/>
              </a:rPr>
            </a:br>
            <a:r>
              <a:rPr lang="pl-PL" sz="1400" dirty="0" smtClean="0">
                <a:latin typeface="Arial" pitchFamily="34" charset="0"/>
                <a:cs typeface="Arial" pitchFamily="34" charset="0"/>
              </a:rPr>
              <a:t>w </a:t>
            </a:r>
            <a:r>
              <a:rPr lang="pl-PL" sz="1400" dirty="0">
                <a:latin typeface="Arial" pitchFamily="34" charset="0"/>
                <a:cs typeface="Arial" pitchFamily="34" charset="0"/>
              </a:rPr>
              <a:t>zasadniczy sposób wpływać na złożone wraz z wnioskiem o przyznanie pomocy założenia analizy efektywności </a:t>
            </a:r>
            <a:r>
              <a:rPr lang="pl-PL" sz="1400" dirty="0" smtClean="0">
                <a:latin typeface="Arial" pitchFamily="34" charset="0"/>
                <a:cs typeface="Arial" pitchFamily="34" charset="0"/>
              </a:rPr>
              <a:t>kosztowej. </a:t>
            </a:r>
          </a:p>
          <a:p>
            <a:pPr marL="609750" indent="-285750" algn="just">
              <a:buFont typeface="Wingdings" panose="05000000000000000000" pitchFamily="2" charset="2"/>
              <a:buChar char="Ø"/>
            </a:pPr>
            <a:endParaRPr lang="pl-PL" sz="1400" dirty="0" smtClean="0">
              <a:latin typeface="Arial" pitchFamily="34" charset="0"/>
              <a:cs typeface="Arial" pitchFamily="34" charset="0"/>
            </a:endParaRPr>
          </a:p>
          <a:p>
            <a:pPr marL="609750" indent="-285750" algn="just">
              <a:buFont typeface="Wingdings" panose="05000000000000000000" pitchFamily="2" charset="2"/>
              <a:buChar char="Ø"/>
            </a:pPr>
            <a:r>
              <a:rPr lang="pl-PL" sz="1400" dirty="0" smtClean="0">
                <a:latin typeface="Arial" pitchFamily="34" charset="0"/>
                <a:cs typeface="Arial" pitchFamily="34" charset="0"/>
              </a:rPr>
              <a:t>Jednocześnie zgodnie z postanowieniami zawartymi w § 5 umowy o przyznaniu pomocy, należy o tym fakcie niezwłocznie powiadomić podmiot wdrażający. </a:t>
            </a:r>
            <a:endParaRPr lang="pl-PL" sz="1400" dirty="0">
              <a:latin typeface="Arial" pitchFamily="34" charset="0"/>
              <a:cs typeface="Arial" pitchFamily="34"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599033" y="1793335"/>
            <a:ext cx="7889358" cy="3724096"/>
          </a:xfrm>
          <a:prstGeom prst="rect">
            <a:avLst/>
          </a:prstGeom>
        </p:spPr>
        <p:txBody>
          <a:bodyPr wrap="square">
            <a:spAutoFit/>
          </a:bodyPr>
          <a:lstStyle/>
          <a:p>
            <a:pPr marL="342900" indent="-342900"/>
            <a:r>
              <a:rPr lang="pl-PL" sz="1400" b="1" dirty="0" smtClean="0">
                <a:latin typeface="Arial" pitchFamily="34" charset="0"/>
                <a:cs typeface="Arial" pitchFamily="34" charset="0"/>
              </a:rPr>
              <a:t>15.  Mapy lub szkice sytuacyjne oraz rysunki charakterystyczne dotyczące umiejscowienia operacji </a:t>
            </a:r>
            <a:r>
              <a:rPr lang="pl-PL" sz="1400" dirty="0" smtClean="0">
                <a:latin typeface="Arial" pitchFamily="34" charset="0"/>
                <a:cs typeface="Arial" pitchFamily="34" charset="0"/>
              </a:rPr>
              <a:t>- oryginał lub kopia </a:t>
            </a:r>
          </a:p>
          <a:p>
            <a:pPr algn="just"/>
            <a:endParaRPr lang="pl-PL" sz="1400" b="1" dirty="0" smtClean="0">
              <a:latin typeface="Arial" pitchFamily="34" charset="0"/>
              <a:cs typeface="Arial" pitchFamily="34" charset="0"/>
            </a:endParaRPr>
          </a:p>
          <a:p>
            <a:pPr marL="609750" lvl="1" indent="-285750" algn="just">
              <a:buFont typeface="Wingdings" panose="05000000000000000000" pitchFamily="2" charset="2"/>
              <a:buChar char="Ø"/>
            </a:pPr>
            <a:r>
              <a:rPr lang="pl-PL" sz="1400" dirty="0" smtClean="0">
                <a:latin typeface="Arial" pitchFamily="34" charset="0"/>
                <a:cs typeface="Arial" pitchFamily="34" charset="0"/>
              </a:rPr>
              <a:t>Mapy lub szkice powinny jednoznacznie </a:t>
            </a:r>
            <a:r>
              <a:rPr lang="pl-PL" sz="1400" dirty="0">
                <a:latin typeface="Arial" pitchFamily="34" charset="0"/>
                <a:cs typeface="Arial" pitchFamily="34" charset="0"/>
              </a:rPr>
              <a:t>określić miejsca realizacji operacji i planowanych robót . </a:t>
            </a:r>
            <a:endParaRPr lang="pl-PL" sz="1400" dirty="0" smtClean="0">
              <a:latin typeface="Arial" pitchFamily="34" charset="0"/>
              <a:cs typeface="Arial" pitchFamily="34" charset="0"/>
            </a:endParaRPr>
          </a:p>
          <a:p>
            <a:pPr marL="609750" lvl="1" indent="-285750" algn="just">
              <a:buFont typeface="Wingdings" panose="05000000000000000000" pitchFamily="2" charset="2"/>
              <a:buChar char="Ø"/>
            </a:pPr>
            <a:endParaRPr lang="pl-PL" sz="1400" dirty="0" smtClean="0">
              <a:latin typeface="Arial" pitchFamily="34" charset="0"/>
              <a:cs typeface="Arial" pitchFamily="34" charset="0"/>
            </a:endParaRPr>
          </a:p>
          <a:p>
            <a:pPr marL="609750" lvl="1" indent="-285750" algn="just">
              <a:buFont typeface="Wingdings" panose="05000000000000000000" pitchFamily="2" charset="2"/>
              <a:buChar char="Ø"/>
            </a:pPr>
            <a:r>
              <a:rPr lang="pl-PL" sz="1400" dirty="0" smtClean="0">
                <a:latin typeface="Arial" pitchFamily="34" charset="0"/>
                <a:cs typeface="Arial" pitchFamily="34" charset="0"/>
              </a:rPr>
              <a:t>Plany </a:t>
            </a:r>
            <a:r>
              <a:rPr lang="pl-PL" sz="1400" dirty="0">
                <a:latin typeface="Arial" pitchFamily="34" charset="0"/>
                <a:cs typeface="Arial" pitchFamily="34" charset="0"/>
              </a:rPr>
              <a:t>sytuacyjne oraz rysunki charakterystyczne Wnioskodawca może skopiować </a:t>
            </a:r>
            <a:r>
              <a:rPr lang="pl-PL" sz="1400" dirty="0" smtClean="0">
                <a:latin typeface="Arial" pitchFamily="34" charset="0"/>
                <a:cs typeface="Arial" pitchFamily="34" charset="0"/>
              </a:rPr>
              <a:t/>
            </a:r>
            <a:br>
              <a:rPr lang="pl-PL" sz="1400" dirty="0" smtClean="0">
                <a:latin typeface="Arial" pitchFamily="34" charset="0"/>
                <a:cs typeface="Arial" pitchFamily="34" charset="0"/>
              </a:rPr>
            </a:br>
            <a:r>
              <a:rPr lang="pl-PL" sz="1400" dirty="0" smtClean="0">
                <a:latin typeface="Arial" pitchFamily="34" charset="0"/>
                <a:cs typeface="Arial" pitchFamily="34" charset="0"/>
              </a:rPr>
              <a:t>z </a:t>
            </a:r>
            <a:r>
              <a:rPr lang="pl-PL" sz="1400" dirty="0">
                <a:latin typeface="Arial" pitchFamily="34" charset="0"/>
                <a:cs typeface="Arial" pitchFamily="34" charset="0"/>
              </a:rPr>
              <a:t>projektu budowlanego. </a:t>
            </a:r>
          </a:p>
          <a:p>
            <a:pPr marL="609750" lvl="1" indent="-285750" algn="just">
              <a:buFont typeface="Wingdings" panose="05000000000000000000" pitchFamily="2" charset="2"/>
              <a:buChar char="Ø"/>
            </a:pPr>
            <a:endParaRPr lang="pl-PL" sz="1400" dirty="0" smtClean="0">
              <a:latin typeface="Arial" pitchFamily="34" charset="0"/>
              <a:cs typeface="Arial" pitchFamily="34" charset="0"/>
            </a:endParaRPr>
          </a:p>
          <a:p>
            <a:pPr marL="609750" lvl="1" indent="-285750" algn="just">
              <a:buFont typeface="Wingdings" panose="05000000000000000000" pitchFamily="2" charset="2"/>
              <a:buChar char="Ø"/>
            </a:pPr>
            <a:r>
              <a:rPr lang="pl-PL" sz="1400" dirty="0" smtClean="0">
                <a:latin typeface="Arial" pitchFamily="34" charset="0"/>
                <a:cs typeface="Arial" pitchFamily="34" charset="0"/>
              </a:rPr>
              <a:t>Plany </a:t>
            </a:r>
            <a:r>
              <a:rPr lang="pl-PL" sz="1400" dirty="0">
                <a:latin typeface="Arial" pitchFamily="34" charset="0"/>
                <a:cs typeface="Arial" pitchFamily="34" charset="0"/>
              </a:rPr>
              <a:t>sytuacyjne oraz rysunki charakterystyczne powinny pozwolić na identyfikację zakresu planowanych do wykonania prac, określić miejsca realizacji operacji </a:t>
            </a:r>
            <a:r>
              <a:rPr lang="pl-PL" sz="1400" dirty="0" smtClean="0">
                <a:latin typeface="Arial" pitchFamily="34" charset="0"/>
                <a:cs typeface="Arial" pitchFamily="34" charset="0"/>
              </a:rPr>
              <a:t/>
            </a:r>
            <a:br>
              <a:rPr lang="pl-PL" sz="1400" dirty="0" smtClean="0">
                <a:latin typeface="Arial" pitchFamily="34" charset="0"/>
                <a:cs typeface="Arial" pitchFamily="34" charset="0"/>
              </a:rPr>
            </a:br>
            <a:r>
              <a:rPr lang="pl-PL" sz="1400" dirty="0" smtClean="0">
                <a:latin typeface="Arial" pitchFamily="34" charset="0"/>
                <a:cs typeface="Arial" pitchFamily="34" charset="0"/>
              </a:rPr>
              <a:t>i </a:t>
            </a:r>
            <a:r>
              <a:rPr lang="pl-PL" sz="1400" dirty="0">
                <a:latin typeface="Arial" pitchFamily="34" charset="0"/>
                <a:cs typeface="Arial" pitchFamily="34" charset="0"/>
              </a:rPr>
              <a:t>planowanych robót oraz umożliwić sprawdzenie przedmiaru robót. </a:t>
            </a:r>
            <a:endParaRPr lang="pl-PL" sz="1400" dirty="0" smtClean="0">
              <a:latin typeface="Arial" pitchFamily="34" charset="0"/>
              <a:cs typeface="Arial" pitchFamily="34" charset="0"/>
            </a:endParaRPr>
          </a:p>
          <a:p>
            <a:pPr marL="609750" lvl="1" indent="-285750" algn="just">
              <a:buFont typeface="Wingdings" panose="05000000000000000000" pitchFamily="2" charset="2"/>
              <a:buChar char="Ø"/>
            </a:pPr>
            <a:endParaRPr lang="pl-PL" sz="1400" dirty="0" smtClean="0">
              <a:latin typeface="Arial" pitchFamily="34" charset="0"/>
              <a:cs typeface="Arial" pitchFamily="34" charset="0"/>
            </a:endParaRPr>
          </a:p>
          <a:p>
            <a:pPr marL="609750" lvl="1" indent="-285750" algn="just">
              <a:buFont typeface="Wingdings" panose="05000000000000000000" pitchFamily="2" charset="2"/>
              <a:buChar char="Ø"/>
            </a:pPr>
            <a:r>
              <a:rPr lang="pl-PL" sz="1400" dirty="0" smtClean="0">
                <a:latin typeface="Arial" pitchFamily="34" charset="0"/>
                <a:cs typeface="Arial" pitchFamily="34" charset="0"/>
              </a:rPr>
              <a:t>Wnioskodawca może dołączyć projekt budowlany na płytce CD</a:t>
            </a:r>
          </a:p>
          <a:p>
            <a:pPr marL="609750" lvl="1" indent="-285750" algn="just">
              <a:buFont typeface="Wingdings" panose="05000000000000000000" pitchFamily="2" charset="2"/>
              <a:buChar char="Ø"/>
            </a:pPr>
            <a:endParaRPr lang="pl-PL" sz="1400" dirty="0" smtClean="0">
              <a:latin typeface="Arial" pitchFamily="34" charset="0"/>
              <a:cs typeface="Arial" pitchFamily="34" charset="0"/>
            </a:endParaRPr>
          </a:p>
          <a:p>
            <a:pPr marL="609750" lvl="1" indent="-285750" algn="just"/>
            <a:r>
              <a:rPr lang="pl-PL" sz="1200" dirty="0" smtClean="0">
                <a:solidFill>
                  <a:srgbClr val="FF0000"/>
                </a:solidFill>
                <a:latin typeface="Arial" pitchFamily="34" charset="0"/>
                <a:cs typeface="Arial" pitchFamily="34" charset="0"/>
              </a:rPr>
              <a:t>  </a:t>
            </a:r>
            <a:r>
              <a:rPr lang="pl-PL" sz="1200" b="1" dirty="0" smtClean="0">
                <a:solidFill>
                  <a:srgbClr val="FF0000"/>
                </a:solidFill>
                <a:latin typeface="Arial" pitchFamily="34" charset="0"/>
                <a:cs typeface="Arial" pitchFamily="34" charset="0"/>
              </a:rPr>
              <a:t>Uwaga: </a:t>
            </a:r>
            <a:r>
              <a:rPr lang="pl-PL" sz="1200" dirty="0" smtClean="0">
                <a:latin typeface="Arial" pitchFamily="34" charset="0"/>
                <a:cs typeface="Arial" pitchFamily="34" charset="0"/>
              </a:rPr>
              <a:t>W przypadku, gdy Wnioskodawca załącza kosztorys inwestorski i dokumentację projektową, wówczas nie zachodzi konieczność załączania szkiców sytuacyjnych lub planów sytuacyjnych</a:t>
            </a:r>
            <a:r>
              <a:rPr lang="pl-PL" sz="1400" dirty="0" smtClean="0"/>
              <a:t>. </a:t>
            </a:r>
            <a:endParaRPr lang="pl-PL" sz="1400" dirty="0" smtClean="0">
              <a:latin typeface="Arial" pitchFamily="34" charset="0"/>
              <a:cs typeface="Arial" pitchFamily="34" charset="0"/>
            </a:endParaRPr>
          </a:p>
        </p:txBody>
      </p:sp>
      <p:sp>
        <p:nvSpPr>
          <p:cNvPr id="3" name="Prostokąt 2"/>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Załączniki</a:t>
            </a:r>
            <a:endParaRPr lang="pl-PL" sz="2400" dirty="0"/>
          </a:p>
        </p:txBody>
      </p:sp>
      <p:sp>
        <p:nvSpPr>
          <p:cNvPr id="3" name="Prostokąt 2"/>
          <p:cNvSpPr/>
          <p:nvPr/>
        </p:nvSpPr>
        <p:spPr>
          <a:xfrm>
            <a:off x="390526" y="1603368"/>
            <a:ext cx="8410574" cy="4185761"/>
          </a:xfrm>
          <a:prstGeom prst="rect">
            <a:avLst/>
          </a:prstGeom>
        </p:spPr>
        <p:txBody>
          <a:bodyPr wrap="square">
            <a:spAutoFit/>
          </a:bodyPr>
          <a:lstStyle/>
          <a:p>
            <a:pPr marL="342900" indent="-342900">
              <a:buFont typeface="+mj-lt"/>
              <a:buAutoNum type="arabicPeriod" startAt="16"/>
            </a:pPr>
            <a:r>
              <a:rPr lang="pl-PL" sz="1400" b="1" dirty="0" smtClean="0">
                <a:latin typeface="Arial" pitchFamily="34" charset="0"/>
                <a:cs typeface="Arial" pitchFamily="34" charset="0"/>
              </a:rPr>
              <a:t>Decyzje, pozwolenia lub opinie organów administracji publicznej, inne dokumenty potwierdzające spełnienie kryteriów przyznania pomocy, </a:t>
            </a:r>
            <a:r>
              <a:rPr lang="pl-PL" sz="1400" b="1" u="sng" dirty="0" smtClean="0">
                <a:latin typeface="Arial" pitchFamily="34" charset="0"/>
                <a:cs typeface="Arial" pitchFamily="34" charset="0"/>
              </a:rPr>
              <a:t>w tym kryteria, za które wnioskodawca otrzymał punkty</a:t>
            </a:r>
            <a:r>
              <a:rPr lang="pl-PL" sz="1400" dirty="0" smtClean="0">
                <a:latin typeface="Arial" pitchFamily="34" charset="0"/>
                <a:cs typeface="Arial" pitchFamily="34" charset="0"/>
              </a:rPr>
              <a:t>– kopie </a:t>
            </a:r>
          </a:p>
          <a:p>
            <a:endParaRPr lang="pl-PL" sz="1400" b="1" dirty="0" smtClean="0">
              <a:latin typeface="Arial" pitchFamily="34" charset="0"/>
              <a:cs typeface="Arial" pitchFamily="34" charset="0"/>
            </a:endParaRPr>
          </a:p>
          <a:p>
            <a:pPr algn="just"/>
            <a:r>
              <a:rPr lang="pl-PL" sz="1400" dirty="0" smtClean="0">
                <a:latin typeface="Arial" pitchFamily="34" charset="0"/>
                <a:cs typeface="Arial" pitchFamily="34" charset="0"/>
              </a:rPr>
              <a:t>Należy załączyć do wniosku wszelkie decyzje, pozwolenia lub opinie organów administracji publicznej, jeżeli z odrębnych przepisów wynika obowiązek ich uzyskania w związku z realizacją operacji, o ile ich uzyskanie jest wymagane przed rozpoczęciem realizacji operacji oraz inne dokumenty potwierdzające spełnienie kryteriów przyznania pomocy. </a:t>
            </a:r>
          </a:p>
          <a:p>
            <a:pPr algn="just"/>
            <a:endParaRPr lang="pl-PL" sz="1400" dirty="0" smtClean="0">
              <a:latin typeface="Arial" pitchFamily="34" charset="0"/>
              <a:cs typeface="Arial" pitchFamily="34" charset="0"/>
            </a:endParaRPr>
          </a:p>
          <a:p>
            <a:r>
              <a:rPr lang="pl-PL" sz="1400" dirty="0" smtClean="0">
                <a:latin typeface="Arial" pitchFamily="34" charset="0"/>
                <a:cs typeface="Arial" pitchFamily="34" charset="0"/>
              </a:rPr>
              <a:t>n</a:t>
            </a:r>
            <a:r>
              <a:rPr lang="pl-PL" sz="1400" dirty="0" smtClean="0">
                <a:latin typeface="Arial" pitchFamily="34" charset="0"/>
                <a:cs typeface="Arial" pitchFamily="34" charset="0"/>
              </a:rPr>
              <a:t>p</a:t>
            </a:r>
            <a:r>
              <a:rPr lang="pl-PL" sz="1400" dirty="0" smtClean="0">
                <a:latin typeface="Arial" pitchFamily="34" charset="0"/>
                <a:cs typeface="Arial" pitchFamily="34" charset="0"/>
              </a:rPr>
              <a:t>. </a:t>
            </a:r>
            <a:r>
              <a:rPr lang="pl-PL" sz="1400" dirty="0" smtClean="0">
                <a:latin typeface="Arial" pitchFamily="34" charset="0"/>
                <a:cs typeface="Arial" pitchFamily="34" charset="0"/>
              </a:rPr>
              <a:t>p</a:t>
            </a:r>
            <a:r>
              <a:rPr lang="pl-PL" sz="1400" dirty="0" smtClean="0">
                <a:latin typeface="Arial" pitchFamily="34" charset="0"/>
                <a:cs typeface="Arial" pitchFamily="34" charset="0"/>
              </a:rPr>
              <a:t>ozwolenie wodno-prawne, dokumenty potwierdzające realizowanie inwestycji w związku z infrastruktura szerokopasmową</a:t>
            </a:r>
          </a:p>
          <a:p>
            <a:endParaRPr lang="pl-PL" sz="1400" dirty="0" smtClean="0">
              <a:latin typeface="Arial" pitchFamily="34" charset="0"/>
              <a:cs typeface="Arial" pitchFamily="34" charset="0"/>
            </a:endParaRPr>
          </a:p>
          <a:p>
            <a:pPr algn="just"/>
            <a:r>
              <a:rPr lang="pl-PL" sz="1400" b="1" dirty="0" smtClean="0">
                <a:solidFill>
                  <a:srgbClr val="FF0000"/>
                </a:solidFill>
                <a:latin typeface="Arial" pitchFamily="34" charset="0"/>
                <a:cs typeface="Arial" pitchFamily="34" charset="0"/>
              </a:rPr>
              <a:t>UWAGA:  Dokumenty potwierdzające możliwość przyznania punktów za spełnienie niektórych kryteriów (np. inwestycja jest realizowana w związku z tworzeniem pasywnej infrastruktury szerokopasmowej, dokumenty potwierdzające, iż operacja dotyczy łącznie gospodarki wodnej </a:t>
            </a:r>
          </a:p>
          <a:p>
            <a:pPr algn="just"/>
            <a:r>
              <a:rPr lang="pl-PL" sz="1400" b="1" dirty="0" smtClean="0">
                <a:solidFill>
                  <a:srgbClr val="FF0000"/>
                </a:solidFill>
                <a:latin typeface="Arial" pitchFamily="34" charset="0"/>
                <a:cs typeface="Arial" pitchFamily="34" charset="0"/>
              </a:rPr>
              <a:t>i ściekowej) muszą być dostarczone wraz z pierwszym złożonym wnioskiem o przyznanie pomocy w terminie 2.09 – 18.10.2019r. </a:t>
            </a:r>
          </a:p>
          <a:p>
            <a:pPr algn="just"/>
            <a:r>
              <a:rPr lang="pl-PL" sz="1400" b="1" u="sng" dirty="0" smtClean="0">
                <a:solidFill>
                  <a:srgbClr val="FF0000"/>
                </a:solidFill>
                <a:latin typeface="Arial" pitchFamily="34" charset="0"/>
                <a:cs typeface="Arial" pitchFamily="34" charset="0"/>
              </a:rPr>
              <a:t>Brak jest możliwości wezwania do uzupełnienia dokumentów, które potwierdzałyby możliwość przyznania punktów za spełnienie określonego kryterium.</a:t>
            </a:r>
            <a:endParaRPr lang="pl-PL" sz="1400" b="1" u="sng" dirty="0" smtClean="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xmlns="" val="293927276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4"/>
          <p:cNvSpPr txBox="1">
            <a:spLocks noChangeArrowheads="1"/>
          </p:cNvSpPr>
          <p:nvPr/>
        </p:nvSpPr>
        <p:spPr bwMode="auto">
          <a:xfrm>
            <a:off x="1029659" y="1709664"/>
            <a:ext cx="6889750" cy="2185214"/>
          </a:xfrm>
          <a:prstGeom prst="rect">
            <a:avLst/>
          </a:prstGeom>
          <a:noFill/>
          <a:ln w="9525">
            <a:noFill/>
            <a:miter lim="800000"/>
            <a:headEnd/>
            <a:tailEnd/>
          </a:ln>
        </p:spPr>
        <p:txBody>
          <a:bodyPr>
            <a:spAutoFit/>
          </a:bodyPr>
          <a:lstStyle/>
          <a:p>
            <a:pPr algn="ctr"/>
            <a:endParaRPr lang="pl-PL" altLang="pl-PL" sz="2000" b="1" dirty="0">
              <a:latin typeface="Arial" pitchFamily="34" charset="0"/>
              <a:cs typeface="Arial" pitchFamily="34" charset="0"/>
            </a:endParaRPr>
          </a:p>
          <a:p>
            <a:pPr algn="ctr"/>
            <a:r>
              <a:rPr lang="pl-PL" altLang="pl-PL" sz="2400" b="1" dirty="0" smtClean="0">
                <a:latin typeface="Arial" pitchFamily="34" charset="0"/>
                <a:cs typeface="Arial" pitchFamily="34" charset="0"/>
              </a:rPr>
              <a:t>Dziękuję </a:t>
            </a:r>
            <a:r>
              <a:rPr lang="pl-PL" altLang="pl-PL" sz="2400" b="1" dirty="0">
                <a:latin typeface="Arial" pitchFamily="34" charset="0"/>
                <a:cs typeface="Arial" pitchFamily="34" charset="0"/>
              </a:rPr>
              <a:t>za uwagę</a:t>
            </a:r>
          </a:p>
          <a:p>
            <a:pPr algn="ctr"/>
            <a:endParaRPr lang="pl-PL" altLang="pl-PL" dirty="0">
              <a:latin typeface="Arial" pitchFamily="34" charset="0"/>
              <a:cs typeface="Arial" pitchFamily="34" charset="0"/>
            </a:endParaRPr>
          </a:p>
          <a:p>
            <a:pPr algn="ctr"/>
            <a:endParaRPr lang="pl-PL" altLang="pl-PL" dirty="0" smtClean="0">
              <a:latin typeface="Arial" panose="020B0604020202020204" pitchFamily="34" charset="0"/>
              <a:cs typeface="Arial" panose="020B0604020202020204" pitchFamily="34" charset="0"/>
            </a:endParaRPr>
          </a:p>
          <a:p>
            <a:pPr algn="ctr"/>
            <a:r>
              <a:rPr lang="pl-PL" altLang="pl-PL" sz="1400" dirty="0" smtClean="0">
                <a:latin typeface="Arial" panose="020B0604020202020204" pitchFamily="34" charset="0"/>
                <a:cs typeface="Arial" panose="020B0604020202020204" pitchFamily="34" charset="0"/>
              </a:rPr>
              <a:t>Agnieszka Czarnobrywy</a:t>
            </a:r>
          </a:p>
          <a:p>
            <a:pPr algn="ctr"/>
            <a:r>
              <a:rPr lang="pl-PL" altLang="pl-PL" sz="1400" dirty="0" smtClean="0">
                <a:latin typeface="Arial" panose="020B0604020202020204" pitchFamily="34" charset="0"/>
                <a:cs typeface="Arial" panose="020B0604020202020204" pitchFamily="34" charset="0"/>
              </a:rPr>
              <a:t>Biuro </a:t>
            </a:r>
            <a:r>
              <a:rPr lang="pl-PL" altLang="pl-PL" sz="1400" dirty="0">
                <a:latin typeface="Arial" panose="020B0604020202020204" pitchFamily="34" charset="0"/>
                <a:cs typeface="Arial" panose="020B0604020202020204" pitchFamily="34" charset="0"/>
              </a:rPr>
              <a:t>Projektów </a:t>
            </a:r>
          </a:p>
          <a:p>
            <a:pPr algn="ctr"/>
            <a:r>
              <a:rPr lang="pl-PL" altLang="pl-PL" sz="1400" dirty="0">
                <a:latin typeface="Arial" panose="020B0604020202020204" pitchFamily="34" charset="0"/>
                <a:cs typeface="Arial" panose="020B0604020202020204" pitchFamily="34" charset="0"/>
              </a:rPr>
              <a:t>Wydziału Programów Rozwoju Obszarów </a:t>
            </a:r>
            <a:r>
              <a:rPr lang="pl-PL" altLang="pl-PL" sz="1400" dirty="0" smtClean="0">
                <a:latin typeface="Arial" panose="020B0604020202020204" pitchFamily="34" charset="0"/>
                <a:cs typeface="Arial" panose="020B0604020202020204" pitchFamily="34" charset="0"/>
              </a:rPr>
              <a:t>Wiejskich</a:t>
            </a:r>
          </a:p>
          <a:p>
            <a:pPr algn="ctr"/>
            <a:r>
              <a:rPr lang="pl-PL" altLang="pl-PL" sz="1400" dirty="0" smtClean="0">
                <a:latin typeface="Arial" panose="020B0604020202020204" pitchFamily="34" charset="0"/>
                <a:cs typeface="Arial" panose="020B0604020202020204" pitchFamily="34" charset="0"/>
              </a:rPr>
              <a:t>Urząd </a:t>
            </a:r>
            <a:r>
              <a:rPr lang="pl-PL" altLang="pl-PL" sz="1400" dirty="0">
                <a:latin typeface="Arial" panose="020B0604020202020204" pitchFamily="34" charset="0"/>
                <a:cs typeface="Arial" panose="020B0604020202020204" pitchFamily="34" charset="0"/>
              </a:rPr>
              <a:t>Marszałkowski </a:t>
            </a:r>
            <a:r>
              <a:rPr lang="pl-PL" altLang="pl-PL" sz="1400" dirty="0" smtClean="0">
                <a:latin typeface="Arial" panose="020B0604020202020204" pitchFamily="34" charset="0"/>
                <a:cs typeface="Arial" panose="020B0604020202020204" pitchFamily="34" charset="0"/>
              </a:rPr>
              <a:t>Województwa Zachodniopomorskiego</a:t>
            </a:r>
            <a:endParaRPr lang="en-US" altLang="pl-PL" sz="14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Zasady ogólne</a:t>
            </a:r>
            <a:endParaRPr lang="pl-PL" sz="2400" dirty="0"/>
          </a:p>
        </p:txBody>
      </p:sp>
      <p:sp>
        <p:nvSpPr>
          <p:cNvPr id="3" name="Prostokąt 2"/>
          <p:cNvSpPr/>
          <p:nvPr/>
        </p:nvSpPr>
        <p:spPr>
          <a:xfrm>
            <a:off x="342900" y="1600365"/>
            <a:ext cx="8372475" cy="4893647"/>
          </a:xfrm>
          <a:prstGeom prst="rect">
            <a:avLst/>
          </a:prstGeom>
        </p:spPr>
        <p:txBody>
          <a:bodyPr wrap="square">
            <a:spAutoFit/>
          </a:bodyPr>
          <a:lstStyle/>
          <a:p>
            <a:pPr marL="285750" indent="-285750" algn="just">
              <a:buFont typeface="Wingdings" pitchFamily="2" charset="2"/>
              <a:buChar char="Ø"/>
            </a:pPr>
            <a:r>
              <a:rPr lang="pl-PL" sz="1600" dirty="0">
                <a:latin typeface="Arial" pitchFamily="34" charset="0"/>
                <a:cs typeface="Arial" pitchFamily="34" charset="0"/>
              </a:rPr>
              <a:t>Refundacji podlegać mogą tylko koszty kwalifikowane operacji, które są uzasadnione zakresem operacji </a:t>
            </a:r>
            <a:r>
              <a:rPr lang="pl-PL" sz="1600" dirty="0" smtClean="0">
                <a:latin typeface="Arial" pitchFamily="34" charset="0"/>
                <a:cs typeface="Arial" pitchFamily="34" charset="0"/>
              </a:rPr>
              <a:t>i są niezbędne </a:t>
            </a:r>
            <a:r>
              <a:rPr lang="pl-PL" sz="1600" dirty="0">
                <a:latin typeface="Arial" pitchFamily="34" charset="0"/>
                <a:cs typeface="Arial" pitchFamily="34" charset="0"/>
              </a:rPr>
              <a:t>do osiągnięcia jej celu oraz racjonalne. </a:t>
            </a:r>
            <a:endParaRPr lang="pl-PL" sz="1600" dirty="0" smtClean="0">
              <a:latin typeface="Arial" pitchFamily="34" charset="0"/>
              <a:cs typeface="Arial" pitchFamily="34" charset="0"/>
            </a:endParaRPr>
          </a:p>
          <a:p>
            <a:pPr marL="285750" indent="-285750" algn="just">
              <a:buFont typeface="Wingdings" pitchFamily="2" charset="2"/>
              <a:buChar char="Ø"/>
            </a:pPr>
            <a:endParaRPr lang="pl-PL" sz="1600" dirty="0" smtClean="0">
              <a:latin typeface="Arial" pitchFamily="34" charset="0"/>
              <a:cs typeface="Arial" pitchFamily="34" charset="0"/>
            </a:endParaRPr>
          </a:p>
          <a:p>
            <a:pPr marL="285750" indent="-285750" algn="just">
              <a:buFont typeface="Wingdings" pitchFamily="2" charset="2"/>
              <a:buChar char="Ø"/>
            </a:pPr>
            <a:r>
              <a:rPr lang="pl-PL" sz="1600" dirty="0" smtClean="0">
                <a:latin typeface="Arial" pitchFamily="34" charset="0"/>
                <a:cs typeface="Arial" pitchFamily="34" charset="0"/>
              </a:rPr>
              <a:t>W przypadku, </a:t>
            </a:r>
            <a:r>
              <a:rPr lang="pl-PL" sz="1600" dirty="0">
                <a:latin typeface="Arial" pitchFamily="34" charset="0"/>
                <a:cs typeface="Arial" pitchFamily="34" charset="0"/>
              </a:rPr>
              <a:t>gdy wysokość kosztów kwalifikowalnych w zakresie danego zadania ujętego w zestawieniu </a:t>
            </a:r>
            <a:r>
              <a:rPr lang="pl-PL" sz="1600" dirty="0" smtClean="0">
                <a:latin typeface="Arial" pitchFamily="34" charset="0"/>
                <a:cs typeface="Arial" pitchFamily="34" charset="0"/>
              </a:rPr>
              <a:t>rzeczowo - </a:t>
            </a:r>
            <a:r>
              <a:rPr lang="pl-PL" sz="1600" dirty="0">
                <a:latin typeface="Arial" pitchFamily="34" charset="0"/>
                <a:cs typeface="Arial" pitchFamily="34" charset="0"/>
              </a:rPr>
              <a:t>finansowym operacji przekracza wartość rynkową tych kosztów ustaloną w wyniku oceny ich racjonalności, przy ustalaniu wysokości pomocy uwzględniona zostanie wartość rynkowa tych kosztów. </a:t>
            </a:r>
            <a:endParaRPr lang="pl-PL" sz="1600" dirty="0" smtClean="0">
              <a:latin typeface="Arial" pitchFamily="34" charset="0"/>
              <a:cs typeface="Arial" pitchFamily="34" charset="0"/>
            </a:endParaRPr>
          </a:p>
          <a:p>
            <a:pPr marL="285750" indent="-285750" algn="just">
              <a:buFont typeface="Wingdings" pitchFamily="2" charset="2"/>
              <a:buChar char="Ø"/>
            </a:pPr>
            <a:endParaRPr lang="pl-PL" sz="1600" dirty="0" smtClean="0">
              <a:latin typeface="Arial" pitchFamily="34" charset="0"/>
              <a:cs typeface="Arial" pitchFamily="34" charset="0"/>
            </a:endParaRPr>
          </a:p>
          <a:p>
            <a:pPr marL="285750" indent="-285750" algn="just">
              <a:buFont typeface="Wingdings" pitchFamily="2" charset="2"/>
              <a:buChar char="Ø"/>
            </a:pPr>
            <a:r>
              <a:rPr lang="pl-PL" sz="1600" dirty="0" smtClean="0">
                <a:latin typeface="Arial" pitchFamily="34" charset="0"/>
                <a:cs typeface="Arial" pitchFamily="34" charset="0"/>
              </a:rPr>
              <a:t>Wnioskodawca zobowiązany jest do ponoszenia kosztów kwalifikowalnych zgodnie z przepisami o zamówieniach publicznych, a gdy przepisy te nie mają zastosowania, z zachowaniem konkurencyjnego trybu wyboru wykonawców</a:t>
            </a:r>
          </a:p>
          <a:p>
            <a:pPr marL="285750" indent="-285750" algn="just">
              <a:buFont typeface="Wingdings" pitchFamily="2" charset="2"/>
              <a:buChar char="Ø"/>
            </a:pPr>
            <a:endParaRPr lang="pl-PL" sz="1600" dirty="0" smtClean="0">
              <a:latin typeface="Arial" pitchFamily="34" charset="0"/>
              <a:cs typeface="Arial" pitchFamily="34" charset="0"/>
            </a:endParaRPr>
          </a:p>
          <a:p>
            <a:pPr marL="285750" indent="-285750" algn="just">
              <a:buFont typeface="Wingdings" pitchFamily="2" charset="2"/>
              <a:buChar char="Ø"/>
            </a:pPr>
            <a:r>
              <a:rPr lang="pl-PL" sz="1600" dirty="0" smtClean="0">
                <a:latin typeface="Arial" pitchFamily="34" charset="0"/>
                <a:cs typeface="Arial" pitchFamily="34" charset="0"/>
              </a:rPr>
              <a:t>W przypadku naruszenia przepisów o zamówieniach publicznych lub zasad konkurencyjności wydatków w ramach PROW 2014-2020 będą naliczane kary, których wysokość określa załącznik do umowy</a:t>
            </a:r>
          </a:p>
          <a:p>
            <a:pPr marL="285750" indent="-285750" algn="just">
              <a:buFont typeface="Wingdings" pitchFamily="2" charset="2"/>
              <a:buChar char="Ø"/>
            </a:pPr>
            <a:endParaRPr lang="pl-PL" dirty="0" smtClean="0">
              <a:latin typeface="Arial" pitchFamily="34" charset="0"/>
              <a:cs typeface="Arial" pitchFamily="34" charset="0"/>
            </a:endParaRPr>
          </a:p>
          <a:p>
            <a:pPr algn="just"/>
            <a:endParaRPr lang="pl-PL" dirty="0"/>
          </a:p>
          <a:p>
            <a:pPr algn="just"/>
            <a:endParaRPr lang="pl-PL" dirty="0" smtClean="0"/>
          </a:p>
          <a:p>
            <a:pPr algn="just"/>
            <a:endParaRPr lang="pl-PL" dirty="0"/>
          </a:p>
        </p:txBody>
      </p:sp>
    </p:spTree>
    <p:extLst>
      <p:ext uri="{BB962C8B-B14F-4D97-AF65-F5344CB8AC3E}">
        <p14:creationId xmlns:p14="http://schemas.microsoft.com/office/powerpoint/2010/main" xmlns="" val="12384780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Zasady ogólne</a:t>
            </a:r>
            <a:endParaRPr lang="pl-PL" sz="2400" dirty="0"/>
          </a:p>
        </p:txBody>
      </p:sp>
      <p:sp>
        <p:nvSpPr>
          <p:cNvPr id="3" name="Prostokąt 2"/>
          <p:cNvSpPr/>
          <p:nvPr/>
        </p:nvSpPr>
        <p:spPr>
          <a:xfrm>
            <a:off x="511035" y="1631087"/>
            <a:ext cx="7951294" cy="3754874"/>
          </a:xfrm>
          <a:prstGeom prst="rect">
            <a:avLst/>
          </a:prstGeom>
        </p:spPr>
        <p:txBody>
          <a:bodyPr wrap="square">
            <a:spAutoFit/>
          </a:bodyPr>
          <a:lstStyle/>
          <a:p>
            <a:pPr marL="285750" indent="-285750" algn="just">
              <a:buFont typeface="Wingdings" pitchFamily="2" charset="2"/>
              <a:buChar char="Ø"/>
            </a:pPr>
            <a:r>
              <a:rPr lang="pl-PL" sz="1700" dirty="0">
                <a:latin typeface="Arial" pitchFamily="34" charset="0"/>
                <a:cs typeface="Arial" pitchFamily="34" charset="0"/>
              </a:rPr>
              <a:t>W przypadku, gdy Wnioskodawca składa kilka wniosków, w okresie obowiązywania dokumentów składanych wraz z wnioskiem może dołączyć do wniosku </a:t>
            </a:r>
            <a:r>
              <a:rPr lang="pl-PL" sz="1700" b="1" dirty="0">
                <a:latin typeface="Arial" pitchFamily="34" charset="0"/>
                <a:cs typeface="Arial" pitchFamily="34" charset="0"/>
              </a:rPr>
              <a:t>kserokopie </a:t>
            </a:r>
            <a:r>
              <a:rPr lang="pl-PL" sz="1700" dirty="0">
                <a:latin typeface="Arial" pitchFamily="34" charset="0"/>
                <a:cs typeface="Arial" pitchFamily="34" charset="0"/>
              </a:rPr>
              <a:t>dokumentów dołączonych do innego </a:t>
            </a:r>
            <a:r>
              <a:rPr lang="pl-PL" sz="1700" dirty="0" smtClean="0">
                <a:latin typeface="Arial" pitchFamily="34" charset="0"/>
                <a:cs typeface="Arial" pitchFamily="34" charset="0"/>
              </a:rPr>
              <a:t>wniosku, ma przy tym </a:t>
            </a:r>
            <a:r>
              <a:rPr lang="pl-PL" sz="1700" dirty="0">
                <a:latin typeface="Arial" pitchFamily="34" charset="0"/>
                <a:cs typeface="Arial" pitchFamily="34" charset="0"/>
              </a:rPr>
              <a:t>obowiązek na składanej </a:t>
            </a:r>
            <a:r>
              <a:rPr lang="pl-PL" sz="1700" dirty="0" smtClean="0">
                <a:latin typeface="Arial" pitchFamily="34" charset="0"/>
                <a:cs typeface="Arial" pitchFamily="34" charset="0"/>
              </a:rPr>
              <a:t>kopii dokonać </a:t>
            </a:r>
            <a:r>
              <a:rPr lang="pl-PL" sz="1700" dirty="0">
                <a:latin typeface="Arial" pitchFamily="34" charset="0"/>
                <a:cs typeface="Arial" pitchFamily="34" charset="0"/>
              </a:rPr>
              <a:t>odręcznego wpisu </a:t>
            </a:r>
            <a:r>
              <a:rPr lang="pl-PL" sz="1700" dirty="0" smtClean="0">
                <a:latin typeface="Arial" pitchFamily="34" charset="0"/>
                <a:cs typeface="Arial" pitchFamily="34" charset="0"/>
              </a:rPr>
              <a:t>z </a:t>
            </a:r>
            <a:r>
              <a:rPr lang="pl-PL" sz="1700" dirty="0">
                <a:latin typeface="Arial" pitchFamily="34" charset="0"/>
                <a:cs typeface="Arial" pitchFamily="34" charset="0"/>
              </a:rPr>
              <a:t>podaniem informacji niezbędnych do zlokalizowania oryginału </a:t>
            </a:r>
            <a:r>
              <a:rPr lang="pl-PL" sz="1700" dirty="0" smtClean="0">
                <a:latin typeface="Arial" pitchFamily="34" charset="0"/>
                <a:cs typeface="Arial" pitchFamily="34" charset="0"/>
              </a:rPr>
              <a:t>dokumentu. (np</a:t>
            </a:r>
            <a:r>
              <a:rPr lang="pl-PL" sz="1700" dirty="0">
                <a:latin typeface="Arial" pitchFamily="34" charset="0"/>
                <a:cs typeface="Arial" pitchFamily="34" charset="0"/>
              </a:rPr>
              <a:t>. znak sprawy</a:t>
            </a:r>
            <a:r>
              <a:rPr lang="pl-PL" sz="1700" dirty="0" smtClean="0">
                <a:latin typeface="Arial" pitchFamily="34" charset="0"/>
                <a:cs typeface="Arial" pitchFamily="34" charset="0"/>
              </a:rPr>
              <a:t>)</a:t>
            </a:r>
          </a:p>
          <a:p>
            <a:pPr marL="285750" indent="-285750" algn="just">
              <a:buFont typeface="Wingdings" pitchFamily="2" charset="2"/>
              <a:buChar char="Ø"/>
            </a:pPr>
            <a:endParaRPr lang="pl-PL" sz="1700" dirty="0">
              <a:latin typeface="Arial" pitchFamily="34" charset="0"/>
              <a:cs typeface="Arial" pitchFamily="34" charset="0"/>
            </a:endParaRPr>
          </a:p>
          <a:p>
            <a:pPr marL="285750" indent="-285750" algn="just">
              <a:buFont typeface="Wingdings" pitchFamily="2" charset="2"/>
              <a:buChar char="Ø"/>
            </a:pPr>
            <a:r>
              <a:rPr lang="pl-PL" sz="1700" dirty="0">
                <a:latin typeface="Arial" pitchFamily="34" charset="0"/>
                <a:cs typeface="Arial" pitchFamily="34" charset="0"/>
              </a:rPr>
              <a:t>W przypadku, gdy zakres niezbędnych informacji nie mieści się </a:t>
            </a:r>
            <a:r>
              <a:rPr lang="pl-PL" sz="1700" dirty="0" smtClean="0">
                <a:latin typeface="Arial" pitchFamily="34" charset="0"/>
                <a:cs typeface="Arial" pitchFamily="34" charset="0"/>
              </a:rPr>
              <a:t/>
            </a:r>
            <a:br>
              <a:rPr lang="pl-PL" sz="1700" dirty="0" smtClean="0">
                <a:latin typeface="Arial" pitchFamily="34" charset="0"/>
                <a:cs typeface="Arial" pitchFamily="34" charset="0"/>
              </a:rPr>
            </a:br>
            <a:r>
              <a:rPr lang="pl-PL" sz="1700" dirty="0" smtClean="0">
                <a:latin typeface="Arial" pitchFamily="34" charset="0"/>
                <a:cs typeface="Arial" pitchFamily="34" charset="0"/>
              </a:rPr>
              <a:t>w </a:t>
            </a:r>
            <a:r>
              <a:rPr lang="pl-PL" sz="1700" dirty="0">
                <a:latin typeface="Arial" pitchFamily="34" charset="0"/>
                <a:cs typeface="Arial" pitchFamily="34" charset="0"/>
              </a:rPr>
              <a:t>przewidzianych do tego tabelach i rubrykach, dane te należy zamieścić na dodatkowych kartkach (np. kopie stron Wniosku, kopie stron formularzy załączników) ze wskazaniem, której części dokumentu dotyczą oraz adnotacją, że dana rubryka lub tabela została dołączona. Dodatkowe strony należy podpisać oraz opatrzyć datą i dołączyć do wniosku przy pomocy zszywacza. </a:t>
            </a:r>
          </a:p>
        </p:txBody>
      </p:sp>
    </p:spTree>
    <p:extLst>
      <p:ext uri="{BB962C8B-B14F-4D97-AF65-F5344CB8AC3E}">
        <p14:creationId xmlns:p14="http://schemas.microsoft.com/office/powerpoint/2010/main" xmlns="" val="8273596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461665"/>
          </a:xfrm>
          <a:prstGeom prst="rect">
            <a:avLst/>
          </a:prstGeom>
        </p:spPr>
        <p:txBody>
          <a:bodyPr wrap="square">
            <a:spAutoFit/>
          </a:bodyPr>
          <a:lstStyle/>
          <a:p>
            <a:pPr algn="r"/>
            <a:r>
              <a:rPr lang="pl-PL" sz="2400" b="1" dirty="0" smtClean="0">
                <a:solidFill>
                  <a:srgbClr val="44C6EB"/>
                </a:solidFill>
              </a:rPr>
              <a:t>Zasady ogólne</a:t>
            </a:r>
            <a:endParaRPr lang="pl-PL" sz="2400" dirty="0"/>
          </a:p>
        </p:txBody>
      </p:sp>
      <p:sp>
        <p:nvSpPr>
          <p:cNvPr id="3" name="Prostokąt 2"/>
          <p:cNvSpPr/>
          <p:nvPr/>
        </p:nvSpPr>
        <p:spPr>
          <a:xfrm>
            <a:off x="285751" y="1450099"/>
            <a:ext cx="8426450" cy="4278094"/>
          </a:xfrm>
          <a:prstGeom prst="rect">
            <a:avLst/>
          </a:prstGeom>
        </p:spPr>
        <p:txBody>
          <a:bodyPr wrap="square">
            <a:spAutoFit/>
          </a:bodyPr>
          <a:lstStyle/>
          <a:p>
            <a:pPr marL="285750" indent="-285750" algn="just">
              <a:buFont typeface="Wingdings" pitchFamily="2" charset="2"/>
              <a:buChar char="Ø"/>
            </a:pPr>
            <a:r>
              <a:rPr lang="pl-PL" sz="1600" dirty="0" smtClean="0">
                <a:latin typeface="Arial" pitchFamily="34" charset="0"/>
                <a:cs typeface="Arial" pitchFamily="34" charset="0"/>
              </a:rPr>
              <a:t>W </a:t>
            </a:r>
            <a:r>
              <a:rPr lang="pl-PL" sz="1600" dirty="0">
                <a:latin typeface="Arial" pitchFamily="34" charset="0"/>
                <a:cs typeface="Arial" pitchFamily="34" charset="0"/>
              </a:rPr>
              <a:t>sytuacji, kiedy dane pole wniosku nie dotyczy Wnioskodawcy, powinien wstawić kreskę, chyba że w </a:t>
            </a:r>
            <a:r>
              <a:rPr lang="pl-PL" sz="1600" dirty="0" smtClean="0">
                <a:latin typeface="Arial" pitchFamily="34" charset="0"/>
                <a:cs typeface="Arial" pitchFamily="34" charset="0"/>
              </a:rPr>
              <a:t>instrukcji wypełniania wniosku o przyznanie pomocy  </a:t>
            </a:r>
            <a:r>
              <a:rPr lang="pl-PL" sz="1600" dirty="0">
                <a:latin typeface="Arial" pitchFamily="34" charset="0"/>
                <a:cs typeface="Arial" pitchFamily="34" charset="0"/>
              </a:rPr>
              <a:t>podano inaczej.  </a:t>
            </a:r>
          </a:p>
          <a:p>
            <a:pPr marL="285750" indent="-285750" algn="just">
              <a:buFont typeface="Wingdings" pitchFamily="2" charset="2"/>
              <a:buChar char="Ø"/>
            </a:pPr>
            <a:endParaRPr lang="pl-PL" sz="1600" dirty="0">
              <a:latin typeface="Arial" pitchFamily="34" charset="0"/>
              <a:cs typeface="Arial" pitchFamily="34" charset="0"/>
            </a:endParaRPr>
          </a:p>
          <a:p>
            <a:pPr marL="285750" indent="-285750" algn="just">
              <a:buFont typeface="Wingdings" pitchFamily="2" charset="2"/>
              <a:buChar char="Ø"/>
            </a:pPr>
            <a:r>
              <a:rPr lang="pl-PL" sz="1600" dirty="0" smtClean="0">
                <a:latin typeface="Arial" pitchFamily="34" charset="0"/>
                <a:cs typeface="Arial" pitchFamily="34" charset="0"/>
              </a:rPr>
              <a:t>Wszystkie </a:t>
            </a:r>
            <a:r>
              <a:rPr lang="pl-PL" sz="1600" dirty="0">
                <a:latin typeface="Arial" pitchFamily="34" charset="0"/>
                <a:cs typeface="Arial" pitchFamily="34" charset="0"/>
              </a:rPr>
              <a:t>koszty oraz kwoty należy podać w złotych zaokrąglając zgodnie z zasadami matematycznymi z dokładnością do dwóch miejsc po przecinku, z wyjątkiem wnioskowanej kwoty pomocy, którą należy </a:t>
            </a:r>
            <a:r>
              <a:rPr lang="pl-PL" sz="1600" dirty="0" smtClean="0">
                <a:latin typeface="Arial" pitchFamily="34" charset="0"/>
                <a:cs typeface="Arial" pitchFamily="34" charset="0"/>
              </a:rPr>
              <a:t>podać </a:t>
            </a:r>
            <a:r>
              <a:rPr lang="pl-PL" sz="1600" dirty="0">
                <a:latin typeface="Arial" pitchFamily="34" charset="0"/>
                <a:cs typeface="Arial" pitchFamily="34" charset="0"/>
              </a:rPr>
              <a:t>w pełnych złotych zaokrągloną w dół (po odrzuceniu groszy). </a:t>
            </a:r>
            <a:endParaRPr lang="pl-PL" sz="1600" dirty="0" smtClean="0">
              <a:latin typeface="Arial" pitchFamily="34" charset="0"/>
              <a:cs typeface="Arial" pitchFamily="34" charset="0"/>
            </a:endParaRPr>
          </a:p>
          <a:p>
            <a:pPr marL="285750" indent="-285750" algn="just"/>
            <a:endParaRPr lang="pl-PL" sz="1600" dirty="0" smtClean="0">
              <a:latin typeface="Arial" pitchFamily="34" charset="0"/>
              <a:cs typeface="Arial" pitchFamily="34" charset="0"/>
            </a:endParaRPr>
          </a:p>
          <a:p>
            <a:pPr marL="285750" indent="-285750" algn="just">
              <a:buFont typeface="Wingdings" pitchFamily="2" charset="2"/>
              <a:buChar char="Ø"/>
            </a:pPr>
            <a:r>
              <a:rPr lang="pl-PL" sz="1600" dirty="0" smtClean="0">
                <a:latin typeface="Arial" pitchFamily="34" charset="0"/>
                <a:cs typeface="Arial" pitchFamily="34" charset="0"/>
              </a:rPr>
              <a:t>Przed złożeniem wniosku należy upewnić się, czy:</a:t>
            </a:r>
          </a:p>
          <a:p>
            <a:pPr algn="just"/>
            <a:endParaRPr lang="pl-PL" sz="1600" dirty="0" smtClean="0">
              <a:latin typeface="Arial" pitchFamily="34" charset="0"/>
              <a:cs typeface="Arial" pitchFamily="34" charset="0"/>
            </a:endParaRPr>
          </a:p>
          <a:p>
            <a:pPr marL="540000" indent="-285750" algn="just">
              <a:spcAft>
                <a:spcPts val="0"/>
              </a:spcAft>
              <a:buFontTx/>
              <a:buChar char="-"/>
            </a:pPr>
            <a:r>
              <a:rPr lang="pl-PL" sz="1600" dirty="0" smtClean="0">
                <a:latin typeface="Arial" pitchFamily="34" charset="0"/>
                <a:cs typeface="Arial" pitchFamily="34" charset="0"/>
              </a:rPr>
              <a:t>wniosek został podpisany i opieczętowany przez osobę reprezentującą Wnioskodawcę albo przez pełnomocnika w wyznaczonym do tego miejscu, </a:t>
            </a:r>
          </a:p>
          <a:p>
            <a:pPr marL="540000" indent="-285750" algn="just">
              <a:spcAft>
                <a:spcPts val="0"/>
              </a:spcAft>
              <a:buFontTx/>
              <a:buChar char="-"/>
            </a:pPr>
            <a:r>
              <a:rPr lang="pl-PL" sz="1600" dirty="0" smtClean="0">
                <a:latin typeface="Arial" pitchFamily="34" charset="0"/>
                <a:cs typeface="Arial" pitchFamily="34" charset="0"/>
              </a:rPr>
              <a:t>wypełnione zostały wszystkie wymagane pola wniosku, </a:t>
            </a:r>
          </a:p>
          <a:p>
            <a:pPr marL="540000" indent="-285750" algn="just">
              <a:spcAft>
                <a:spcPts val="0"/>
              </a:spcAft>
              <a:buFontTx/>
              <a:buChar char="-"/>
            </a:pPr>
            <a:r>
              <a:rPr lang="pl-PL" sz="1600" dirty="0" smtClean="0">
                <a:latin typeface="Arial" pitchFamily="34" charset="0"/>
                <a:cs typeface="Arial" pitchFamily="34" charset="0"/>
              </a:rPr>
              <a:t>załączone zostały wszystkie wymagane dla danego rodzaju operacji, dokumenty (zgodnie z </a:t>
            </a:r>
            <a:r>
              <a:rPr lang="pl-PL" sz="1600" dirty="0" err="1" smtClean="0">
                <a:latin typeface="Arial" pitchFamily="34" charset="0"/>
                <a:cs typeface="Arial" pitchFamily="34" charset="0"/>
              </a:rPr>
              <a:t>pkt</a:t>
            </a:r>
            <a:r>
              <a:rPr lang="pl-PL" sz="1600" dirty="0" smtClean="0">
                <a:latin typeface="Arial" pitchFamily="34" charset="0"/>
                <a:cs typeface="Arial" pitchFamily="34" charset="0"/>
              </a:rPr>
              <a:t> VI. Informacja o załącznikach). </a:t>
            </a:r>
          </a:p>
          <a:p>
            <a:pPr marL="285750" indent="-285750" algn="just">
              <a:buFont typeface="Wingdings" pitchFamily="2" charset="2"/>
              <a:buChar char="Ø"/>
            </a:pPr>
            <a:endParaRPr lang="pl-PL" sz="1600" dirty="0">
              <a:latin typeface="Arial" pitchFamily="34" charset="0"/>
              <a:cs typeface="Arial" pitchFamily="34" charset="0"/>
            </a:endParaRPr>
          </a:p>
        </p:txBody>
      </p:sp>
    </p:spTree>
    <p:extLst>
      <p:ext uri="{BB962C8B-B14F-4D97-AF65-F5344CB8AC3E}">
        <p14:creationId xmlns:p14="http://schemas.microsoft.com/office/powerpoint/2010/main" xmlns="" val="8273596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138674"/>
            <a:ext cx="5874775" cy="677108"/>
          </a:xfrm>
          <a:prstGeom prst="rect">
            <a:avLst/>
          </a:prstGeom>
        </p:spPr>
        <p:txBody>
          <a:bodyPr wrap="square">
            <a:spAutoFit/>
          </a:bodyPr>
          <a:lstStyle/>
          <a:p>
            <a:pPr algn="r"/>
            <a:r>
              <a:rPr lang="pl-PL" sz="2400" b="1" dirty="0" smtClean="0">
                <a:solidFill>
                  <a:srgbClr val="44C6EB"/>
                </a:solidFill>
              </a:rPr>
              <a:t>Najważniejsze zasady wypełniania wniosku</a:t>
            </a:r>
          </a:p>
          <a:p>
            <a:pPr algn="r"/>
            <a:r>
              <a:rPr lang="pl-PL" sz="1400" b="1" dirty="0">
                <a:solidFill>
                  <a:prstClr val="black"/>
                </a:solidFill>
                <a:latin typeface="Arial Narrow" panose="020B0606020202030204" pitchFamily="34" charset="0"/>
                <a:cs typeface="Arial" pitchFamily="34" charset="0"/>
              </a:rPr>
              <a:t>I. CZĘŚĆ OGÓLNA</a:t>
            </a:r>
            <a:endParaRPr lang="pl-PL" sz="1400" dirty="0"/>
          </a:p>
        </p:txBody>
      </p:sp>
      <p:sp>
        <p:nvSpPr>
          <p:cNvPr id="4" name="Symbol zastępczy zawartości 3"/>
          <p:cNvSpPr>
            <a:spLocks noGrp="1"/>
          </p:cNvSpPr>
          <p:nvPr>
            <p:ph idx="1"/>
          </p:nvPr>
        </p:nvSpPr>
        <p:spPr>
          <a:xfrm>
            <a:off x="1533525" y="893126"/>
            <a:ext cx="7222102" cy="5233037"/>
          </a:xfrm>
        </p:spPr>
        <p:txBody>
          <a:bodyPr/>
          <a:lstStyle/>
          <a:p>
            <a:pPr marL="0" indent="0">
              <a:buNone/>
            </a:pPr>
            <a:endParaRPr lang="pl-PL" sz="1800" dirty="0" smtClean="0">
              <a:latin typeface="Arial" pitchFamily="34" charset="0"/>
              <a:cs typeface="Arial" pitchFamily="34" charset="0"/>
            </a:endParaRPr>
          </a:p>
          <a:p>
            <a:pPr marL="0" indent="0">
              <a:buNone/>
            </a:pPr>
            <a:endParaRPr lang="pl-PL" sz="1800" dirty="0">
              <a:latin typeface="Arial" pitchFamily="34" charset="0"/>
              <a:cs typeface="Arial" pitchFamily="34" charset="0"/>
            </a:endParaRPr>
          </a:p>
          <a:p>
            <a:pPr marL="0" indent="0">
              <a:buNone/>
            </a:pPr>
            <a:endParaRPr lang="pl-PL" sz="1800" dirty="0" smtClean="0">
              <a:latin typeface="Arial" pitchFamily="34" charset="0"/>
              <a:cs typeface="Arial" pitchFamily="34" charset="0"/>
            </a:endParaRPr>
          </a:p>
          <a:p>
            <a:pPr marL="0" indent="0">
              <a:buNone/>
            </a:pPr>
            <a:endParaRPr lang="pl-PL" sz="1800" dirty="0" smtClean="0">
              <a:latin typeface="Arial" pitchFamily="34" charset="0"/>
              <a:cs typeface="Arial" pitchFamily="34" charset="0"/>
            </a:endParaRPr>
          </a:p>
          <a:p>
            <a:pPr marL="0" indent="0">
              <a:buNone/>
            </a:pPr>
            <a:endParaRPr lang="pl-PL" sz="1800" dirty="0">
              <a:latin typeface="Arial" pitchFamily="34" charset="0"/>
              <a:cs typeface="Arial" pitchFamily="34" charset="0"/>
            </a:endParaRPr>
          </a:p>
          <a:p>
            <a:pPr marL="0" indent="0">
              <a:buNone/>
            </a:pPr>
            <a:endParaRPr lang="pl-PL" sz="1800" dirty="0" smtClean="0">
              <a:latin typeface="Arial" pitchFamily="34" charset="0"/>
              <a:cs typeface="Arial" pitchFamily="34" charset="0"/>
            </a:endParaRPr>
          </a:p>
          <a:p>
            <a:pPr marL="0" indent="0">
              <a:buNone/>
            </a:pPr>
            <a:endParaRPr lang="pl-PL" sz="1800" dirty="0">
              <a:latin typeface="Arial" pitchFamily="34" charset="0"/>
              <a:cs typeface="Arial" pitchFamily="34" charset="0"/>
            </a:endParaRPr>
          </a:p>
          <a:p>
            <a:pPr marL="0" indent="0">
              <a:buNone/>
            </a:pPr>
            <a:endParaRPr lang="pl-PL" sz="1800" dirty="0" smtClean="0">
              <a:latin typeface="Arial" pitchFamily="34" charset="0"/>
              <a:cs typeface="Arial" pitchFamily="34" charset="0"/>
            </a:endParaRPr>
          </a:p>
          <a:p>
            <a:pPr marL="0" indent="0">
              <a:buNone/>
            </a:pPr>
            <a:endParaRPr lang="pl-PL" sz="1800" dirty="0">
              <a:latin typeface="Arial" pitchFamily="34" charset="0"/>
              <a:cs typeface="Arial" pitchFamily="34" charset="0"/>
            </a:endParaRPr>
          </a:p>
          <a:p>
            <a:pPr marL="0" indent="0">
              <a:buNone/>
            </a:pPr>
            <a:endParaRPr lang="pl-PL" sz="1800" dirty="0" smtClean="0">
              <a:latin typeface="Arial" pitchFamily="34" charset="0"/>
              <a:cs typeface="Arial" pitchFamily="34" charset="0"/>
            </a:endParaRPr>
          </a:p>
          <a:p>
            <a:pPr marL="0" indent="0">
              <a:buNone/>
            </a:pPr>
            <a:endParaRPr lang="pl-PL" sz="1800" dirty="0">
              <a:latin typeface="Arial" pitchFamily="34" charset="0"/>
              <a:cs typeface="Arial" pitchFamily="34" charset="0"/>
            </a:endParaRPr>
          </a:p>
          <a:p>
            <a:pPr marL="0" indent="0">
              <a:buNone/>
            </a:pPr>
            <a:endParaRPr lang="pl-PL" sz="1800" dirty="0">
              <a:latin typeface="Arial" pitchFamily="34" charset="0"/>
              <a:cs typeface="Arial" pitchFamily="34" charset="0"/>
            </a:endParaRPr>
          </a:p>
        </p:txBody>
      </p:sp>
      <p:sp>
        <p:nvSpPr>
          <p:cNvPr id="5" name="pole tekstowe 4"/>
          <p:cNvSpPr txBox="1"/>
          <p:nvPr/>
        </p:nvSpPr>
        <p:spPr>
          <a:xfrm>
            <a:off x="228887" y="4080041"/>
            <a:ext cx="8715088" cy="1923604"/>
          </a:xfrm>
          <a:prstGeom prst="rect">
            <a:avLst/>
          </a:prstGeom>
          <a:noFill/>
        </p:spPr>
        <p:txBody>
          <a:bodyPr wrap="square" rtlCol="0">
            <a:spAutoFit/>
          </a:bodyPr>
          <a:lstStyle/>
          <a:p>
            <a:pPr lvl="0" algn="just" eaLnBrk="0" hangingPunct="0">
              <a:spcBef>
                <a:spcPct val="20000"/>
              </a:spcBef>
            </a:pPr>
            <a:r>
              <a:rPr lang="pl-PL" sz="1400" dirty="0" smtClean="0">
                <a:solidFill>
                  <a:prstClr val="black"/>
                </a:solidFill>
                <a:latin typeface="Arial" pitchFamily="34" charset="0"/>
                <a:cs typeface="Arial" pitchFamily="34" charset="0"/>
              </a:rPr>
              <a:t>W części ogólnej należy zaznaczyć </a:t>
            </a:r>
            <a:r>
              <a:rPr lang="pl-PL" sz="1400" dirty="0">
                <a:solidFill>
                  <a:prstClr val="black"/>
                </a:solidFill>
                <a:latin typeface="Arial" pitchFamily="34" charset="0"/>
                <a:cs typeface="Arial" pitchFamily="34" charset="0"/>
              </a:rPr>
              <a:t>właściwe pole:</a:t>
            </a:r>
          </a:p>
          <a:p>
            <a:pPr lvl="1" algn="just" eaLnBrk="0" hangingPunct="0">
              <a:spcBef>
                <a:spcPts val="600"/>
              </a:spcBef>
            </a:pPr>
            <a:r>
              <a:rPr lang="pl-PL" sz="1400" b="1" dirty="0">
                <a:solidFill>
                  <a:prstClr val="black"/>
                </a:solidFill>
                <a:latin typeface="Arial" pitchFamily="34" charset="0"/>
                <a:cs typeface="Arial" pitchFamily="34" charset="0"/>
              </a:rPr>
              <a:t> </a:t>
            </a:r>
            <a:r>
              <a:rPr lang="pl-PL" sz="1400" b="1" dirty="0" smtClean="0">
                <a:solidFill>
                  <a:prstClr val="black"/>
                </a:solidFill>
                <a:latin typeface="Arial" pitchFamily="34" charset="0"/>
                <a:cs typeface="Arial" pitchFamily="34" charset="0"/>
              </a:rPr>
              <a:t>         </a:t>
            </a:r>
            <a:r>
              <a:rPr lang="pl-PL" sz="1200" dirty="0" smtClean="0">
                <a:solidFill>
                  <a:prstClr val="black"/>
                </a:solidFill>
                <a:latin typeface="Arial" pitchFamily="34" charset="0"/>
                <a:cs typeface="Arial" pitchFamily="34" charset="0"/>
              </a:rPr>
              <a:t>1.1.</a:t>
            </a:r>
            <a:r>
              <a:rPr lang="pl-PL" sz="1400" b="1" dirty="0" smtClean="0">
                <a:solidFill>
                  <a:prstClr val="black"/>
                </a:solidFill>
                <a:latin typeface="Arial" pitchFamily="34" charset="0"/>
                <a:cs typeface="Arial" pitchFamily="34" charset="0"/>
              </a:rPr>
              <a:t>  Złożenie wniosku</a:t>
            </a:r>
            <a:endParaRPr lang="pl-PL" sz="1400" dirty="0" smtClean="0">
              <a:solidFill>
                <a:prstClr val="black"/>
              </a:solidFill>
              <a:latin typeface="Arial" pitchFamily="34" charset="0"/>
              <a:cs typeface="Arial" pitchFamily="34" charset="0"/>
            </a:endParaRPr>
          </a:p>
          <a:p>
            <a:pPr lvl="0" algn="just" eaLnBrk="0" hangingPunct="0">
              <a:spcBef>
                <a:spcPct val="20000"/>
              </a:spcBef>
            </a:pPr>
            <a:r>
              <a:rPr lang="pl-PL" sz="1400" dirty="0" smtClean="0">
                <a:solidFill>
                  <a:prstClr val="black"/>
                </a:solidFill>
                <a:latin typeface="Arial" pitchFamily="34" charset="0"/>
                <a:cs typeface="Arial" pitchFamily="34" charset="0"/>
              </a:rPr>
              <a:t>          lub   </a:t>
            </a:r>
            <a:r>
              <a:rPr lang="pl-PL" sz="1200" dirty="0" smtClean="0">
                <a:solidFill>
                  <a:prstClr val="black"/>
                </a:solidFill>
                <a:latin typeface="Arial" pitchFamily="34" charset="0"/>
                <a:cs typeface="Arial" pitchFamily="34" charset="0"/>
              </a:rPr>
              <a:t>1.2. </a:t>
            </a:r>
            <a:r>
              <a:rPr lang="pl-PL" sz="1400" b="1" dirty="0" smtClean="0">
                <a:solidFill>
                  <a:prstClr val="black"/>
                </a:solidFill>
                <a:latin typeface="Arial" pitchFamily="34" charset="0"/>
                <a:cs typeface="Arial" pitchFamily="34" charset="0"/>
              </a:rPr>
              <a:t>Korekta wniosku</a:t>
            </a:r>
            <a:r>
              <a:rPr lang="pl-PL" sz="1400" dirty="0" smtClean="0">
                <a:solidFill>
                  <a:prstClr val="black"/>
                </a:solidFill>
                <a:latin typeface="Arial" pitchFamily="34" charset="0"/>
                <a:cs typeface="Arial" pitchFamily="34" charset="0"/>
              </a:rPr>
              <a:t> - w przypadku, gdy Wnioskodawca zostanie wezwany na piśmie przez</a:t>
            </a:r>
            <a:br>
              <a:rPr lang="pl-PL" sz="1400" dirty="0" smtClean="0">
                <a:solidFill>
                  <a:prstClr val="black"/>
                </a:solidFill>
                <a:latin typeface="Arial" pitchFamily="34" charset="0"/>
                <a:cs typeface="Arial" pitchFamily="34" charset="0"/>
              </a:rPr>
            </a:br>
            <a:r>
              <a:rPr lang="pl-PL" sz="1400" dirty="0" smtClean="0">
                <a:solidFill>
                  <a:prstClr val="black"/>
                </a:solidFill>
                <a:latin typeface="Arial" pitchFamily="34" charset="0"/>
                <a:cs typeface="Arial" pitchFamily="34" charset="0"/>
              </a:rPr>
              <a:t>	     UM do usunięcia braków we wniosku albo wycofuje wniosek w części.</a:t>
            </a:r>
          </a:p>
          <a:p>
            <a:pPr lvl="0" algn="just" eaLnBrk="0" hangingPunct="0">
              <a:spcBef>
                <a:spcPct val="20000"/>
              </a:spcBef>
            </a:pPr>
            <a:endParaRPr lang="pl-PL" sz="1400" dirty="0" smtClean="0">
              <a:solidFill>
                <a:prstClr val="black"/>
              </a:solidFill>
              <a:latin typeface="Arial" pitchFamily="34" charset="0"/>
              <a:cs typeface="Arial" pitchFamily="34" charset="0"/>
            </a:endParaRPr>
          </a:p>
          <a:p>
            <a:pPr lvl="0" algn="just" eaLnBrk="0" hangingPunct="0">
              <a:spcBef>
                <a:spcPct val="20000"/>
              </a:spcBef>
            </a:pPr>
            <a:r>
              <a:rPr lang="pl-PL" sz="1200" dirty="0" smtClean="0">
                <a:solidFill>
                  <a:prstClr val="black"/>
                </a:solidFill>
                <a:latin typeface="Arial" pitchFamily="34" charset="0"/>
                <a:cs typeface="Arial" pitchFamily="34" charset="0"/>
              </a:rPr>
              <a:t>W </a:t>
            </a:r>
            <a:r>
              <a:rPr lang="pl-PL" sz="1200" dirty="0">
                <a:solidFill>
                  <a:prstClr val="black"/>
                </a:solidFill>
                <a:latin typeface="Arial" pitchFamily="34" charset="0"/>
                <a:cs typeface="Arial" pitchFamily="34" charset="0"/>
              </a:rPr>
              <a:t>tym </a:t>
            </a:r>
            <a:r>
              <a:rPr lang="pl-PL" sz="1200" dirty="0" smtClean="0">
                <a:solidFill>
                  <a:prstClr val="black"/>
                </a:solidFill>
                <a:latin typeface="Arial" pitchFamily="34" charset="0"/>
                <a:cs typeface="Arial" pitchFamily="34" charset="0"/>
              </a:rPr>
              <a:t>przypadku należy dokonać poprawek </a:t>
            </a:r>
            <a:r>
              <a:rPr lang="pl-PL" sz="1200" dirty="0">
                <a:solidFill>
                  <a:prstClr val="black"/>
                </a:solidFill>
                <a:latin typeface="Arial" pitchFamily="34" charset="0"/>
                <a:cs typeface="Arial" pitchFamily="34" charset="0"/>
              </a:rPr>
              <a:t>i </a:t>
            </a:r>
            <a:r>
              <a:rPr lang="pl-PL" sz="1200" dirty="0" smtClean="0">
                <a:solidFill>
                  <a:prstClr val="black"/>
                </a:solidFill>
                <a:latin typeface="Arial" pitchFamily="34" charset="0"/>
                <a:cs typeface="Arial" pitchFamily="34" charset="0"/>
              </a:rPr>
              <a:t>uzupełnień w </a:t>
            </a:r>
            <a:r>
              <a:rPr lang="pl-PL" sz="1200" dirty="0">
                <a:solidFill>
                  <a:prstClr val="black"/>
                </a:solidFill>
                <a:latin typeface="Arial" pitchFamily="34" charset="0"/>
                <a:cs typeface="Arial" pitchFamily="34" charset="0"/>
              </a:rPr>
              <a:t>polach </a:t>
            </a:r>
            <a:r>
              <a:rPr lang="pl-PL" sz="1200" dirty="0" smtClean="0">
                <a:solidFill>
                  <a:prstClr val="black"/>
                </a:solidFill>
                <a:latin typeface="Arial" pitchFamily="34" charset="0"/>
                <a:cs typeface="Arial" pitchFamily="34" charset="0"/>
              </a:rPr>
              <a:t>wniosku/ załącznikach wyłącznie </a:t>
            </a:r>
            <a:r>
              <a:rPr lang="pl-PL" sz="1200" dirty="0">
                <a:solidFill>
                  <a:prstClr val="black"/>
                </a:solidFill>
                <a:latin typeface="Arial" pitchFamily="34" charset="0"/>
                <a:cs typeface="Arial" pitchFamily="34" charset="0"/>
              </a:rPr>
              <a:t>tych</a:t>
            </a:r>
            <a:r>
              <a:rPr lang="pl-PL" sz="1200" dirty="0" smtClean="0">
                <a:solidFill>
                  <a:prstClr val="black"/>
                </a:solidFill>
                <a:latin typeface="Arial" pitchFamily="34" charset="0"/>
                <a:cs typeface="Arial" pitchFamily="34" charset="0"/>
              </a:rPr>
              <a:t>, </a:t>
            </a:r>
            <a:br>
              <a:rPr lang="pl-PL" sz="1200" dirty="0" smtClean="0">
                <a:solidFill>
                  <a:prstClr val="black"/>
                </a:solidFill>
                <a:latin typeface="Arial" pitchFamily="34" charset="0"/>
                <a:cs typeface="Arial" pitchFamily="34" charset="0"/>
              </a:rPr>
            </a:br>
            <a:r>
              <a:rPr lang="pl-PL" sz="1200" dirty="0" smtClean="0">
                <a:solidFill>
                  <a:prstClr val="black"/>
                </a:solidFill>
                <a:latin typeface="Arial" pitchFamily="34" charset="0"/>
                <a:cs typeface="Arial" pitchFamily="34" charset="0"/>
              </a:rPr>
              <a:t>do </a:t>
            </a:r>
            <a:r>
              <a:rPr lang="pl-PL" sz="1200" dirty="0">
                <a:solidFill>
                  <a:prstClr val="black"/>
                </a:solidFill>
                <a:latin typeface="Arial" pitchFamily="34" charset="0"/>
                <a:cs typeface="Arial" pitchFamily="34" charset="0"/>
              </a:rPr>
              <a:t>korekty których Wnioskodawca </a:t>
            </a:r>
            <a:r>
              <a:rPr lang="pl-PL" sz="1200" dirty="0" smtClean="0">
                <a:solidFill>
                  <a:prstClr val="black"/>
                </a:solidFill>
                <a:latin typeface="Arial" pitchFamily="34" charset="0"/>
                <a:cs typeface="Arial" pitchFamily="34" charset="0"/>
              </a:rPr>
              <a:t>został </a:t>
            </a:r>
            <a:r>
              <a:rPr lang="pl-PL" sz="1200" dirty="0">
                <a:solidFill>
                  <a:prstClr val="black"/>
                </a:solidFill>
                <a:latin typeface="Arial" pitchFamily="34" charset="0"/>
                <a:cs typeface="Arial" pitchFamily="34" charset="0"/>
              </a:rPr>
              <a:t>wezwany. Dane wniosku </a:t>
            </a:r>
            <a:r>
              <a:rPr lang="pl-PL" sz="1200" dirty="0" smtClean="0">
                <a:solidFill>
                  <a:prstClr val="black"/>
                </a:solidFill>
                <a:latin typeface="Arial" pitchFamily="34" charset="0"/>
                <a:cs typeface="Arial" pitchFamily="34" charset="0"/>
              </a:rPr>
              <a:t>nie objęte korektą </a:t>
            </a:r>
            <a:r>
              <a:rPr lang="pl-PL" sz="1200" dirty="0">
                <a:solidFill>
                  <a:prstClr val="black"/>
                </a:solidFill>
                <a:latin typeface="Arial" pitchFamily="34" charset="0"/>
                <a:cs typeface="Arial" pitchFamily="34" charset="0"/>
              </a:rPr>
              <a:t>muszą być tożsame </a:t>
            </a:r>
            <a:r>
              <a:rPr lang="pl-PL" sz="1200" dirty="0" smtClean="0">
                <a:solidFill>
                  <a:prstClr val="black"/>
                </a:solidFill>
                <a:latin typeface="Arial" pitchFamily="34" charset="0"/>
                <a:cs typeface="Arial" pitchFamily="34" charset="0"/>
              </a:rPr>
              <a:t/>
            </a:r>
            <a:br>
              <a:rPr lang="pl-PL" sz="1200" dirty="0" smtClean="0">
                <a:solidFill>
                  <a:prstClr val="black"/>
                </a:solidFill>
                <a:latin typeface="Arial" pitchFamily="34" charset="0"/>
                <a:cs typeface="Arial" pitchFamily="34" charset="0"/>
              </a:rPr>
            </a:br>
            <a:r>
              <a:rPr lang="pl-PL" sz="1200" dirty="0" smtClean="0">
                <a:solidFill>
                  <a:prstClr val="black"/>
                </a:solidFill>
                <a:latin typeface="Arial" pitchFamily="34" charset="0"/>
                <a:cs typeface="Arial" pitchFamily="34" charset="0"/>
              </a:rPr>
              <a:t>z </a:t>
            </a:r>
            <a:r>
              <a:rPr lang="pl-PL" sz="1200" dirty="0">
                <a:solidFill>
                  <a:prstClr val="black"/>
                </a:solidFill>
                <a:latin typeface="Arial" pitchFamily="34" charset="0"/>
                <a:cs typeface="Arial" pitchFamily="34" charset="0"/>
              </a:rPr>
              <a:t>danymi, które zostały podane w ostatniej złożonej </a:t>
            </a:r>
            <a:r>
              <a:rPr lang="pl-PL" sz="1200" dirty="0" smtClean="0">
                <a:solidFill>
                  <a:prstClr val="black"/>
                </a:solidFill>
                <a:latin typeface="Arial" pitchFamily="34" charset="0"/>
                <a:cs typeface="Arial" pitchFamily="34" charset="0"/>
              </a:rPr>
              <a:t>wersji </a:t>
            </a:r>
            <a:r>
              <a:rPr lang="pl-PL" sz="1200" dirty="0">
                <a:solidFill>
                  <a:prstClr val="black"/>
                </a:solidFill>
                <a:latin typeface="Arial" pitchFamily="34" charset="0"/>
                <a:cs typeface="Arial" pitchFamily="34" charset="0"/>
              </a:rPr>
              <a:t>wniosku. </a:t>
            </a:r>
          </a:p>
        </p:txBody>
      </p:sp>
      <p:pic>
        <p:nvPicPr>
          <p:cNvPr id="7" name="Picture 5"/>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493977" y="738304"/>
            <a:ext cx="6236848" cy="328733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8273596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880852" y="431461"/>
            <a:ext cx="5874775" cy="677108"/>
          </a:xfrm>
          <a:prstGeom prst="rect">
            <a:avLst/>
          </a:prstGeom>
        </p:spPr>
        <p:txBody>
          <a:bodyPr wrap="square">
            <a:spAutoFit/>
          </a:bodyPr>
          <a:lstStyle/>
          <a:p>
            <a:pPr algn="r"/>
            <a:r>
              <a:rPr lang="pl-PL" sz="2400" b="1" dirty="0" smtClean="0">
                <a:solidFill>
                  <a:srgbClr val="44C6EB"/>
                </a:solidFill>
              </a:rPr>
              <a:t>Najważniejsze zasady wypełniania wniosku</a:t>
            </a:r>
          </a:p>
          <a:p>
            <a:pPr algn="r"/>
            <a:r>
              <a:rPr lang="pl-PL" sz="1400" b="1" dirty="0">
                <a:solidFill>
                  <a:prstClr val="black"/>
                </a:solidFill>
                <a:latin typeface="Arial Narrow" panose="020B0606020202030204" pitchFamily="34" charset="0"/>
                <a:cs typeface="Arial" panose="020B0604020202020204" pitchFamily="34" charset="0"/>
              </a:rPr>
              <a:t>II. IDENTYFIKACJA PODMIOTU UBIEGAJĄCEGO SIĘ O PRZYZNANIE POMOCY</a:t>
            </a:r>
            <a:endParaRPr lang="pl-PL" sz="1400" dirty="0">
              <a:solidFill>
                <a:prstClr val="black"/>
              </a:solidFill>
            </a:endParaRPr>
          </a:p>
        </p:txBody>
      </p:sp>
      <p:sp>
        <p:nvSpPr>
          <p:cNvPr id="4" name="Symbol zastępczy zawartości 3"/>
          <p:cNvSpPr>
            <a:spLocks noGrp="1"/>
          </p:cNvSpPr>
          <p:nvPr>
            <p:ph idx="1"/>
          </p:nvPr>
        </p:nvSpPr>
        <p:spPr>
          <a:xfrm>
            <a:off x="1533525" y="893126"/>
            <a:ext cx="7222102" cy="5233037"/>
          </a:xfrm>
        </p:spPr>
        <p:txBody>
          <a:bodyPr/>
          <a:lstStyle/>
          <a:p>
            <a:pPr marL="0" indent="0">
              <a:buNone/>
            </a:pPr>
            <a:endParaRPr lang="pl-PL" sz="1800" dirty="0" smtClean="0">
              <a:latin typeface="Arial" pitchFamily="34" charset="0"/>
              <a:cs typeface="Arial" pitchFamily="34" charset="0"/>
            </a:endParaRPr>
          </a:p>
          <a:p>
            <a:pPr marL="0" indent="0">
              <a:buNone/>
            </a:pPr>
            <a:endParaRPr lang="pl-PL" sz="1800" dirty="0">
              <a:latin typeface="Arial" pitchFamily="34" charset="0"/>
              <a:cs typeface="Arial" pitchFamily="34" charset="0"/>
            </a:endParaRPr>
          </a:p>
          <a:p>
            <a:pPr marL="0" indent="0">
              <a:buNone/>
            </a:pPr>
            <a:endParaRPr lang="pl-PL" sz="1800" dirty="0" smtClean="0">
              <a:latin typeface="Arial" pitchFamily="34" charset="0"/>
              <a:cs typeface="Arial" pitchFamily="34" charset="0"/>
            </a:endParaRPr>
          </a:p>
          <a:p>
            <a:pPr marL="0" indent="0">
              <a:buNone/>
            </a:pPr>
            <a:endParaRPr lang="pl-PL" sz="1800" dirty="0">
              <a:latin typeface="Arial" pitchFamily="34" charset="0"/>
              <a:cs typeface="Arial" pitchFamily="34" charset="0"/>
            </a:endParaRPr>
          </a:p>
          <a:p>
            <a:pPr marL="0" indent="0">
              <a:buNone/>
            </a:pPr>
            <a:endParaRPr lang="pl-PL" sz="2000" dirty="0">
              <a:latin typeface="Arial" pitchFamily="34" charset="0"/>
              <a:cs typeface="Arial" pitchFamily="34" charset="0"/>
            </a:endParaRPr>
          </a:p>
        </p:txBody>
      </p:sp>
      <p:pic>
        <p:nvPicPr>
          <p:cNvPr id="6" name="Picture 5"/>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476606" y="1460975"/>
            <a:ext cx="7037079" cy="446603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462788248"/>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8771</TotalTime>
  <Words>3733</Words>
  <Application>Microsoft Office PowerPoint</Application>
  <PresentationFormat>Pokaz na ekranie (4:3)</PresentationFormat>
  <Paragraphs>687</Paragraphs>
  <Slides>48</Slides>
  <Notes>46</Notes>
  <HiddenSlides>0</HiddenSlides>
  <MMClips>0</MMClips>
  <ScaleCrop>false</ScaleCrop>
  <HeadingPairs>
    <vt:vector size="4" baseType="variant">
      <vt:variant>
        <vt:lpstr>Motyw</vt:lpstr>
      </vt:variant>
      <vt:variant>
        <vt:i4>1</vt:i4>
      </vt:variant>
      <vt:variant>
        <vt:lpstr>Tytuły slajdów</vt:lpstr>
      </vt:variant>
      <vt:variant>
        <vt:i4>48</vt:i4>
      </vt:variant>
    </vt:vector>
  </HeadingPairs>
  <TitlesOfParts>
    <vt:vector size="49" baseType="lpstr">
      <vt:lpstr>Motyw pakietu Office</vt:lpstr>
      <vt:lpstr>Slajd 1</vt:lpstr>
      <vt:lpstr>Slajd 2</vt:lpstr>
      <vt:lpstr>Slajd 3</vt:lpstr>
      <vt:lpstr>Slajd 4</vt:lpstr>
      <vt:lpstr>Slajd 5</vt:lpstr>
      <vt:lpstr>Slajd 6</vt:lpstr>
      <vt:lpstr>Slajd 7</vt:lpstr>
      <vt:lpstr>Slajd 8</vt:lpstr>
      <vt:lpstr>Slajd 9</vt:lpstr>
      <vt:lpstr>Slajd 10</vt:lpstr>
      <vt:lpstr>Slajd 11</vt:lpstr>
      <vt:lpstr>Slajd 12</vt:lpstr>
      <vt:lpstr>Slajd 13</vt:lpstr>
      <vt:lpstr>Slajd 14</vt:lpstr>
      <vt:lpstr>Slajd 15</vt:lpstr>
      <vt:lpstr>Slajd 16</vt:lpstr>
      <vt:lpstr>Slajd 17</vt:lpstr>
      <vt:lpstr>Slajd 18</vt:lpstr>
      <vt:lpstr>Slajd 19</vt:lpstr>
      <vt:lpstr>Slajd 20</vt:lpstr>
      <vt:lpstr>Slajd 21</vt:lpstr>
      <vt:lpstr>Slajd 22</vt:lpstr>
      <vt:lpstr>Slajd 23</vt:lpstr>
      <vt:lpstr>Slajd 24</vt:lpstr>
      <vt:lpstr>Slajd 25</vt:lpstr>
      <vt:lpstr>Slajd 26</vt:lpstr>
      <vt:lpstr>Slajd 27</vt:lpstr>
      <vt:lpstr>Slajd 28</vt:lpstr>
      <vt:lpstr>Slajd 29</vt:lpstr>
      <vt:lpstr>Slajd 30</vt:lpstr>
      <vt:lpstr>Slajd 31</vt:lpstr>
      <vt:lpstr>Slajd 32</vt:lpstr>
      <vt:lpstr>Slajd 33</vt:lpstr>
      <vt:lpstr>Slajd 34</vt:lpstr>
      <vt:lpstr>Slajd 35</vt:lpstr>
      <vt:lpstr>Slajd 36</vt:lpstr>
      <vt:lpstr>Slajd 37</vt:lpstr>
      <vt:lpstr>Slajd 38</vt:lpstr>
      <vt:lpstr>Slajd 39</vt:lpstr>
      <vt:lpstr>Slajd 40</vt:lpstr>
      <vt:lpstr>Slajd 41</vt:lpstr>
      <vt:lpstr>Slajd 42</vt:lpstr>
      <vt:lpstr>Slajd 43</vt:lpstr>
      <vt:lpstr>Slajd 44</vt:lpstr>
      <vt:lpstr>Slajd 45</vt:lpstr>
      <vt:lpstr>Slajd 46</vt:lpstr>
      <vt:lpstr>Slajd 47</vt:lpstr>
      <vt:lpstr>Slajd 48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Użytkownik systemu Windows</dc:creator>
  <cp:lastModifiedBy> Województwa Zachodniopomorskiego</cp:lastModifiedBy>
  <cp:revision>499</cp:revision>
  <cp:lastPrinted>2016-09-14T12:26:58Z</cp:lastPrinted>
  <dcterms:created xsi:type="dcterms:W3CDTF">2013-06-11T05:39:37Z</dcterms:created>
  <dcterms:modified xsi:type="dcterms:W3CDTF">2019-08-22T09:25:11Z</dcterms:modified>
</cp:coreProperties>
</file>