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5"/>
  </p:notesMasterIdLst>
  <p:handoutMasterIdLst>
    <p:handoutMasterId r:id="rId36"/>
  </p:handoutMasterIdLst>
  <p:sldIdLst>
    <p:sldId id="305" r:id="rId2"/>
    <p:sldId id="346" r:id="rId3"/>
    <p:sldId id="398" r:id="rId4"/>
    <p:sldId id="357" r:id="rId5"/>
    <p:sldId id="371" r:id="rId6"/>
    <p:sldId id="375" r:id="rId7"/>
    <p:sldId id="373" r:id="rId8"/>
    <p:sldId id="374" r:id="rId9"/>
    <p:sldId id="370" r:id="rId10"/>
    <p:sldId id="379" r:id="rId11"/>
    <p:sldId id="368" r:id="rId12"/>
    <p:sldId id="380" r:id="rId13"/>
    <p:sldId id="369" r:id="rId14"/>
    <p:sldId id="378" r:id="rId15"/>
    <p:sldId id="381" r:id="rId16"/>
    <p:sldId id="359" r:id="rId17"/>
    <p:sldId id="376" r:id="rId18"/>
    <p:sldId id="382" r:id="rId19"/>
    <p:sldId id="383" r:id="rId20"/>
    <p:sldId id="384" r:id="rId21"/>
    <p:sldId id="360" r:id="rId22"/>
    <p:sldId id="394" r:id="rId23"/>
    <p:sldId id="385" r:id="rId24"/>
    <p:sldId id="395" r:id="rId25"/>
    <p:sldId id="397" r:id="rId26"/>
    <p:sldId id="367" r:id="rId27"/>
    <p:sldId id="386" r:id="rId28"/>
    <p:sldId id="387" r:id="rId29"/>
    <p:sldId id="388" r:id="rId30"/>
    <p:sldId id="389" r:id="rId31"/>
    <p:sldId id="390" r:id="rId32"/>
    <p:sldId id="391" r:id="rId33"/>
    <p:sldId id="264" r:id="rId3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8585B"/>
    <a:srgbClr val="969696"/>
    <a:srgbClr val="FFFF66"/>
    <a:srgbClr val="FF0000"/>
    <a:srgbClr val="707173"/>
    <a:srgbClr val="44C6EB"/>
    <a:srgbClr val="79B5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047" autoAdjust="0"/>
    <p:restoredTop sz="94165" autoAdjust="0"/>
  </p:normalViewPr>
  <p:slideViewPr>
    <p:cSldViewPr snapToGrid="0">
      <p:cViewPr>
        <p:scale>
          <a:sx n="100" d="100"/>
          <a:sy n="100" d="100"/>
        </p:scale>
        <p:origin x="-1224" y="-24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862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6C8A83-A0C6-4102-8977-A198C6E7E8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501464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20AFAC-A34F-4B41-BB6A-A2879AFF64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446336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0AFAC-A34F-4B41-BB6A-A2879AFF6470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6388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D65B80-C516-43F0-B454-056A5C0FE23D}" type="slidenum">
              <a:rPr lang="pl-PL" altLang="pl-PL" sz="1200"/>
              <a:pPr algn="r"/>
              <a:t>2</a:t>
            </a:fld>
            <a:endParaRPr lang="pl-PL" altLang="pl-PL" sz="120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5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32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628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218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865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53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83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199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4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80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361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az 3"/>
          <p:cNvPicPr>
            <a:picLocks noChangeAspect="1"/>
          </p:cNvPicPr>
          <p:nvPr userDrawn="1"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79450" y="241300"/>
            <a:ext cx="1566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 userDrawn="1"/>
        </p:nvSpPr>
        <p:spPr>
          <a:xfrm>
            <a:off x="974725" y="6756400"/>
            <a:ext cx="1052513" cy="1000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ole tekstowe 8"/>
          <p:cNvSpPr txBox="1">
            <a:spLocks noChangeArrowheads="1"/>
          </p:cNvSpPr>
          <p:nvPr userDrawn="1"/>
        </p:nvSpPr>
        <p:spPr bwMode="auto">
          <a:xfrm>
            <a:off x="7419975" y="6372225"/>
            <a:ext cx="13620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l-PL" sz="1600" b="1" dirty="0" smtClean="0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www.wzp.p</a:t>
            </a:r>
            <a:r>
              <a:rPr lang="pl-PL" b="1" dirty="0" smtClean="0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l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1949570" y="6507222"/>
            <a:ext cx="64779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>
                <a:latin typeface="Arial" charset="0"/>
              </a:rPr>
              <a:t>„Europejski </a:t>
            </a:r>
            <a:r>
              <a:rPr lang="pl-PL" sz="800" baseline="0" dirty="0" smtClean="0">
                <a:latin typeface="Arial" charset="0"/>
              </a:rPr>
              <a:t>Fundusz Rolny na rzecz Rozwoju Obszarów Wiejskich</a:t>
            </a:r>
            <a:r>
              <a:rPr lang="pl-PL" sz="800" dirty="0" smtClean="0">
                <a:latin typeface="Arial" charset="0"/>
              </a:rPr>
              <a:t>: Europa inwestująca w obszary wiejskie”</a:t>
            </a:r>
            <a:endParaRPr lang="pl-PL" dirty="0"/>
          </a:p>
        </p:txBody>
      </p:sp>
      <p:pic>
        <p:nvPicPr>
          <p:cNvPr id="11" name="Obraz 8" descr="UE_LOGO_Europejski_Fundusz_Rolny_JPG"/>
          <p:cNvPicPr>
            <a:picLocks noChangeAspect="1" noChangeArrowheads="1"/>
          </p:cNvPicPr>
          <p:nvPr userDrawn="1"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228975" y="5972318"/>
            <a:ext cx="657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9"/>
          <p:cNvPicPr>
            <a:picLocks noChangeAspect="1" noChangeArrowheads="1"/>
          </p:cNvPicPr>
          <p:nvPr userDrawn="1"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153995" y="5908117"/>
            <a:ext cx="91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KSOW_LOGO_JPG"/>
          <p:cNvPicPr/>
          <p:nvPr userDrawn="1"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41" y="5969104"/>
            <a:ext cx="1160780" cy="475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0843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  <p:sldLayoutId id="2147483917" r:id="rId20"/>
    <p:sldLayoutId id="2147483918" r:id="rId21"/>
    <p:sldLayoutId id="2147483919" r:id="rId22"/>
    <p:sldLayoutId id="2147483920" r:id="rId23"/>
    <p:sldLayoutId id="2147483921" r:id="rId24"/>
    <p:sldLayoutId id="2147483922" r:id="rId25"/>
    <p:sldLayoutId id="2147483923" r:id="rId26"/>
    <p:sldLayoutId id="2147483925" r:id="rId27"/>
    <p:sldLayoutId id="2147483745" r:id="rId28"/>
    <p:sldLayoutId id="2147483746" r:id="rId29"/>
    <p:sldLayoutId id="2147483747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mlyszyk@wzp.pl" TargetMode="Externa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C:\Users\mkrawczyk\Desktop\Zdjęcia\Konkurs\F_8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700"/>
            <a:ext cx="91440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Obraz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8900" y="9525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Obraz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" y="0"/>
            <a:ext cx="27828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Obraz 8" descr="UE_LOGO_Europejski_Fundusz_Rolny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4181"/>
            <a:ext cx="657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0" y="3895725"/>
            <a:ext cx="52689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Arial" charset="0"/>
              </a:rPr>
              <a:t>Program Rozwoju Obszarów Wiejskich na lata 2014-2020</a:t>
            </a:r>
          </a:p>
          <a:p>
            <a:pPr algn="ctr"/>
            <a:endParaRPr lang="pl-PL" altLang="pl-PL" sz="2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l-PL" altLang="pl-PL" sz="2000" b="1" dirty="0" smtClean="0">
                <a:solidFill>
                  <a:schemeClr val="bg1"/>
                </a:solidFill>
                <a:latin typeface="Arial" charset="0"/>
              </a:rPr>
              <a:t>Gospodarka wodno-ściekowa</a:t>
            </a:r>
            <a:endParaRPr lang="pl-PL" altLang="pl-PL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0887" y="5717381"/>
            <a:ext cx="8159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KSOW_LOGO_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6" y="5750029"/>
            <a:ext cx="1160780" cy="47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3331841"/>
            <a:ext cx="5796136" cy="1938992"/>
          </a:xfrm>
          <a:prstGeom prst="rect">
            <a:avLst/>
          </a:prstGeom>
          <a:solidFill>
            <a:srgbClr val="00993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bg1"/>
                </a:solidFill>
                <a:latin typeface="Arial" pitchFamily="34" charset="0"/>
              </a:rPr>
              <a:t>Gospodarka wodno-ściekowa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pl-PL" altLang="pl-PL" sz="2000" b="1" dirty="0" smtClean="0">
                <a:solidFill>
                  <a:schemeClr val="bg1"/>
                </a:solidFill>
                <a:latin typeface="Arial" pitchFamily="34" charset="0"/>
              </a:rPr>
              <a:t>–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itchFamily="34" charset="0"/>
              </a:rPr>
              <a:t>zasady przyznawania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itchFamily="34" charset="0"/>
              </a:rPr>
              <a:t>pomocy</a:t>
            </a:r>
          </a:p>
          <a:p>
            <a:pPr algn="ctr"/>
            <a:endParaRPr lang="pl-PL" altLang="pl-PL" sz="2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pl-PL" altLang="pl-PL" sz="2000" b="1" dirty="0" smtClean="0">
                <a:solidFill>
                  <a:schemeClr val="bg1"/>
                </a:solidFill>
                <a:latin typeface="Arial" pitchFamily="34" charset="0"/>
              </a:rPr>
              <a:t>Program Rozwoju Obszarów Wiejskich </a:t>
            </a:r>
            <a:br>
              <a:rPr lang="pl-PL" altLang="pl-PL" sz="2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pl-PL" altLang="pl-PL" sz="2000" b="1" dirty="0" smtClean="0">
                <a:solidFill>
                  <a:schemeClr val="bg1"/>
                </a:solidFill>
                <a:latin typeface="Arial" pitchFamily="34" charset="0"/>
              </a:rPr>
              <a:t>na lata 2014-2020</a:t>
            </a:r>
            <a:endParaRPr lang="pl-PL" altLang="pl-PL" sz="20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pl-PL" altLang="pl-PL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0" y="6273800"/>
            <a:ext cx="75358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800" dirty="0"/>
              <a:t>Materiał opracowany przez Wydział Programów Rozwoju Obszarów Wiejskich - Urząd Marszałkowski Województwa Zachodniopomorskiego.</a:t>
            </a:r>
            <a:br>
              <a:rPr lang="pl-PL" sz="800" dirty="0"/>
            </a:br>
            <a:r>
              <a:rPr lang="pl-PL" sz="800" dirty="0"/>
              <a:t>Instytucja Zarządzająca PROW 2014-2020 – Minister Rolnictwa i Rozwoju Wsi.</a:t>
            </a:r>
            <a:br>
              <a:rPr lang="pl-PL" sz="800" dirty="0"/>
            </a:br>
            <a:r>
              <a:rPr lang="pl-PL" sz="800" dirty="0"/>
              <a:t>„Europejski Fundusz Rolny na rzecz Rozwoju Obszarów Wiejskich: Europa inwestująca w obszary wiejskie”. Materiał współfinansowany ze środków Unii Europejskiej w ramach Pomocy Technicznej Programu Rozwoju Obszarów Wiejskich na lata 2014-2020.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9675" y="1652617"/>
            <a:ext cx="7258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+mj-lt"/>
              <a:buAutoNum type="arabicPeriod" startAt="12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Operacja nie jest możliwa bez udziału środków publicznych.</a:t>
            </a:r>
          </a:p>
          <a:p>
            <a:pPr marL="342900" indent="-342900" algn="just" eaLnBrk="0" hangingPunct="0">
              <a:buFont typeface="+mj-lt"/>
              <a:buAutoNum type="arabicPeriod" startAt="12"/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buFont typeface="+mj-lt"/>
              <a:buAutoNum type="arabicPeriod" startAt="12"/>
              <a:tabLst>
                <a:tab pos="725488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Dla planowanej operacji wydano decyzję ostateczną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o środowiskowych uwarunkowaniach, jeżeli jest wymagana.</a:t>
            </a:r>
          </a:p>
          <a:p>
            <a:pPr marL="342900" indent="-342900" algn="just" eaLnBrk="0" hangingPunct="0">
              <a:buFont typeface="+mj-lt"/>
              <a:buAutoNum type="arabicPeriod" startAt="12"/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buFont typeface="+mj-lt"/>
              <a:buAutoNum type="arabicPeriod" startAt="12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Pomoc ma formę </a:t>
            </a:r>
            <a:r>
              <a:rPr lang="pl-PL" b="1" dirty="0" smtClean="0">
                <a:latin typeface="Arial" charset="0"/>
              </a:rPr>
              <a:t>refundacji </a:t>
            </a:r>
            <a:r>
              <a:rPr lang="pl-PL" dirty="0" smtClean="0">
                <a:latin typeface="Arial" charset="0"/>
              </a:rPr>
              <a:t>części kosztów kwalifikowalnych </a:t>
            </a:r>
            <a:r>
              <a:rPr lang="pl-PL" b="1" dirty="0" smtClean="0">
                <a:latin typeface="Arial" charset="0"/>
              </a:rPr>
              <a:t>operacji w wysokości </a:t>
            </a:r>
            <a:r>
              <a:rPr lang="pl-PL" b="1" dirty="0" smtClean="0">
                <a:latin typeface="Arial" charset="0"/>
              </a:rPr>
              <a:t>do 63,63 </a:t>
            </a:r>
            <a:r>
              <a:rPr lang="pl-PL" b="1" dirty="0" smtClean="0">
                <a:latin typeface="Arial" charset="0"/>
              </a:rPr>
              <a:t>%.</a:t>
            </a:r>
          </a:p>
          <a:p>
            <a:pPr marL="342900" indent="-342900" algn="just" eaLnBrk="0" hangingPunct="0">
              <a:buFont typeface="+mj-lt"/>
              <a:buAutoNum type="arabicPeriod" startAt="12"/>
              <a:tabLst>
                <a:tab pos="725488" algn="l"/>
              </a:tabLst>
            </a:pPr>
            <a:endParaRPr lang="pl-PL" b="1" dirty="0" smtClean="0">
              <a:latin typeface="Arial" charset="0"/>
            </a:endParaRPr>
          </a:p>
          <a:p>
            <a:pPr marL="342900" indent="-342900" algn="just" eaLnBrk="0" hangingPunct="0">
              <a:buFont typeface="+mj-lt"/>
              <a:buAutoNum type="arabicPeriod" startAt="12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Maksymalna </a:t>
            </a:r>
            <a:r>
              <a:rPr lang="pl-PL" b="1" dirty="0" smtClean="0">
                <a:latin typeface="Arial" charset="0"/>
              </a:rPr>
              <a:t>wartość dofinansowania wynosi do 2 mln zł </a:t>
            </a:r>
            <a:br>
              <a:rPr lang="pl-PL" b="1" dirty="0" smtClean="0">
                <a:latin typeface="Arial" charset="0"/>
              </a:rPr>
            </a:br>
            <a:r>
              <a:rPr lang="pl-PL" b="1" dirty="0" smtClean="0">
                <a:latin typeface="Arial" charset="0"/>
              </a:rPr>
              <a:t>na beneficjenta</a:t>
            </a:r>
            <a:r>
              <a:rPr lang="pl-PL" dirty="0" smtClean="0">
                <a:latin typeface="Arial" charset="0"/>
              </a:rPr>
              <a:t> w okresie realizacji Programu.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9219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1975" y="1802613"/>
            <a:ext cx="8408987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b="1" dirty="0">
                <a:latin typeface="Arial" charset="0"/>
              </a:rPr>
              <a:t>Koszty </a:t>
            </a:r>
            <a:r>
              <a:rPr lang="pl-PL" b="1" dirty="0" err="1">
                <a:latin typeface="Arial" charset="0"/>
              </a:rPr>
              <a:t>kwalifikowalne</a:t>
            </a:r>
            <a:r>
              <a:rPr lang="pl-PL" b="1" dirty="0">
                <a:latin typeface="Arial" charset="0"/>
              </a:rPr>
              <a:t> - wszelkie koszty związane z: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b="1" dirty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budową, przebudową lub wyposażeniem obiektów budowlanych służących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do zaopatrzenia w wodę lub odprowadzania ścieków: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a) oczyszczalni ścieków,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b) ujęć wody i stacji uzdatniania wody,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c) systemów kanalizacji zbiorczej dla ścieków komunalnych,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d) przydomowych oczyszczalni ścieków,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e) zbiorowych systemów zaopatrzenia w wodę,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f) instalacji do osadów ściekowych,;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33449" y="1720839"/>
            <a:ext cx="75723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Tx/>
              <a:buChar char="•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zakup usług służących realizacji operacji;</a:t>
            </a:r>
          </a:p>
          <a:p>
            <a:pPr marL="342900" indent="-342900" algn="just" eaLnBrk="0" hangingPunct="0">
              <a:buFontTx/>
              <a:buChar char="•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z</a:t>
            </a:r>
            <a:r>
              <a:rPr lang="pl-PL" dirty="0" smtClean="0">
                <a:latin typeface="Arial" charset="0"/>
              </a:rPr>
              <a:t>akup </a:t>
            </a:r>
            <a:r>
              <a:rPr lang="pl-PL" dirty="0" smtClean="0">
                <a:latin typeface="Arial" charset="0"/>
              </a:rPr>
              <a:t>nowych urządzeń i materiałów służących realizacji operacji;</a:t>
            </a:r>
          </a:p>
          <a:p>
            <a:pPr marL="342900" indent="-342900" algn="just" eaLnBrk="0" hangingPunct="0">
              <a:buFontTx/>
              <a:buChar char="•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podatek VAT;</a:t>
            </a:r>
          </a:p>
          <a:p>
            <a:pPr marL="342900" indent="-342900" algn="just" eaLnBrk="0" hangingPunct="0">
              <a:buFontTx/>
              <a:buChar char="•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koszty ogólne (</a:t>
            </a:r>
            <a:r>
              <a:rPr lang="pl-PL" b="1" dirty="0" smtClean="0">
                <a:latin typeface="Arial" charset="0"/>
              </a:rPr>
              <a:t>w wysokości </a:t>
            </a:r>
            <a:r>
              <a:rPr lang="pl-PL" b="1" dirty="0" err="1" smtClean="0">
                <a:latin typeface="Arial" charset="0"/>
              </a:rPr>
              <a:t>nieprzekraczajacej</a:t>
            </a:r>
            <a:r>
              <a:rPr lang="pl-PL" b="1" dirty="0" smtClean="0">
                <a:latin typeface="Arial" charset="0"/>
              </a:rPr>
              <a:t> 10 % </a:t>
            </a:r>
            <a:r>
              <a:rPr lang="pl-PL" dirty="0" smtClean="0">
                <a:latin typeface="Arial" charset="0"/>
              </a:rPr>
              <a:t>pozostałych kosztów </a:t>
            </a:r>
            <a:r>
              <a:rPr lang="pl-PL" dirty="0" err="1" smtClean="0">
                <a:latin typeface="Arial" charset="0"/>
              </a:rPr>
              <a:t>kwalifikowalnych</a:t>
            </a:r>
            <a:r>
              <a:rPr lang="pl-PL" dirty="0" smtClean="0">
                <a:latin typeface="Arial" charset="0"/>
              </a:rPr>
              <a:t>, poniesione po 01 stycznia 2014 r.)</a:t>
            </a:r>
          </a:p>
          <a:p>
            <a:pPr marL="342900" indent="-342900" algn="just" eaLnBrk="0" hangingPunct="0">
              <a:buFontTx/>
              <a:buChar char="•"/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ctr" eaLnBrk="0" hangingPunct="0"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      </a:t>
            </a:r>
            <a:r>
              <a:rPr lang="pl-PL" b="1" dirty="0" smtClean="0">
                <a:latin typeface="Arial" charset="0"/>
              </a:rPr>
              <a:t>Wszystkie koszty muszą być właściwie uzasadnione, racjonale </a:t>
            </a:r>
            <a:br>
              <a:rPr lang="pl-PL" b="1" dirty="0" smtClean="0">
                <a:latin typeface="Arial" charset="0"/>
              </a:rPr>
            </a:br>
            <a:r>
              <a:rPr lang="pl-PL" b="1" dirty="0" smtClean="0">
                <a:latin typeface="Arial" charset="0"/>
              </a:rPr>
              <a:t>i niezbędne do osiągnięcia celu operacji.</a:t>
            </a:r>
            <a:endParaRPr lang="pl-PL" b="1" dirty="0"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8195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30710" y="2913767"/>
            <a:ext cx="7384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  <a:p>
            <a:pPr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  <a:p>
            <a:pPr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  <a:p>
            <a:pPr algn="just" eaLnBrk="0" hangingPunct="0">
              <a:tabLst>
                <a:tab pos="725488" algn="l"/>
              </a:tabLst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973393" y="1811024"/>
            <a:ext cx="76691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Właściwy organ samorządu województwa albo samorządowa jednostka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podaje do publicznej wiadomości,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na stronie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internetowej urzędu marszałkowskiego</a:t>
            </a:r>
            <a:r>
              <a:rPr lang="pl-PL" dirty="0">
                <a:latin typeface="Arial" pitchFamily="34" charset="0"/>
                <a:cs typeface="Arial" pitchFamily="34" charset="0"/>
              </a:rPr>
              <a:t> albo samorządowej jednostki oraz w urzędzie marszałkowskim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albo samorządowej jednostce</a:t>
            </a:r>
            <a:r>
              <a:rPr lang="pl-PL" dirty="0">
                <a:latin typeface="Arial" pitchFamily="34" charset="0"/>
                <a:cs typeface="Arial" pitchFamily="34" charset="0"/>
              </a:rPr>
              <a:t>,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ogłoszenie o naborze wniosków o przyznanie pomocy nie później niż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14 dni i nie wcześniej niż 30 dni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przed dniem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planowanego rozpoczęcia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terminu składania tych wniosków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l-PL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Ogłoszenie </a:t>
            </a:r>
            <a:r>
              <a:rPr lang="pl-PL" dirty="0">
                <a:latin typeface="Arial" pitchFamily="34" charset="0"/>
                <a:cs typeface="Arial" pitchFamily="34" charset="0"/>
              </a:rPr>
              <a:t>zawiera wskazanie dnia rozpoczęcia i dnia zakończenia terminu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składania wniosków </a:t>
            </a:r>
            <a:r>
              <a:rPr lang="pl-PL" dirty="0">
                <a:latin typeface="Arial" pitchFamily="34" charset="0"/>
                <a:cs typeface="Arial" pitchFamily="34" charset="0"/>
              </a:rPr>
              <a:t>o przyznanie pomocy oraz miejsca składania wniosków o przyznanie pomocy.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9769" y="1543665"/>
            <a:ext cx="81441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Wniosek wraz z wymaganymi załącznikami należy złożyć w UM, w terminie określonym w ogłoszeniu o naborze wniosków.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Złożenie wniosku o przyznanie pomocy zostanie potwierdzone w formie pisemnej. Potwierdzenie powinno zawierać datę i godzinę wpływu wniosku, zostać opatrzone pieczęcią UM i podpisem osoby przyjmującej ten wniosek. 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Do wniosku o przyznanie pomocy dołącza się dokumenty niezbędne do ustalenia spełnienia warunków przyznania pomocy albo ich kopie, których wykaz zawiera formularz wniosku o przyznanie pomocy.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Kopie dokumentów, o których mowa w ust. 2, dołącza się w formie kopii potwierdzonych za zgodność z oryginałem przez podmiot ubiegający się o przyznanie pomocy albo pracownika samorządu województwa, albo podmiot, który wydał dokument, albo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formie kopii poświadczonych za zgodność z oryginałem przez notariusza lub przez występującego w sprawie pełnomocnika będącego radcą prawnym albo adwokatem.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792361" y="519951"/>
            <a:ext cx="5707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7725" y="1543050"/>
            <a:ext cx="76676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Jeżeli wniosek o przyznanie pomocy nie został złożony w terminie naboru, pomocy nie przyznaje się, o czym właściwy organ samorządu województwa informuje, w formie pisemnej, podmiot ubiegający się o przyznanie pomocy, podając przyczyny odmowy przyznania pomocy.</a:t>
            </a:r>
          </a:p>
          <a:p>
            <a:pPr algn="just"/>
            <a:endParaRPr lang="pl-PL" dirty="0" smtClean="0"/>
          </a:p>
          <a:p>
            <a:pPr algn="just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O kolejności przysługiwania pomocy decyduje suma uzyskanych punktów przyznanych na podstawie kryteriów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wyboru operacji oraz kryteriów dotyczących specyfiki regionu określonych dla poszczególnych województw.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dane zawarte we wniosku o przyznanie pomocy i dokumentach dołączonych do wniosku są rozbieżne, punkty przyznaje się na podstawie danych zawartych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dołączonych dokumentach.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wniosek o przyznanie pomocy lub dołączone do niego dokumenty nie zawierają danych niezbędnych do ustalenia liczby punktów za dane kryterium, nie przyznaje się punktów za to kryterium.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792361" y="519951"/>
            <a:ext cx="5707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0988" y="1609725"/>
            <a:ext cx="864711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        O przyznaniu pomocy będzie decydować liczba uzyskanych punktów na podstawie kryteriów dotyczących: </a:t>
            </a:r>
          </a:p>
          <a:p>
            <a:pPr marL="609600" indent="-609600">
              <a:buFont typeface="Arial" charset="0"/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podstawowy dochód podatkowy gminy,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 której jest planowana realizacja operacji,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przeliczeniu na 1 mieszkańca, obliczany zgodnie z przepisami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o dochodach jednostek samorządu terytorialnego, opublikowany przez urząd obsługujący ministra właściwego do spraw finansów publicznych do stosowania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roku, w którym nastąpiło ogłoszenie o naborze, kształtuje się na poziomie: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a) nie więcej niż 50% średniej krajowej – 4 punkty,</a:t>
            </a:r>
          </a:p>
          <a:p>
            <a:pPr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b) powyżej 50% średniej krajowej i nie więcej niż 75% średniej krajowej – 2 punkty,</a:t>
            </a:r>
          </a:p>
          <a:p>
            <a:pPr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c) powyżej 75% średniej krajowej i nie więcej niż 100% średniej krajowej – 1 punkt;</a:t>
            </a:r>
          </a:p>
          <a:p>
            <a:pPr marL="609600" indent="-609600">
              <a:buFont typeface="Arial" charset="0"/>
              <a:buNone/>
            </a:pPr>
            <a:endParaRPr lang="pl-PL" sz="1600" dirty="0" smtClean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066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831690" y="569112"/>
            <a:ext cx="5717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894735" y="1799303"/>
            <a:ext cx="76544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średnia stopy bezrobocia w powiecie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na którego obszarze jest planowana realizacja operacji, w okresie ostatnich 12 miesięcy poprzedzających miesiąc rozpoczęcia terminu naboru wniosków o przyznanie pomocy była wyższa lub równa średniej krajowej stopie bezrobocia w tym okresie – 1 punkt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   operacja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jest planowana na obszarze gminy, na którym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jednolita część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wód </a:t>
            </a: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  powierzchniowych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jest zagrożona nieosiągnięciem celów środowiskowych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wskazanych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„w planach gospodarowania wodami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na obszarach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dorzeczy, o 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 których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mowa w art. 315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1 ustawy z dnia 20 lipca 2017 r. – Prawo wodne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 –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5 punktów</a:t>
            </a:r>
            <a:r>
              <a:rPr lang="pl-PL" dirty="0" smtClean="0"/>
              <a:t>;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2000" y="1871693"/>
            <a:ext cx="75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wyrażony w % iloraz liczby ludności korzystającej z sieci wodociągowej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znajdującej się na obszarze, o którym mowa w § 4 pkt 4 rozporządzenia,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na którym jest planowana realizacja operacji, i liczby mieszkańców na tym obszarze, zwany dalej „wskaźnikiem zwodociągowania gminy”, według danych Głównego Urzędu Statystycznego dostępnych na dzień rozpoczęcia naboru wniosków o przyznanie pomocy, zwanych dalej „danymi GUS”– w przypadku realizacji operacji w zakresie gospodarki wodnej, wynosi: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sz="1600" dirty="0" smtClean="0">
                <a:latin typeface="Arial" pitchFamily="34" charset="0"/>
                <a:cs typeface="Arial" pitchFamily="34" charset="0"/>
              </a:rPr>
              <a:t>a) nie więcej niż 50% – 6 punktów,</a:t>
            </a:r>
          </a:p>
          <a:p>
            <a:pPr lvl="1"/>
            <a:r>
              <a:rPr lang="pl-PL" sz="1600" dirty="0" smtClean="0">
                <a:latin typeface="Arial" pitchFamily="34" charset="0"/>
                <a:cs typeface="Arial" pitchFamily="34" charset="0"/>
              </a:rPr>
              <a:t>b) powyżej 50% i nie więcej niż 75% – 4 punkty,</a:t>
            </a:r>
          </a:p>
          <a:p>
            <a:pPr lvl="1"/>
            <a:r>
              <a:rPr lang="pl-PL" sz="1600" dirty="0" smtClean="0">
                <a:latin typeface="Arial" pitchFamily="34" charset="0"/>
                <a:cs typeface="Arial" pitchFamily="34" charset="0"/>
              </a:rPr>
              <a:t>c) powyżej 75% i nie więcej niż 90% – 2 punkty;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4399" y="1801416"/>
            <a:ext cx="7515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wyrażony w % iloraz liczby ludności korzystającej z sieci kanalizacyjnej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znajdującej się na obszarze, o którym mowa w § 4 pkt 4, na którym jest planowana realizacja operacji, i liczby mieszkańców na tym obszarze, zwany dalej „wskaźnikiem skanalizowania gminy”, według danych GUS </a:t>
            </a:r>
          </a:p>
          <a:p>
            <a:pPr marL="285750" indent="-285750" algn="just"/>
            <a:r>
              <a:rPr lang="pl-PL" dirty="0" smtClean="0">
                <a:latin typeface="Arial" pitchFamily="34" charset="0"/>
                <a:cs typeface="Arial" pitchFamily="34" charset="0"/>
              </a:rPr>
              <a:t>    – w przypadku realizacji operacji w zakresie gospodarki ściekowej, wynosi: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a) nie więcej niż 20% – 4 punkty,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b) powyżej 20% i nie więcej niż 30% – 2 punkty,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c) powyżej 30% i nie więcej niż 40% – 1 punkt;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ekstu 2"/>
          <p:cNvSpPr txBox="1">
            <a:spLocks/>
          </p:cNvSpPr>
          <p:nvPr/>
        </p:nvSpPr>
        <p:spPr bwMode="auto">
          <a:xfrm>
            <a:off x="484188" y="1390343"/>
            <a:ext cx="8355012" cy="45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Operacje typu Gospodarka wodno-ściekowa</a:t>
            </a:r>
            <a:r>
              <a:rPr lang="pl-PL" altLang="pl-PL" sz="2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altLang="pl-PL" sz="2000" dirty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będą możliwe do realizacji w </a:t>
            </a:r>
            <a:r>
              <a:rPr lang="pl-PL" altLang="pl-PL" sz="2000" dirty="0">
                <a:solidFill>
                  <a:srgbClr val="000000"/>
                </a:solidFill>
                <a:latin typeface="Arial" charset="0"/>
              </a:rPr>
              <a:t>ramach działania </a:t>
            </a:r>
            <a:br>
              <a:rPr lang="pl-PL" altLang="pl-PL" sz="2000" dirty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2000" b="1" dirty="0">
                <a:solidFill>
                  <a:srgbClr val="000000"/>
                </a:solidFill>
                <a:latin typeface="Arial" charset="0"/>
              </a:rPr>
              <a:t>„Podstawowe usługi i odnowa wsi na obszarach wiejskich”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W dniu 5 sierpnia 2016 r. ukazało się Rozporządzenie Ministra Rolnictwa i Rozwoju Wsi z dnia 14 lipca 2016 r. 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(zmienione w 03.2018, 09.2018, 08.2019 r.) w 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sprawie szczegółowych warunków i trybu przyznawania pomocy finansowej na operacje typu „Gospodarka wodno-ściekowa” </a:t>
            </a:r>
            <a:r>
              <a:rPr lang="pl-PL" sz="1600" b="1" dirty="0"/>
              <a:t>w ramach </a:t>
            </a:r>
            <a:r>
              <a:rPr lang="pl-PL" sz="1600" b="1" dirty="0" err="1"/>
              <a:t>poddziałania</a:t>
            </a:r>
            <a:r>
              <a:rPr lang="pl-PL" sz="1600" b="1" dirty="0"/>
              <a:t> „Wsparcie inwestycji </a:t>
            </a:r>
            <a:r>
              <a:rPr lang="pl-PL" sz="1600" b="1" dirty="0" smtClean="0"/>
              <a:t>związanych z </a:t>
            </a:r>
            <a:r>
              <a:rPr lang="pl-PL" sz="1600" b="1" dirty="0"/>
              <a:t>tworzeniem, ulepszaniem lub rozbudową wszystkich rodzajów małej infrastruktury, w tym inwestycji w </a:t>
            </a:r>
            <a:r>
              <a:rPr lang="pl-PL" sz="1600" b="1" dirty="0" smtClean="0"/>
              <a:t>energię odnawialną </a:t>
            </a:r>
            <a:r>
              <a:rPr lang="pl-PL" sz="1600" b="1" dirty="0"/>
              <a:t>i w oszczędzanie energii” objętego Programem Rozwoju Obszarów Wiejskich na lata </a:t>
            </a:r>
            <a:r>
              <a:rPr lang="pl-PL" sz="1600" b="1" dirty="0" smtClean="0"/>
              <a:t>2014–2020</a:t>
            </a:r>
            <a:endParaRPr lang="pl-PL" sz="16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l-PL" altLang="pl-PL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4899" y="1504950"/>
            <a:ext cx="76676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wskaźnik zwodociągowania gminy, według danych GUS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w przypadku realizacji operacji w zakresie gospodarki ściekowej, wynosi: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a) powyżej 75% – 2 punkty,</a:t>
            </a:r>
          </a:p>
          <a:p>
            <a:pPr lvl="1"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b) powyżej 50% i nie więcej niż 75% – 1 punkt;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operacja dotyczy łącznie gospodarki wodnej i ściekowej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– 1,5 punktu;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operacja będzie realizowana w związku z tworzeniem pasywnej infrastruktury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szerokopasmowej w rozumieniu art. 2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137 rozporządzenia Komisji (UE) nr 651/2014 z dnia 17 czerwca 2014 r. uznającego niektóre rodzaje pomocy za zgodne z rynkiem wewnętrznym w zastosowaniu art. 107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i 108 Traktatu (Dz. Urz. UE L 187 z 26.06.2014, str. 1) lub na obszarze realizacji operacji funkcjonuje sieć szerokopasmowa w rozumieniu art. 2 ust. 1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1 ustawy z dnia 7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maja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2010 r. o wspieraniu rozwoju usług i sieci telekomunikacyjnych (Dz. U. z 2015 r. poz. 880, 1045, 1777 i 2281 oraz z 2016 r. poz. 903) – 0,5 punktu.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11267" name="Symbol zastępczy tekstu 2"/>
          <p:cNvSpPr txBox="1">
            <a:spLocks/>
          </p:cNvSpPr>
          <p:nvPr/>
        </p:nvSpPr>
        <p:spPr bwMode="auto">
          <a:xfrm>
            <a:off x="1009650" y="1524000"/>
            <a:ext cx="72485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23975" y="924597"/>
            <a:ext cx="73056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tabLst>
                <a:tab pos="685800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685800" algn="l"/>
              </a:tabLst>
            </a:pPr>
            <a:endParaRPr lang="pl-PL" dirty="0">
              <a:latin typeface="Arial" charset="0"/>
            </a:endParaRPr>
          </a:p>
          <a:p>
            <a:pPr marL="342900" indent="-342900" algn="just" eaLnBrk="0" hangingPunct="0">
              <a:tabLst>
                <a:tab pos="685800" algn="l"/>
              </a:tabLst>
            </a:pPr>
            <a:endParaRPr lang="pl-PL" dirty="0">
              <a:latin typeface="Arial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kryterium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regionalne woj. Zachodniopomorskiego: </a:t>
            </a:r>
          </a:p>
          <a:p>
            <a:pPr marL="342900" indent="-342900" algn="just" eaLnBrk="0" hangingPunct="0">
              <a:tabLst>
                <a:tab pos="685800" algn="l"/>
              </a:tabLst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wartość syntetycznego miernika rozwoju infrastruktury technicznej gminy, na której obszarze będzie realizowana operacja wynikająca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obowiązującego w dniu ogłoszenia naboru wniosków o przyznanie pomocy dokumentu „Specjalna Strefa Włączenia na obszarze województwa zachodniopomorskiego oraz planowane kierunki działań interwencyjnych”, udostępnionego na stronie internetowej administrowanej przez Urząd Marszałkowski Województwa Zachodniopomorskiego, mieści się: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– w przedziale od 0 do 0,4 – 4 punkty,</a:t>
            </a:r>
          </a:p>
          <a:p>
            <a:pPr lvl="1"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– powyżej 0,4 do 0,6 – 3 punkty,</a:t>
            </a:r>
          </a:p>
          <a:p>
            <a:pPr algn="just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tabLst>
                <a:tab pos="685800" algn="l"/>
              </a:tabLst>
            </a:pPr>
            <a:r>
              <a:rPr lang="pl-PL" dirty="0" smtClean="0"/>
              <a:t> </a:t>
            </a:r>
            <a:endParaRPr lang="pl-PL" dirty="0">
              <a:latin typeface="Arial" charset="0"/>
            </a:endParaRPr>
          </a:p>
          <a:p>
            <a:pPr marL="342900" indent="-342900" algn="just" eaLnBrk="0" hangingPunct="0">
              <a:buFont typeface="Wingdings" pitchFamily="2" charset="2"/>
              <a:buNone/>
              <a:tabLst>
                <a:tab pos="685800" algn="l"/>
              </a:tabLst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66700" y="2914650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Syntetyczny miernik rozwoju infrastruktury technicznej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– w przedziale 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200" dirty="0">
                <a:latin typeface="Arial" pitchFamily="34" charset="0"/>
                <a:cs typeface="Arial" pitchFamily="34" charset="0"/>
              </a:rPr>
              <a:t>–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0 do 0,4 – 4 punkty,</a:t>
            </a:r>
          </a:p>
          <a:p>
            <a:r>
              <a:rPr lang="pl-PL" sz="1200" dirty="0">
                <a:latin typeface="Arial" pitchFamily="34" charset="0"/>
                <a:cs typeface="Arial" pitchFamily="34" charset="0"/>
              </a:rPr>
              <a:t>– powyżej 0,4 do 0,6 – 3 punkty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248025" y="16192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44C6EB"/>
                </a:solidFill>
                <a:latin typeface="Calibri"/>
                <a:ea typeface="+mj-ea"/>
                <a:cs typeface="+mj-cs"/>
              </a:rPr>
              <a:t>Warunki przyznawania pomocy – według rozporządzenia</a:t>
            </a:r>
            <a:endParaRPr lang="pl-PL" dirty="0"/>
          </a:p>
        </p:txBody>
      </p:sp>
      <p:pic>
        <p:nvPicPr>
          <p:cNvPr id="1026" name="Picture 2" descr="C:\Users\mlyszyk\Desktop\wod-kan\2 NABÓR WOD-KAN\miernik rozwoju infrastruktury techniczn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885188"/>
            <a:ext cx="5324475" cy="501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4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43000" y="1950720"/>
            <a:ext cx="75533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kryterium regionalne woj. Zachodniopomorskiego c.d.: 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lphaLcParenR" startAt="2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realizacja operacji jest planowana na obszarze gminy, która została zakwalifikowana do specjalnej strefy włączenia na podstawie obowiązującego w dniu ogłoszenia naboru wniosków o przyznanie pomocy dokumentu „Specjalna Strefa Włączenia na obszarze województwa zachodniopomorskiego oraz planowane kierunki działań interwencyjnych”, udostępnionego na stronie internetowej administrowanej przez Urząd Marszałkowski Województwa Zachodniopomorskiego – 4 punkty,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5737" y="2704580"/>
            <a:ext cx="233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itchFamily="34" charset="0"/>
                <a:cs typeface="Arial" pitchFamily="34" charset="0"/>
              </a:rPr>
              <a:t>Gminy zakwalifikowane do SSW – 4 pkt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162300" y="142875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44C6EB"/>
                </a:solidFill>
                <a:latin typeface="Calibri"/>
                <a:ea typeface="+mj-ea"/>
                <a:cs typeface="+mj-cs"/>
              </a:rPr>
              <a:t>Warunki przyznawania pomocy – według rozporządzenia</a:t>
            </a:r>
            <a:endParaRPr lang="pl-PL" dirty="0"/>
          </a:p>
        </p:txBody>
      </p:sp>
      <p:pic>
        <p:nvPicPr>
          <p:cNvPr id="2050" name="Picture 2" descr="C:\Users\mlyszyk\Desktop\wod-kan\2 NABÓR WOD-KAN\Gminy w ssw 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1" y="838200"/>
            <a:ext cx="4616240" cy="5124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83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1049" y="2036177"/>
            <a:ext cx="7991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kryterium regionalne woj. Zachodniopomorskiego c.d. : </a:t>
            </a:r>
          </a:p>
          <a:p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lphaLcParenR" startAt="3"/>
            </a:pP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realizacja operacji jest planowana w miejscowości, na której obszarze nie była realizowana operacja dotycząca gospodarki wodno-ściekowej w ramach działania „Podstawowe usługi dla gospodarki i ludności wiejskiej” objętego Programem Rozwoju Obszarów Wiejskich na lata 2007–2013 – 4 punkty.</a:t>
            </a:r>
          </a:p>
          <a:p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Pomoc może być przyznana na realizację operacji, która uzyskała co najmniej 12 punktów.</a:t>
            </a:r>
            <a:endParaRPr lang="pl-PL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44C6EB"/>
                </a:solidFill>
                <a:latin typeface="Calibri"/>
              </a:rPr>
              <a:t>Warunki przyznawania pomocy – według rozporządzenia</a:t>
            </a:r>
          </a:p>
        </p:txBody>
      </p:sp>
    </p:spTree>
    <p:extLst>
      <p:ext uri="{BB962C8B-B14F-4D97-AF65-F5344CB8AC3E}">
        <p14:creationId xmlns="" xmlns:p14="http://schemas.microsoft.com/office/powerpoint/2010/main" val="31168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12291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71525" y="1844875"/>
            <a:ext cx="80581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 przypadku gdy operacja będzie realizowana na obszarze więcej niż jednej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punkty w ramach poszczególnych kryteriów wyboru oraz kryteriów dotyczących specyfiki regionu określonych dla poszczególnych województw przyznaje się na podstawie średniej arytmetycznej danych z wszystkich gmin, na których obszarze będzie realizowana operacja.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 przypadku gdy operacja będzie realizowana na obszarze więcej niż jednej miejscowości, punkty w ramach poszczególnych kryteriów wyboru oraz kryteriów dotyczących specyfiki regionu, które odnoszą się do miejscowości, przyznaje się, jeżeli dane kryterium jest spełnione dla wszystkich miejscowości, które są objęte planowaną operacją.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None/>
              <a:tabLst>
                <a:tab pos="685800" algn="l"/>
              </a:tabLst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09625" y="1459796"/>
            <a:ext cx="77343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Kolejność przysługiwania pomocy jest ustalana na podstawie sumy przyznanych punktów za poszczególne kryteria wyboru operacji oraz kryteria dotyczące specyfiki regionu, określone dla poszczególnych województw na podstawie danych zawartych we wniosku o przyznanie pomocy oraz w dokumentach,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o których mowa w § 9 ust. 2 rozporządzenia, złożonych wraz z tym wnioskiem.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W przypadku gdy operacje z zakresu gospodarki ściekowej uzyskały taką samą liczbę punktów, o kolejności przyznania pomocy decyduje większa objętość ścieków odprowadzanych do kanalizacji lub oczyszczalni przydomowych, których oczyszczenie umożliwi realizacja operacji.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W przypadku gdy operacje uzyskały taką samą liczbę punktów i nie jest możliwe ustalenie ich kolejności zgodnie z § 12 ust. 3 albo 4, o kolejności przyznania pomocy decyduje liczba mieszkańców obszaru objętego operacją, według danych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GUS, przy czym pierwszeństwo w uzyskaniu pomocy ma operacja, która będzie realizowana na obszarze o większej liczbie mieszkańców.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1526" y="1428750"/>
            <a:ext cx="79914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Właściwy organ samorządu województwa albo samorządowa jednostka, niezwłocznie po przyznaniu punktów za kryteria, o których mowa w § 11 ust. 4 i 5, sporządza i podaje do publicznej wiadomości na stronie internetowej urzędu marszałkowskiego albo samorządowej jednostki oraz 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w urzędzie marszałkowskim albo w samorządowej jednostce listę, która zawiera informację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o kolejności przysługiwania pomocy.</a:t>
            </a:r>
          </a:p>
          <a:p>
            <a:pPr algn="just"/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Po podaniu do publicznej wiadomości listy, o której mowa w § 13 ust. 1, właściwy organ samorządu województwa przeprowadza kontrolę administracyjną wniosków o przyznanie pomocy podmiotów umieszczonych na tej liście w zakresie spełnienia warunków przyznania pomocy, o których mowa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w § 4, oraz w zakresie danych w nim zawartych lub dokumentów niezbędnych do przyznania pomocy, których wykaz zawiera formularz, o którym mowa w § 9 ust. 2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Kontroli, o której mowa w ust. 1, podlegają wnioski o przyznanie pomocy w ilości, która jest ustalona na podstawie sumy kwot wnioskowanej pomocy na realizację operacji objętych tymi wnioskami, mieszczącej się w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wysokości 150% limitu środków przewidzianych na operacje typu gospodarka wodno-ściekowa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, o którym mowa w rozporządzeniu Ministra Rolnictwa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i Rozwoju Wsi z dnia 12 października 2015 r. w sprawie wysokości limitów środków dostępnych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w poszczególnych województwach lub latach w ramach określonych działań lub poddziałań Programu Rozwoju Obszarów Wiejskich na lata 2014–2020 (Dz. U. poz. 1755).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2475" y="1510249"/>
            <a:ext cx="7848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Możliwość dwukrotnych uzupełnień</a:t>
            </a:r>
          </a:p>
          <a:p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Jeżeli w wyniku przeprowadzenia kontroli administracyjnej okaże się, że wniosek o przyznanie pomocy zawiera braki, właściwy organ samorządu województwa wzywa, w formie pisemnej, podmiot ubiegający się o przyznanie pomocy do usunięcia tych braków, w terminie 14 dni od dnia doręczenia wezwania.</a:t>
            </a:r>
          </a:p>
          <a:p>
            <a:pPr algn="just"/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Jeżeli podmiot ubiegający się o przyznanie pomocy nie usunął wszystkich braków, wzywa się go ponownie, w formie pisemnej, do usunięcia pozostałych braków, w terminie 14 dni od dnia doręczenia wezwania.</a:t>
            </a:r>
          </a:p>
          <a:p>
            <a:pPr algn="just"/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Jeżeli podmiot ubiegający się o przyznanie pomocy, pomimo dwukrotnego wezwania, nie usunął braków w terminie, pomocy nie przyznaje się, o czym właściwy organ samorządu województwa informuje, w formie pisemnej, podmiot ubiegający się o przyznanie pomocy, podając przyczyny odmowy przyznania pomocy.</a:t>
            </a:r>
          </a:p>
          <a:p>
            <a:pPr algn="just"/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Powyższych przepisów nie stosuje się, jeżeli zachodzą niebudzące wątpliwości przesłanki nieprzyznania pomocy.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3400" y="1152525"/>
            <a:ext cx="8382000" cy="479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b="1" dirty="0" smtClean="0">
                <a:solidFill>
                  <a:srgbClr val="000000"/>
                </a:solidFill>
              </a:rPr>
              <a:t>II </a:t>
            </a:r>
            <a:r>
              <a:rPr lang="pl-PL" altLang="pl-PL" b="1" dirty="0" smtClean="0">
                <a:solidFill>
                  <a:srgbClr val="000000"/>
                </a:solidFill>
              </a:rPr>
              <a:t>nabór wniosków o przyznanie pomocy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b="1" dirty="0" smtClean="0">
              <a:solidFill>
                <a:srgbClr val="00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2 września 2019 r. – 18 październik 2019 r</a:t>
            </a: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400" b="1" dirty="0" smtClean="0">
              <a:solidFill>
                <a:srgbClr val="000000"/>
              </a:solidFill>
            </a:endParaRPr>
          </a:p>
          <a:p>
            <a:pPr lvl="0" algn="ctr"/>
            <a:r>
              <a:rPr lang="pl-PL" b="1" dirty="0" smtClean="0">
                <a:ea typeface="Times New Roman" pitchFamily="18" charset="0"/>
                <a:cs typeface="Arial" pitchFamily="34" charset="0"/>
              </a:rPr>
              <a:t>Orientacyjna wysokość środków pozostałych do zakontraktowania </a:t>
            </a:r>
          </a:p>
          <a:p>
            <a:pPr lvl="0" algn="ctr"/>
            <a:endParaRPr lang="pl-PL" sz="600" b="1" dirty="0" smtClean="0">
              <a:solidFill>
                <a:srgbClr val="00B0F0"/>
              </a:solidFill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pl-PL" sz="2000" b="1" dirty="0" smtClean="0">
                <a:solidFill>
                  <a:srgbClr val="00B0F0"/>
                </a:solidFill>
                <a:ea typeface="Times New Roman" pitchFamily="18" charset="0"/>
                <a:cs typeface="Arial" pitchFamily="34" charset="0"/>
              </a:rPr>
              <a:t>8 096 572 mln euro </a:t>
            </a:r>
            <a:endParaRPr lang="pl-PL" sz="2000" b="1" dirty="0" smtClean="0">
              <a:solidFill>
                <a:srgbClr val="00B0F0"/>
              </a:solidFill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pl-PL" sz="2000" b="1" dirty="0" smtClean="0">
                <a:solidFill>
                  <a:srgbClr val="00B0F0"/>
                </a:solidFill>
                <a:cs typeface="Arial" pitchFamily="34" charset="0"/>
              </a:rPr>
              <a:t>Około </a:t>
            </a:r>
            <a:r>
              <a:rPr lang="pl-PL" sz="2000" b="1" dirty="0" smtClean="0">
                <a:solidFill>
                  <a:srgbClr val="00B0F0"/>
                </a:solidFill>
                <a:cs typeface="Arial" pitchFamily="34" charset="0"/>
              </a:rPr>
              <a:t>34 734 295 </a:t>
            </a:r>
            <a:r>
              <a:rPr lang="pl-PL" sz="2000" b="1" dirty="0" smtClean="0">
                <a:solidFill>
                  <a:srgbClr val="00B0F0"/>
                </a:solidFill>
                <a:cs typeface="Arial" pitchFamily="34" charset="0"/>
              </a:rPr>
              <a:t>mln PLN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1000" b="1" dirty="0" smtClean="0">
              <a:solidFill>
                <a:srgbClr val="00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dirty="0" smtClean="0">
                <a:solidFill>
                  <a:srgbClr val="000000"/>
                </a:solidFill>
              </a:rPr>
              <a:t>Alokacja całość: </a:t>
            </a:r>
            <a:r>
              <a:rPr lang="pl-PL" altLang="pl-PL" dirty="0" smtClean="0">
                <a:solidFill>
                  <a:srgbClr val="000000"/>
                </a:solidFill>
              </a:rPr>
              <a:t>16 601 036 euro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dirty="0" smtClean="0">
              <a:solidFill>
                <a:srgbClr val="00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dirty="0" smtClean="0">
                <a:solidFill>
                  <a:srgbClr val="FF0000"/>
                </a:solidFill>
              </a:rPr>
              <a:t>Informacja z </a:t>
            </a:r>
            <a:r>
              <a:rPr lang="pl-PL" altLang="pl-PL" dirty="0" err="1" smtClean="0">
                <a:solidFill>
                  <a:srgbClr val="FF0000"/>
                </a:solidFill>
              </a:rPr>
              <a:t>MRiRW</a:t>
            </a:r>
            <a:r>
              <a:rPr lang="pl-PL" altLang="pl-PL" dirty="0" smtClean="0">
                <a:solidFill>
                  <a:srgbClr val="FF0000"/>
                </a:solidFill>
              </a:rPr>
              <a:t>  (16.08.2019 r.) o dodatkowych środkach w wysokości 5,3 mln euro + przesunięcia z innych działań w kwocie ok. 170 tys. euro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u="sng" dirty="0" smtClean="0">
                <a:solidFill>
                  <a:srgbClr val="FF0000"/>
                </a:solidFill>
              </a:rPr>
              <a:t>Alokacja może wzrosnąć do ok. 58 mln zł</a:t>
            </a:r>
            <a:endParaRPr lang="pl-PL" altLang="pl-PL" u="sng" dirty="0" smtClean="0">
              <a:solidFill>
                <a:srgbClr val="FF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2476" y="1638717"/>
            <a:ext cx="7962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Właściwy organ samorządu województwa albo samorządowa jednostka po przeprowadzeniu kontroli administracyjnej, o której mowa w § 14 ust. 1, niezwłocznie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aktualizuje i podaje do publicznej wiadomości listę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o której mowa w § 13 ust. 1, na stronie internetowej urzędu marszałkowskiego albo samorządowej jednostki oraz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urzędzie marszałkowskim albo w samorządowej jednostce, wskazując wnioski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o przyznanie pomocy spełniające warunki przyznania pomocy oraz mieszczące się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limicie środków przewidzianych na operacje typu gospodarka wodno-ściekowa.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W terminie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6 miesięcy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od dnia, w którym upływa termin składania wniosków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o przyznanie pomocy, właściwy organ samorządu województwa: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wzywa podmiot ubiegający się o przyznanie pomocy do zawarcia umowy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    – w przypadku pozytywnego rozpatrzenia wniosku o przyznanie pomocy;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informuje podmiot ubiegający się o przyznanie pomocy o odmowie jej przyznania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1975" y="1343025"/>
            <a:ext cx="805814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Umowy są zawierane w kolejności wynikającej z listy, o której mowa w § 13 ust. 1,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zastrzeżeniem § 15 rozporządzenia.</a:t>
            </a:r>
          </a:p>
          <a:p>
            <a:endParaRPr lang="pl-PL" dirty="0" smtClean="0"/>
          </a:p>
          <a:p>
            <a:pPr algn="just"/>
            <a:r>
              <a:rPr lang="pl-PL" sz="1150" b="1" dirty="0" smtClean="0">
                <a:latin typeface="Arial" pitchFamily="34" charset="0"/>
                <a:cs typeface="Arial" pitchFamily="34" charset="0"/>
              </a:rPr>
              <a:t>Umowa o przyznanie pomocy zawiera postanowienia dotyczące realizacji operacji, w szczególności  zobowiązania beneficjenta dotyczące:</a:t>
            </a:r>
          </a:p>
          <a:p>
            <a:endParaRPr lang="pl-PL" sz="115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zapewnienia trwałości operacji, zgodnie z art. 71 rozporządzenia nr 1303/2013;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osiągnięcia wskaźników realizacji celu operacji do dnia złożenia wniosku o płatność końcową;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niefinansowania kosztów kwalifikowalnych operacji z funduszy strukturalnych, Funduszu Spójności lub jakiegokolwiek innego unijnego instrumentu finansowego;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zachowania konkurencyjnego trybu wyboru wykonawców poszczególnych zadań ujętych w zestawieniu rzeczowo-finansowym operacji – w przypadku gdy do ich wyboru nie mają zastosowania przepisy o zamówieniach publicznych, a wartość danego zadania ujętego w zestawieniu rzeczowo-finansowym operacji przekracza 20 000 złotych netto;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przechowywania dokumentów związanych z przyznaną pomocą do dnia, w którym upłynie 5 lat od dnia wypłaty płatności końcowej;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warunków i sposobów pozyskiwania od beneficjenta danych, które jest on obowiązany udostępnić na podstawie przepisów prawa;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dokonywania zmian w umowie;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ograniczeń lub warunków w zakresie przenoszenia własności lub posiadania rzeczy nabytych w ramach realizacji operacji lub sposobu ich wykorzystania;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podłączenia do wybudowanej lub przebudowanej sieci, w liczbie co najmniej 50%, przyłączeń zadeklarowanych </a:t>
            </a:r>
            <a:br>
              <a:rPr lang="pl-PL" sz="1150" dirty="0" smtClean="0">
                <a:latin typeface="Arial" pitchFamily="34" charset="0"/>
                <a:cs typeface="Arial" pitchFamily="34" charset="0"/>
              </a:rPr>
            </a:br>
            <a:r>
              <a:rPr lang="pl-PL" sz="1150" dirty="0" smtClean="0">
                <a:latin typeface="Arial" pitchFamily="34" charset="0"/>
                <a:cs typeface="Arial" pitchFamily="34" charset="0"/>
              </a:rPr>
              <a:t>we wniosku o przyznanie pomocy;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150" dirty="0" smtClean="0">
                <a:latin typeface="Arial" pitchFamily="34" charset="0"/>
                <a:cs typeface="Arial" pitchFamily="34" charset="0"/>
              </a:rPr>
              <a:t>zapewnienia spełnienia warunków na etapie wniosku o płatność końcową, które wynikają z tych kryteriów, za które zostały przyznane punkty jedynie na podstawie deklaracji ich spełnienia złożonej we wniosku o przyznanie pomocy.</a:t>
            </a:r>
            <a:endParaRPr lang="pl-PL" sz="1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23900" y="1742715"/>
            <a:ext cx="80391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Koszty kwalifikowalne podlegają refundacji w wysokości określonej w umowie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przyznanie pomocy, jeżeli zostały:</a:t>
            </a:r>
          </a:p>
          <a:p>
            <a:pPr algn="just"/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poniesione: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 dnia,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którym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został złożony wniosek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przyznanie pomocy,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w przypadku kosztów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ogólnych –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 dnia 1 stycznia 2014 r.,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zgodnie z przepisami o zamówieniach publicznych, a gdy te przepisy nie mają zastosowania – w wyniku wyboru przez beneficjenta wykonawców poszczególnych zadań ujętych w zestawieniu rzeczowo-finansowym operacji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zachowaniem konkurencyjnego trybu ich wyboru określonego w umowie,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formie rozliczenia bezgotówkowego;</a:t>
            </a:r>
          </a:p>
          <a:p>
            <a:pPr algn="just"/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 startAt="2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uwzględnione w oddzielnym systemie rachunkowości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50925" y="1954213"/>
            <a:ext cx="6889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dirty="0">
                <a:latin typeface="Arial" charset="0"/>
              </a:rPr>
              <a:t>  Dziękuję za uwagę</a:t>
            </a:r>
          </a:p>
          <a:p>
            <a:pPr algn="ctr"/>
            <a:endParaRPr lang="pl-PL" altLang="pl-PL" dirty="0">
              <a:latin typeface="Arial" charset="0"/>
            </a:endParaRPr>
          </a:p>
          <a:p>
            <a:pPr algn="ctr"/>
            <a:r>
              <a:rPr lang="pl-PL" altLang="pl-PL" dirty="0" smtClean="0">
                <a:latin typeface="Arial" charset="0"/>
              </a:rPr>
              <a:t>Michał Łyszyk</a:t>
            </a:r>
          </a:p>
          <a:p>
            <a:pPr algn="ctr"/>
            <a:r>
              <a:rPr lang="pl-PL" altLang="pl-PL" dirty="0" smtClean="0">
                <a:latin typeface="Arial" charset="0"/>
              </a:rPr>
              <a:t>Biuro </a:t>
            </a:r>
            <a:r>
              <a:rPr lang="pl-PL" altLang="pl-PL" dirty="0">
                <a:latin typeface="Arial" charset="0"/>
              </a:rPr>
              <a:t>Projektów </a:t>
            </a:r>
          </a:p>
          <a:p>
            <a:pPr algn="ctr"/>
            <a:r>
              <a:rPr lang="pl-PL" altLang="pl-PL" dirty="0">
                <a:latin typeface="Arial" charset="0"/>
              </a:rPr>
              <a:t>Wydziału Programów Rozwoju Obszarów Wiejskich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sz="1600" dirty="0">
                <a:latin typeface="Arial" charset="0"/>
              </a:rPr>
              <a:t>Urząd Marszałkowski </a:t>
            </a:r>
          </a:p>
          <a:p>
            <a:r>
              <a:rPr lang="pl-PL" altLang="pl-PL" sz="1600" dirty="0">
                <a:latin typeface="Arial" charset="0"/>
              </a:rPr>
              <a:t>Województwa Zachodniopomorskiego</a:t>
            </a:r>
            <a:endParaRPr lang="en-US" altLang="pl-PL" sz="1600" dirty="0">
              <a:latin typeface="Arial" charset="0"/>
            </a:endParaRPr>
          </a:p>
          <a:p>
            <a:r>
              <a:rPr lang="en-US" altLang="pl-PL" sz="1600" dirty="0">
                <a:latin typeface="Arial" charset="0"/>
              </a:rPr>
              <a:t>tel. 091 31 29 </a:t>
            </a:r>
            <a:r>
              <a:rPr lang="en-US" altLang="pl-PL" sz="1600" dirty="0" smtClean="0">
                <a:latin typeface="Arial" charset="0"/>
              </a:rPr>
              <a:t>355</a:t>
            </a:r>
            <a:endParaRPr lang="pl-PL" altLang="pl-PL" sz="1600" dirty="0" smtClean="0">
              <a:latin typeface="Arial" charset="0"/>
            </a:endParaRPr>
          </a:p>
          <a:p>
            <a:r>
              <a:rPr lang="pl-PL" altLang="pl-PL" sz="1600" dirty="0" smtClean="0">
                <a:latin typeface="Arial" charset="0"/>
              </a:rPr>
              <a:t>      091 31 29 300</a:t>
            </a:r>
            <a:endParaRPr lang="en-US" altLang="pl-PL" sz="1600" dirty="0">
              <a:latin typeface="Arial" charset="0"/>
            </a:endParaRPr>
          </a:p>
          <a:p>
            <a:r>
              <a:rPr lang="en-US" altLang="pl-PL" sz="1600" dirty="0">
                <a:latin typeface="Arial" charset="0"/>
              </a:rPr>
              <a:t>fax. 091 31 29 325</a:t>
            </a:r>
          </a:p>
          <a:p>
            <a:r>
              <a:rPr lang="en-US" altLang="pl-PL" sz="1600" dirty="0">
                <a:latin typeface="Arial" charset="0"/>
              </a:rPr>
              <a:t>email: </a:t>
            </a:r>
            <a:r>
              <a:rPr lang="en-US" altLang="pl-PL" sz="1600" dirty="0" smtClean="0">
                <a:solidFill>
                  <a:srgbClr val="002060"/>
                </a:solidFill>
                <a:latin typeface="Arial" charset="0"/>
                <a:hlinkClick r:id="rId2" tooltip="blocked::mailto:mlyszyk@wzp.pl"/>
              </a:rPr>
              <a:t>mlyszyk@wzp.pl</a:t>
            </a:r>
            <a:r>
              <a:rPr lang="pl-PL" altLang="pl-PL" sz="1600" dirty="0" smtClean="0">
                <a:latin typeface="Arial" charset="0"/>
              </a:rPr>
              <a:t>, </a:t>
            </a:r>
            <a:r>
              <a:rPr lang="pl-PL" altLang="pl-PL" sz="1600" dirty="0" err="1" smtClean="0">
                <a:latin typeface="Arial" charset="0"/>
              </a:rPr>
              <a:t>sek_wprow@wzp.pl</a:t>
            </a:r>
            <a:endParaRPr lang="pl-PL" altLang="pl-PL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5123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Symbol zastępczy tekstu 2"/>
          <p:cNvSpPr txBox="1">
            <a:spLocks/>
          </p:cNvSpPr>
          <p:nvPr/>
        </p:nvSpPr>
        <p:spPr bwMode="auto">
          <a:xfrm>
            <a:off x="698500" y="17399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dirty="0">
                <a:latin typeface="Arial" charset="0"/>
              </a:rPr>
              <a:t> </a:t>
            </a:r>
            <a:r>
              <a:rPr lang="pl-PL" dirty="0" smtClean="0"/>
              <a:t>W Programie Rozwoju Obszarów Wiejskich na lata 2014-2020 stwierdzono, iż poziom skanalizowania obszarów wiejskich w Polsce jest nadal bardzo niski.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dirty="0" smtClean="0"/>
              <a:t>Niedostateczne wyposażenie obszarów wiejskich w infrastrukturę wodno-ściekową hamuje rozwój przedsiębiorczości oraz wpływa negatywnie na poziom życia mieszkańców.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dirty="0" smtClean="0"/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dirty="0" smtClean="0"/>
              <a:t>Wsparcie gospodarki wodno-ściekowej w ramach działania wpłynie na rozwój gospodarczy obszarów wiejskich oraz poprawę warunków życia. Działanie przyczynia się do realizacji celu szczegółowego 6B Programu tj. </a:t>
            </a:r>
            <a:r>
              <a:rPr lang="pl-PL" b="1" dirty="0" smtClean="0"/>
              <a:t>wspierania lokalnego rozwoju na obszarach wiejskich</a:t>
            </a:r>
            <a:r>
              <a:rPr lang="pl-PL" dirty="0" smtClean="0"/>
              <a:t> oraz poprzez redukcję ścieków wpisuje się w cele przekrojowe UE w zakresie </a:t>
            </a:r>
            <a:r>
              <a:rPr lang="pl-PL" b="1" dirty="0" smtClean="0"/>
              <a:t>środowiska i klimatu</a:t>
            </a:r>
            <a:r>
              <a:rPr lang="pl-PL" dirty="0" smtClean="0"/>
              <a:t>.</a:t>
            </a:r>
            <a:endParaRPr lang="pl-PL" altLang="pl-PL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70200" y="214313"/>
            <a:ext cx="6273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6147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08038" y="1379492"/>
            <a:ext cx="77263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eaLnBrk="0" hangingPunct="0">
              <a:tabLst>
                <a:tab pos="725488" algn="l"/>
              </a:tabLst>
            </a:pPr>
            <a:r>
              <a:rPr lang="pl-PL" sz="2000" b="1" dirty="0">
                <a:latin typeface="Arial" charset="0"/>
              </a:rPr>
              <a:t>Warunki i tryb przyznawania pomocy finansowej: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sz="2000" b="1" dirty="0" smtClean="0">
              <a:latin typeface="Arial" charset="0"/>
            </a:endParaRPr>
          </a:p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     Pomoc jest przyznawana na operacje w zakresie budowy, przebudowy lub wyposażenia obiektów budowlanych służących do zaopatrzenia w wodę lub odprowadzania i oczyszczania ścieków oraz na zakup i montaż urządzeń oraz instalacji kanalizacyjnych lub wodociągowych</a:t>
            </a:r>
            <a:r>
              <a:rPr lang="pl-PL" sz="1600" b="1" dirty="0" smtClean="0"/>
              <a:t>.</a:t>
            </a:r>
            <a:endParaRPr lang="pl-PL" sz="1600" b="1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sz="2000" b="1" dirty="0">
              <a:latin typeface="Arial" charset="0"/>
            </a:endParaRPr>
          </a:p>
          <a:p>
            <a:pPr marL="342900" indent="-342900" algn="just" eaLnBrk="0" hangingPunct="0">
              <a:buAutoNum type="arabicPeriod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Inwestycja </a:t>
            </a:r>
            <a:r>
              <a:rPr lang="pl-PL" dirty="0">
                <a:latin typeface="Arial" charset="0"/>
              </a:rPr>
              <a:t>będzie </a:t>
            </a:r>
            <a:r>
              <a:rPr lang="pl-PL" dirty="0" smtClean="0">
                <a:latin typeface="Arial" charset="0"/>
              </a:rPr>
              <a:t>realizowana na obszarze należącym do: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buAutoNum type="alphaLcParenR"/>
              <a:tabLst>
                <a:tab pos="725488" algn="l"/>
              </a:tabLst>
            </a:pPr>
            <a:r>
              <a:rPr lang="pl-PL" b="1" dirty="0" smtClean="0">
                <a:latin typeface="Arial" charset="0"/>
              </a:rPr>
              <a:t>Gminy wiejskiej </a:t>
            </a:r>
            <a:r>
              <a:rPr lang="pl-PL" dirty="0" smtClean="0">
                <a:latin typeface="Arial" charset="0"/>
              </a:rPr>
              <a:t>lub</a:t>
            </a:r>
          </a:p>
          <a:p>
            <a:pPr marL="342900" indent="-342900" algn="just" eaLnBrk="0" hangingPunct="0">
              <a:buAutoNum type="alphaLcParenR"/>
              <a:tabLst>
                <a:tab pos="725488" algn="l"/>
              </a:tabLst>
            </a:pPr>
            <a:r>
              <a:rPr lang="pl-PL" b="1" dirty="0" smtClean="0">
                <a:latin typeface="Arial" charset="0"/>
              </a:rPr>
              <a:t>Gminy miejsko-wiejskiej, </a:t>
            </a:r>
            <a:r>
              <a:rPr lang="pl-PL" dirty="0" smtClean="0">
                <a:latin typeface="Arial" charset="0"/>
              </a:rPr>
              <a:t>z wyłączeniem miast liczących powyżej 5000 mieszkańców lub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b="1" dirty="0" smtClean="0">
                <a:latin typeface="Arial" charset="0"/>
              </a:rPr>
              <a:t>c) Gminy miejskiej, </a:t>
            </a:r>
            <a:r>
              <a:rPr lang="pl-PL" dirty="0" smtClean="0">
                <a:latin typeface="Arial" charset="0"/>
              </a:rPr>
              <a:t>z wyłączeniem miast liczących powyżej 5000 mieszkańców 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b="1" dirty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b="1" dirty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9702" y="1750141"/>
            <a:ext cx="695140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2. Wnioskodawcą może być </a:t>
            </a:r>
            <a:r>
              <a:rPr lang="pl-PL" b="1" dirty="0" smtClean="0">
                <a:latin typeface="Arial" charset="0"/>
              </a:rPr>
              <a:t>gmina, spółka, </a:t>
            </a:r>
            <a:r>
              <a:rPr lang="pl-PL" dirty="0" smtClean="0">
                <a:latin typeface="Arial" charset="0"/>
              </a:rPr>
              <a:t>w której jedynymi udziałowcami są jednostki samorządu terytorialnego</a:t>
            </a:r>
            <a:r>
              <a:rPr lang="pl-PL" b="1" dirty="0" smtClean="0">
                <a:latin typeface="Arial" charset="0"/>
              </a:rPr>
              <a:t>, związek międzygminny. </a:t>
            </a: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3. Koszty kwalifikowalne operacji </a:t>
            </a:r>
            <a:r>
              <a:rPr lang="pl-PL" b="1" dirty="0" smtClean="0">
                <a:latin typeface="Arial" charset="0"/>
              </a:rPr>
              <a:t>nie będą współfinansowane</a:t>
            </a:r>
            <a:r>
              <a:rPr lang="pl-PL" dirty="0" smtClean="0">
                <a:latin typeface="Arial" charset="0"/>
              </a:rPr>
              <a:t> </a:t>
            </a:r>
            <a:br>
              <a:rPr lang="pl-PL" dirty="0" smtClean="0">
                <a:latin typeface="Arial" charset="0"/>
              </a:rPr>
            </a:br>
            <a:r>
              <a:rPr lang="pl-PL" dirty="0" smtClean="0">
                <a:latin typeface="Arial" charset="0"/>
              </a:rPr>
              <a:t>w drodze wkładu z funduszy strukturalnych, Funduszu Spójności lub jakiegokolwiek innego unijnego instrumentu finansowego. </a:t>
            </a:r>
            <a:r>
              <a:rPr lang="pl-PL" sz="1400" i="1" dirty="0" smtClean="0">
                <a:latin typeface="Arial" charset="0"/>
              </a:rPr>
              <a:t>(Możliwa dotacja celowa od innych podmiotów publicznych, jednak nie może przekroczyć wysokości wkładu własnego tj. 36.37%)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4. </a:t>
            </a:r>
            <a:r>
              <a:rPr lang="pl-PL" b="1" dirty="0" smtClean="0">
                <a:latin typeface="Arial" charset="0"/>
              </a:rPr>
              <a:t>Zakończenie inwestycji i złożenie wniosku o płatność</a:t>
            </a:r>
            <a:r>
              <a:rPr lang="pl-PL" dirty="0" smtClean="0">
                <a:latin typeface="Arial" charset="0"/>
              </a:rPr>
              <a:t> nastąpi </a:t>
            </a:r>
            <a:r>
              <a:rPr lang="pl-PL" b="1" dirty="0" smtClean="0">
                <a:latin typeface="Arial" charset="0"/>
              </a:rPr>
              <a:t>24</a:t>
            </a:r>
            <a:r>
              <a:rPr lang="pl-PL" b="1" dirty="0" smtClean="0">
                <a:latin typeface="Arial" charset="0"/>
              </a:rPr>
              <a:t> </a:t>
            </a:r>
            <a:r>
              <a:rPr lang="pl-PL" b="1" dirty="0" smtClean="0">
                <a:latin typeface="Arial" charset="0"/>
              </a:rPr>
              <a:t>miesięcy</a:t>
            </a:r>
            <a:r>
              <a:rPr lang="pl-PL" dirty="0" smtClean="0">
                <a:latin typeface="Arial" charset="0"/>
              </a:rPr>
              <a:t> po zawarciu umowy w przypadku inwestycji jednoetapowych, </a:t>
            </a:r>
            <a:r>
              <a:rPr lang="pl-PL" b="1" dirty="0" smtClean="0">
                <a:latin typeface="Arial" charset="0"/>
              </a:rPr>
              <a:t>36</a:t>
            </a:r>
            <a:r>
              <a:rPr lang="pl-PL" dirty="0" smtClean="0">
                <a:latin typeface="Arial" charset="0"/>
              </a:rPr>
              <a:t> </a:t>
            </a:r>
            <a:r>
              <a:rPr lang="pl-PL" b="1" dirty="0" smtClean="0">
                <a:latin typeface="Arial" charset="0"/>
              </a:rPr>
              <a:t>miesiące</a:t>
            </a:r>
            <a:r>
              <a:rPr lang="pl-PL" dirty="0" smtClean="0">
                <a:latin typeface="Arial" charset="0"/>
              </a:rPr>
              <a:t> po zawarciu umowy </a:t>
            </a:r>
            <a:br>
              <a:rPr lang="pl-PL" dirty="0" smtClean="0">
                <a:latin typeface="Arial" charset="0"/>
              </a:rPr>
            </a:br>
            <a:r>
              <a:rPr lang="pl-PL" dirty="0" smtClean="0">
                <a:latin typeface="Arial" charset="0"/>
              </a:rPr>
              <a:t>w przypadku inwestycji </a:t>
            </a:r>
            <a:r>
              <a:rPr lang="pl-PL" dirty="0" smtClean="0">
                <a:latin typeface="Arial" charset="0"/>
              </a:rPr>
              <a:t>dwuetapowych, lecz nie później niż do dnia 30 czerwca 2023 r.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80852" y="431461"/>
            <a:ext cx="5874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6128" y="1698974"/>
            <a:ext cx="73496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+mj-lt"/>
              <a:buAutoNum type="arabicPeriod" startAt="5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Inwestycja będzie realizowana na nieruchomości będącej własnością podmiotu ubiegającego się o przyznanie pomocy lub na nieruchomości, do której podmiot ten posiada udokumentowane prawo do dysponowania nią przez okres realizacji operacji</a:t>
            </a:r>
            <a:r>
              <a:rPr lang="pl-PL" b="1" dirty="0" smtClean="0">
                <a:latin typeface="Arial" charset="0"/>
              </a:rPr>
              <a:t>.</a:t>
            </a:r>
          </a:p>
          <a:p>
            <a:pPr marL="342900" indent="-342900" algn="just" eaLnBrk="0" hangingPunct="0">
              <a:buFont typeface="+mj-lt"/>
              <a:buAutoNum type="arabicPeriod" startAt="5"/>
              <a:tabLst>
                <a:tab pos="725488" algn="l"/>
              </a:tabLst>
            </a:pPr>
            <a:endParaRPr lang="pl-PL" b="1" dirty="0" smtClean="0">
              <a:latin typeface="Arial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Inwestycja będzie wynikać z ustaleń miejscowych planów zagospodarowania przestrzennego, jeżeli zostały sporządzone, albo z decyzji ostatecznej o warunkach zabudowy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i zagospodarowania terenu, jeżeli uzyskanie takiej decyzji jest wymagane. </a:t>
            </a:r>
            <a:endParaRPr lang="pl-PL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b="1" dirty="0" smtClean="0"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066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74955" y="1699822"/>
            <a:ext cx="723162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7.  Inwestycja będzie spójna z dokumentem strategicznym</a:t>
            </a:r>
          </a:p>
          <a:p>
            <a:pPr marL="252000" algn="just">
              <a:spcBef>
                <a:spcPts val="600"/>
              </a:spcBef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(Strategia rozwoju gminy/związku lub inny dokument określający obszary i cele lokalnej</a:t>
            </a:r>
            <a:br>
              <a:rPr lang="pl-PL" sz="1200" dirty="0" smtClean="0">
                <a:latin typeface="Arial" pitchFamily="34" charset="0"/>
                <a:cs typeface="Arial" pitchFamily="34" charset="0"/>
              </a:rPr>
            </a:br>
            <a:r>
              <a:rPr lang="pl-PL" sz="1200" dirty="0" smtClean="0">
                <a:latin typeface="Arial" pitchFamily="34" charset="0"/>
                <a:cs typeface="Arial" pitchFamily="34" charset="0"/>
              </a:rPr>
              <a:t>polityki rozwoju (np. plan rozwoju miejscowości), powinny potwierdzać, że operacja jest spójna z dokumentem strategicznym Wnioskodawcy. Dopuszcza się również zaktualizowane plany odnowy miejscowości, które będą obejmowały realizację danej operacji w  zaplanowanym we wniosku terminie. Z przedłożonej dokumentacji strategicznej musi wynikać, że operacja wpisuje się w szerszy kontekst związany z rozwojem danego obszaru gminy/związku – że Wnioskodawca wśród zadań do realizacji priorytetowo traktuje inwestycję i nie jest to inwestycja ad hoc. Jest to wymóg, którego niespełnienie będzie skutkować odmową przyznania pomocy. )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AutoNum type="arabicPeriod" startAt="8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W ramach operacji suma kosztów całkowitych operacji nie przekroczy </a:t>
            </a:r>
            <a:r>
              <a:rPr lang="pl-PL" b="1" dirty="0" smtClean="0">
                <a:latin typeface="Arial" charset="0"/>
              </a:rPr>
              <a:t>dwukrotności</a:t>
            </a:r>
            <a:r>
              <a:rPr lang="pl-PL" dirty="0" smtClean="0">
                <a:latin typeface="Arial" charset="0"/>
              </a:rPr>
              <a:t> wysokości pomocy na tę operację ze środków Europejskiego Funduszu Rolnego na rzecz Rozwoju Obszarów Wiejskich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sz="1400" dirty="0" smtClean="0"/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sz="1400" b="1" dirty="0" smtClean="0"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066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7171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50375" y="1363963"/>
            <a:ext cx="752818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>
              <a:buAutoNum type="arabicPeriod" startAt="9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Inwestycja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będzie realizowana poza terenem aglomeracji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w rozumieniu art. 43 ust. 2 pkt 1 ustawy z dnia 18 lipca 2001 r.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– Prawo wodne (Dz. U. z 2015 r. poz. 469, 1590, 1642 i 2295 oraz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z 2016 r. poz. 352);</a:t>
            </a:r>
          </a:p>
          <a:p>
            <a:pPr marL="342900" indent="-342900" algn="just">
              <a:buAutoNum type="arabicPeriod" startAt="9"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10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Operacja będzie realizowana zgodnie z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analizą efektywności       kosztowej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obejmującej co najmniej dwa warianty osiągnięcia celu operacji, uwzględniając ich koszty inwestycyjne i eksploatacyjne;</a:t>
            </a:r>
          </a:p>
          <a:p>
            <a:pPr marL="342900" indent="-342900" algn="just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11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Operacja będzie zgodna z przepisami Unii Europejskiej określającymi        wymagania dotyczące oczyszczania ścieków, a w przypadku operacji        dotyczących przydomowych oczyszczalni ścieków – również zgodnie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normami EN 12566 określającymi wymagania w zakresie przydomowych oczyszczalni ścieków, udostępnionymi na stronie internetowej administrowanej przez Europejski Komitet Normalizacyjny;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6800</TotalTime>
  <Words>1790</Words>
  <Application>Microsoft Office PowerPoint</Application>
  <PresentationFormat>Pokaz na ekranie (4:3)</PresentationFormat>
  <Paragraphs>268</Paragraphs>
  <Slides>33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Slajd 1</vt:lpstr>
      <vt:lpstr>Slajd 2</vt:lpstr>
      <vt:lpstr>Slajd 3</vt:lpstr>
      <vt:lpstr>Warunki przyznawania pomocy – według rozporządzenia</vt:lpstr>
      <vt:lpstr>Warunki przyznawania pomocy – według rozporządzenia</vt:lpstr>
      <vt:lpstr>Slajd 6</vt:lpstr>
      <vt:lpstr>Slajd 7</vt:lpstr>
      <vt:lpstr>Slajd 8</vt:lpstr>
      <vt:lpstr>Warunki przyznawania pomocy – według rozporządzenia</vt:lpstr>
      <vt:lpstr>Slajd 10</vt:lpstr>
      <vt:lpstr>Warunki przyznawania pomocy – według rozporządzenia</vt:lpstr>
      <vt:lpstr>Slajd 12</vt:lpstr>
      <vt:lpstr>Warunki przyznawania pomocy – według rozporządzenia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Warunki przyznawania pomocy – według rozporządzenia</vt:lpstr>
      <vt:lpstr>Slajd 22</vt:lpstr>
      <vt:lpstr>Slajd 23</vt:lpstr>
      <vt:lpstr>Slajd 24</vt:lpstr>
      <vt:lpstr>Slajd 25</vt:lpstr>
      <vt:lpstr>Warunki przyznawania pomocy – według rozporządzenia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mlyszyk</cp:lastModifiedBy>
  <cp:revision>309</cp:revision>
  <dcterms:created xsi:type="dcterms:W3CDTF">2013-06-11T05:39:37Z</dcterms:created>
  <dcterms:modified xsi:type="dcterms:W3CDTF">2019-08-21T11:24:34Z</dcterms:modified>
</cp:coreProperties>
</file>