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05" r:id="rId2"/>
    <p:sldId id="346" r:id="rId3"/>
    <p:sldId id="379" r:id="rId4"/>
    <p:sldId id="380" r:id="rId5"/>
    <p:sldId id="384" r:id="rId6"/>
    <p:sldId id="383" r:id="rId7"/>
    <p:sldId id="471" r:id="rId8"/>
    <p:sldId id="472" r:id="rId9"/>
    <p:sldId id="452" r:id="rId10"/>
    <p:sldId id="453" r:id="rId11"/>
    <p:sldId id="454" r:id="rId12"/>
    <p:sldId id="455" r:id="rId13"/>
    <p:sldId id="475" r:id="rId14"/>
    <p:sldId id="456" r:id="rId15"/>
    <p:sldId id="457" r:id="rId16"/>
    <p:sldId id="458" r:id="rId17"/>
    <p:sldId id="459" r:id="rId18"/>
    <p:sldId id="474" r:id="rId19"/>
    <p:sldId id="264" r:id="rId20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85B"/>
    <a:srgbClr val="969696"/>
    <a:srgbClr val="FFFF66"/>
    <a:srgbClr val="FF0000"/>
    <a:srgbClr val="707173"/>
    <a:srgbClr val="44C6EB"/>
    <a:srgbClr val="79B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47" autoAdjust="0"/>
    <p:restoredTop sz="94331" autoAdjust="0"/>
  </p:normalViewPr>
  <p:slideViewPr>
    <p:cSldViewPr snapToGrid="0">
      <p:cViewPr varScale="1">
        <p:scale>
          <a:sx n="71" d="100"/>
          <a:sy n="71" d="100"/>
        </p:scale>
        <p:origin x="-1746" y="-9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862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86C8A83-A0C6-4102-8977-A198C6E7E88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99006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620AFAC-A34F-4B41-BB6A-A2879AFF647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600732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7853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7853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1358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7894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00033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8627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2826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16388" name="Symbol zastępczy numeru slajdu 3"/>
          <p:cNvSpPr txBox="1">
            <a:spLocks noGrp="1"/>
          </p:cNvSpPr>
          <p:nvPr/>
        </p:nvSpPr>
        <p:spPr bwMode="auto">
          <a:xfrm>
            <a:off x="3849689" y="9428165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3D65B80-C516-43F0-B454-056A5C0FE23D}" type="slidenum">
              <a:rPr lang="pl-PL" altLang="pl-PL" sz="1200"/>
              <a:pPr algn="r"/>
              <a:t>2</a:t>
            </a:fld>
            <a:endParaRPr lang="pl-PL" altLang="pl-PL" sz="1200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276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8204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6371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6685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808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1121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515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8" descr="UE_LOGO_Europejski_Fundusz_Rolny_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0873" y="5966896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9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5893" y="5902695"/>
            <a:ext cx="914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3"/>
          <p:cNvPicPr>
            <a:picLocks noChangeAspect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9450" y="241300"/>
            <a:ext cx="15668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 userDrawn="1"/>
        </p:nvSpPr>
        <p:spPr>
          <a:xfrm>
            <a:off x="974725" y="6756400"/>
            <a:ext cx="1052513" cy="1000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pole tekstowe 5"/>
          <p:cNvSpPr txBox="1">
            <a:spLocks noChangeArrowheads="1"/>
          </p:cNvSpPr>
          <p:nvPr userDrawn="1"/>
        </p:nvSpPr>
        <p:spPr bwMode="auto">
          <a:xfrm>
            <a:off x="7419975" y="6372225"/>
            <a:ext cx="1362075" cy="3698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l-PL" sz="1600" b="1" dirty="0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www.wzp.p</a:t>
            </a:r>
            <a:r>
              <a:rPr lang="pl-PL" b="1" dirty="0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l</a:t>
            </a:r>
          </a:p>
        </p:txBody>
      </p:sp>
      <p:pic>
        <p:nvPicPr>
          <p:cNvPr id="8" name="Obraz 8" descr="UE_LOGO_Europejski_Fundusz_Rolny_JP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28975" y="5972318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az 9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53995" y="5908117"/>
            <a:ext cx="914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rostokąt 10"/>
          <p:cNvSpPr/>
          <p:nvPr userDrawn="1"/>
        </p:nvSpPr>
        <p:spPr>
          <a:xfrm>
            <a:off x="1949570" y="6507222"/>
            <a:ext cx="647799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800" dirty="0" smtClean="0">
                <a:latin typeface="Arial" charset="0"/>
              </a:rPr>
              <a:t>Europejski </a:t>
            </a:r>
            <a:r>
              <a:rPr lang="pl-PL" sz="800" baseline="0" dirty="0" smtClean="0">
                <a:latin typeface="Arial" charset="0"/>
              </a:rPr>
              <a:t>Fundusz Rolny na rzecz Rozwoju Obszarów Wiejskich</a:t>
            </a:r>
            <a:r>
              <a:rPr lang="pl-PL" sz="800" dirty="0" smtClean="0">
                <a:latin typeface="Arial" charset="0"/>
              </a:rPr>
              <a:t>: Europa inwestująca w obszary wiejskie”</a:t>
            </a:r>
            <a:endParaRPr lang="pl-PL" dirty="0"/>
          </a:p>
        </p:txBody>
      </p:sp>
      <p:pic>
        <p:nvPicPr>
          <p:cNvPr id="12" name="Obraz 11" descr="KSOW_LOGO_JPG"/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997" y="5998122"/>
            <a:ext cx="1160780" cy="47561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1" r:id="rId4"/>
    <p:sldLayoutId id="2147483748" r:id="rId5"/>
    <p:sldLayoutId id="2147483749" r:id="rId6"/>
    <p:sldLayoutId id="2147483750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nrol.gov.pl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C:\Users\mkrawczyk\Desktop\Zdjęcia\Konkurs\F_8_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9700"/>
            <a:ext cx="9144000" cy="671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Obraz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88900" y="0"/>
            <a:ext cx="92281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7800" y="0"/>
            <a:ext cx="27828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rostokąt 10"/>
          <p:cNvSpPr/>
          <p:nvPr/>
        </p:nvSpPr>
        <p:spPr>
          <a:xfrm>
            <a:off x="0" y="3886200"/>
            <a:ext cx="5287963" cy="1951038"/>
          </a:xfrm>
          <a:prstGeom prst="rect">
            <a:avLst/>
          </a:prstGeom>
          <a:solidFill>
            <a:srgbClr val="707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078" name="Obraz 8" descr="UE_LOGO_Europejski_Fundusz_Rolny_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38156" y="5834717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20887" y="5833296"/>
            <a:ext cx="8159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az 8" descr="KSOW_LOGO_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47" y="5837238"/>
            <a:ext cx="1160780" cy="4756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ole tekstowe 1"/>
          <p:cNvSpPr txBox="1"/>
          <p:nvPr/>
        </p:nvSpPr>
        <p:spPr>
          <a:xfrm>
            <a:off x="-88900" y="6366818"/>
            <a:ext cx="2925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" dirty="0"/>
              <a:t>„Europejski Fundusz Rolny na rzecz Rozwoju Obszarów Wiejskich: </a:t>
            </a:r>
            <a:endParaRPr lang="pl-PL" sz="700" dirty="0" smtClean="0"/>
          </a:p>
          <a:p>
            <a:pPr algn="ctr"/>
            <a:r>
              <a:rPr lang="pl-PL" sz="700" dirty="0" smtClean="0"/>
              <a:t>Europa </a:t>
            </a:r>
            <a:r>
              <a:rPr lang="pl-PL" sz="700" dirty="0"/>
              <a:t>inwestująca w obszary wiejskie”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0" y="3895725"/>
            <a:ext cx="526891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altLang="pl-PL" sz="2000" b="1" dirty="0">
                <a:solidFill>
                  <a:schemeClr val="bg1"/>
                </a:solidFill>
                <a:latin typeface="Arial" charset="0"/>
              </a:rPr>
              <a:t>Program Rozwoju Obszarów Wiejskich na lata </a:t>
            </a:r>
            <a:r>
              <a:rPr lang="pl-PL" altLang="pl-PL" sz="2000" b="1" dirty="0" smtClean="0">
                <a:solidFill>
                  <a:schemeClr val="bg1"/>
                </a:solidFill>
                <a:latin typeface="Arial" charset="0"/>
              </a:rPr>
              <a:t>2014-2020</a:t>
            </a:r>
          </a:p>
          <a:p>
            <a:pPr algn="ctr"/>
            <a:endParaRPr lang="pl-PL" altLang="pl-PL" sz="2000" b="1" dirty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pl-PL" altLang="pl-PL" sz="2000" b="1" dirty="0" smtClean="0">
                <a:solidFill>
                  <a:schemeClr val="bg1"/>
                </a:solidFill>
                <a:latin typeface="Arial" charset="0"/>
              </a:rPr>
              <a:t>Gospodarka wodno-ściekowa</a:t>
            </a:r>
          </a:p>
          <a:p>
            <a:pPr algn="ctr"/>
            <a:endParaRPr lang="pl-PL" altLang="pl-PL" sz="2000" b="1" dirty="0" smtClean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pl-PL" altLang="pl-PL" sz="2000" b="1" dirty="0" smtClean="0">
                <a:solidFill>
                  <a:schemeClr val="bg1"/>
                </a:solidFill>
                <a:latin typeface="Arial" charset="0"/>
              </a:rPr>
              <a:t>wniosek o płatność (v.5z)</a:t>
            </a:r>
            <a:endParaRPr lang="pl-PL" altLang="pl-PL" sz="20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448654" y="1352530"/>
            <a:ext cx="8298427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6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Decyzja ostateczna  o pozwoleniu na użytkowanie obiektu budowlanego, jeżeli właściwy organ nałożył taki obowiązek w wydanym pozwoleniu na budowę lub nałożył taki obowiązek innymi decyzjami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– oryginał lub kopia</a:t>
            </a:r>
          </a:p>
          <a:p>
            <a:pPr marL="342900" indent="-342900" algn="just">
              <a:buFont typeface="+mj-lt"/>
              <a:buAutoNum type="arabicPeriod" startAt="6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6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Zawiadomienie właściwego organu o zakończeniu budowy złożone co najmniej 14 dni przed zamierzonym terminem przystąpienia do użytkowania, jeżeli obowiązek taki wynika z przepisów prawa budowlanego lub właściwy organ nałożył taki obowiązek -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 kopia wraz z:</a:t>
            </a:r>
          </a:p>
          <a:p>
            <a:pPr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7a.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Oświadczeniem Beneficjenta, że w ciągu 14 dni od dnia zgłoszenia zakończenia robót, właściwy organ nie wniósł sprzeciwu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 oryginał, </a:t>
            </a:r>
          </a:p>
          <a:p>
            <a:pPr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albo</a:t>
            </a:r>
          </a:p>
          <a:p>
            <a:pPr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7b.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Potwierdzeniem właściwego organu, że nie wnosi sprzeciwu w przypadku, gdy zawiadomienie o zakończeniu robót budowlanych będzie przedkładane przed upływem 14 dni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– oryginał lub kopia</a:t>
            </a:r>
          </a:p>
          <a:p>
            <a:pPr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Ww. dokumenty dołączane są do wniosku, jeśli w ramach operacji występują zadania, które zostały zakończone oraz dla których  z odrębnych przepisów wynika obowiązek złożenia w/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potwierdzenia.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356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403412" y="1397000"/>
            <a:ext cx="8481796" cy="4473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8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Protokoły odbioru robót budowlanych -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 kopia</a:t>
            </a:r>
            <a:endParaRPr lang="pl-PL" sz="1400" baseline="300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Wymagane dla robót budowlanych.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Protokoły te mogą zostać sporządzone odrębnie do każdej faktury lub dokumentu o równoważnej wartości dowodowej lub zbiorczo dla kilku faktur lub dokumentów o równoważnej wartości dowodowej (np., gdy występuje ten sam wykonawca).</a:t>
            </a:r>
          </a:p>
          <a:p>
            <a:pPr lvl="1" algn="just"/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Dokumenty potwierdzające odbiór/wykonanie prac budowlanych powinny być sporządzone w taki sposób, aby była możliwa identyfikacja wykonanych robót z uwzględnieniem ich zakresu,</a:t>
            </a:r>
            <a:r>
              <a:rPr lang="pl-PL" sz="1400" i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w odniesieniu do poszczególnych pozycji zestawienia rzeczowo-finansowego operacji, stanowiącego załącznik do umowy. </a:t>
            </a:r>
          </a:p>
          <a:p>
            <a:pPr marL="342900" indent="-342900" algn="just">
              <a:buFont typeface="+mj-lt"/>
              <a:buAutoNum type="arabicPeriod" startAt="8"/>
            </a:pPr>
            <a:endParaRPr lang="pl-PL" sz="1400" baseline="300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algn="just">
              <a:buFont typeface="+mj-lt"/>
              <a:buAutoNum type="arabicPeriod" startAt="7"/>
            </a:pPr>
            <a:endParaRPr lang="pl-PL" sz="1400" baseline="30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8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Kosztorys różnicowy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oryginał lub kopia</a:t>
            </a:r>
            <a:endParaRPr lang="pl-PL" sz="13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Kosztorys różnicowy należy dostarczyć w przypadku zmian stanu faktycznego w stosunku do zaplanowanego zakresu prac w projekcie budowlanym /kosztorysie inwestorskim/ kosztorysie ofertowym/ projekcie budowlanym/umowie o przyznaniu pomocy.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 przypadku dostarczenia kosztorysu różnicowego, jego przedmiar będzie stanowił podstawę do weryfikacji zakresu rzeczowego.</a:t>
            </a:r>
          </a:p>
          <a:p>
            <a:pPr lvl="1"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Kosztorys należy sporządzić zgodnie z załącznikiem nr 1 do Instrukcji.</a:t>
            </a:r>
            <a:r>
              <a:rPr lang="pl-PL" sz="1400" dirty="0" smtClean="0"/>
              <a:t>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Wszelkie zmiany stanu faktycznego niewykazane w kosztorysie różnicowym, a stwierdzone podczas kontroli na miejscu realizacji operacji, będą podstawą do dokonania korekty kosztów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kwalifikowalnych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, co może skutkować obniżeniem kwoty pomocy oraz zastosowaniem sankcji. </a:t>
            </a:r>
            <a:endParaRPr lang="pl-PL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6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31950" y="1878157"/>
            <a:ext cx="833753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endParaRPr lang="pl-PL" sz="1400" dirty="0" smtClean="0"/>
          </a:p>
          <a:p>
            <a:pPr marL="342900" indent="-342900" algn="just">
              <a:buFont typeface="+mj-lt"/>
              <a:buAutoNum type="arabicPeriod" startAt="10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Kosztorys powykonawczy – oryginał lub kopia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Kosztorys powykonawczy należy dostarczyć, gdy stanowił on kalkulację dla ustalenia wynagrodzenia wykonawcy za wykonanie przedmiotu umowy, w przypadku gdy nie był opracowany kosztorys ofertowy. Ze względu na to, że kosztorys powykonawczy jest sporządzany przez wykonawcę po wykonaniu robót i odzwierciedla rzeczywiste koszty wykonania robót i przysługującego wynagrodzenia za ich wykonanie, w związku z tym będzie on stanowił podstawę do weryfikacji zakresu rzeczowego. </a:t>
            </a:r>
          </a:p>
          <a:p>
            <a:pPr marL="342900" indent="-342900">
              <a:buFont typeface="+mj-lt"/>
              <a:buAutoNum type="arabicPeriod" startAt="10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0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Zatwierdzony Projekt budowlany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kopia. Uwaga: Powyższe dokumenty dostarcza Beneficjent jedynie w przypadku, gdy zmiany w realizacji operacji nastąpiły w stosunku do obowiązującego zakresu określonego w umowie o przyznaniu pomocy w wyniku weryfikacji postępowań i ustalenia zakresu rzeczowego.</a:t>
            </a:r>
          </a:p>
          <a:p>
            <a:pPr marL="342900" indent="-342900">
              <a:buFont typeface="+mj-lt"/>
              <a:buAutoNum type="arabicPeriod" startAt="10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31950" y="1246145"/>
            <a:ext cx="833753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12. Interpretacja przepisów prawa podatkowego (interpretacja indywidualna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) wydana przez upoważniony organ (dyrektora izby skarbowej)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 kopia.</a:t>
            </a:r>
          </a:p>
          <a:p>
            <a:pPr algn="just"/>
            <a:endParaRPr lang="pl-PL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400" b="1" dirty="0">
                <a:latin typeface="Arial" pitchFamily="34" charset="0"/>
                <a:cs typeface="Arial" pitchFamily="34" charset="0"/>
              </a:rPr>
              <a:t>Załącznik jest wymagany w przypadku, gdy Beneficjent złożył do wniosku o przyznanie pomocy oświadczenie o kwalifikowalności VAT oraz wykazał w kosztach kwalifikowalnych podatek VAT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 </a:t>
            </a:r>
            <a:endParaRPr lang="pl-PL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400" dirty="0">
                <a:latin typeface="Arial" pitchFamily="34" charset="0"/>
                <a:cs typeface="Arial" pitchFamily="34" charset="0"/>
              </a:rPr>
              <a:t>W przypadku operacji typu „Gospodarka wodno-ściekowa” </a:t>
            </a:r>
            <a:r>
              <a:rPr lang="pl-PL" sz="1400" b="1" dirty="0">
                <a:latin typeface="Arial" pitchFamily="34" charset="0"/>
                <a:cs typeface="Arial" pitchFamily="34" charset="0"/>
              </a:rPr>
              <a:t>gdy Beneficjentem jest spółka prawa handlowego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, która w 100% odzyskuje VAT i wartość VAT będzie stanowić zawsze koszt niekwalifikowalny, wówczas interpretacja indywidualna w przypadku tej grupy Beneficjentów nie jest wymagana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l-PL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400" dirty="0">
                <a:latin typeface="Arial" pitchFamily="34" charset="0"/>
                <a:cs typeface="Arial" pitchFamily="34" charset="0"/>
              </a:rPr>
              <a:t>Z uwagi na fakt, iż oczekiwanie na wydanie przez upoważniony organ dokumentu: „Interpretacja przepisów prawa podatkowego (interpretacja indywidualna)”, którą uzyskuje się po złożeniu do dyrektora krajowej informacji skarbowej formularza ORD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IN), </a:t>
            </a:r>
            <a:r>
              <a:rPr lang="pl-PL" sz="1400" b="1" dirty="0">
                <a:latin typeface="Arial" pitchFamily="34" charset="0"/>
                <a:cs typeface="Arial" pitchFamily="34" charset="0"/>
              </a:rPr>
              <a:t>może trwać do trzech miesięcy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, co w zasadniczy sposób wydłuża termin rozpatrywania wniosku o płatność, zasadne jest, aby Beneficjent z odpowiednim wyprzedzeniem złożył stosowny wniosek do właściwego organu o wydanie ww. interpretacji indywidualnej. </a:t>
            </a:r>
          </a:p>
          <a:p>
            <a:pPr algn="just"/>
            <a:r>
              <a:rPr lang="pl-PL" sz="1400" dirty="0">
                <a:latin typeface="Arial" pitchFamily="34" charset="0"/>
                <a:cs typeface="Arial" pitchFamily="34" charset="0"/>
              </a:rPr>
              <a:t>Wydana Beneficjentowi interpretacja indywidualna powinna dotyczyć przedmiotowej operacji i jednoznacznie wskazywać, czy Beneficjent może lub nie może odzyskać uiszczonego w związku z realizacją operacji podatku od towarów i usług (VAT).</a:t>
            </a:r>
          </a:p>
        </p:txBody>
      </p:sp>
      <p:sp>
        <p:nvSpPr>
          <p:cNvPr id="3" name="Prostokąt 2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5379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40007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111096" y="1237524"/>
            <a:ext cx="872525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13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Pełnomocnictwo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- oryginał lub kopia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Załącznik obowiązkowy w przypadku, gdy pełnomocnictwo zostało udzielone.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Załączane do wniosku pełnomocnictwo, na którym własnoręczność podpisów została </a:t>
            </a:r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potwierdzona przez notariusza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, musi być sporządzone w formie pisemnej oraz określać w swojej treści w sposób niebudzący wątpliwości rodzaj czynności, do których pełnomocnik jest umocowany.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Dane pełnomocnika we wniosku powinny być zgodne z danymi w załączonym do wniosku pełnomocnictwem.</a:t>
            </a:r>
            <a:r>
              <a:rPr lang="pl-PL" sz="1400" b="1" dirty="0" smtClean="0"/>
              <a:t> </a:t>
            </a:r>
          </a:p>
          <a:p>
            <a:pPr lvl="1" algn="just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13a Oświadczenie pełnomocnika/osoby reprezentującej Beneficjenta dotyczące przetwarzania danych osobowych – oryginał </a:t>
            </a: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4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Informacja o numerze rachunku bankowego Beneficjenta lub cesjonariusza prowadzonego przez bank lub przez spółdzielczą kasę oszczędnościowo – kredytową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 kopia. </a:t>
            </a:r>
          </a:p>
          <a:p>
            <a:pPr marL="342900" indent="-342900" algn="just">
              <a:buFont typeface="+mj-lt"/>
              <a:buAutoNum type="arabicPeriod" startAt="14"/>
            </a:pPr>
            <a:endParaRPr lang="pl-PL" sz="1400" i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r>
              <a:rPr lang="pl-PL" sz="1400" i="1" dirty="0" smtClean="0">
                <a:latin typeface="Arial" pitchFamily="34" charset="0"/>
                <a:cs typeface="Arial" pitchFamily="34" charset="0"/>
              </a:rPr>
              <a:t>	Jeśli Beneficjent zawarł z Bankiem Gospodarstwa Krajowego umowę pożyczki na daną operację jest zobowiązany do dołączenia do wniosku: „Potwierdzenie otwarcia rachunku pożyczki do obsługi pożyczki z budżetu państwa na wyprzedzające finansowanie w ramach </a:t>
            </a:r>
            <a:r>
              <a:rPr lang="pl-PL" sz="1400" i="1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400" i="1" dirty="0" smtClean="0">
                <a:latin typeface="Arial" pitchFamily="34" charset="0"/>
                <a:cs typeface="Arial" pitchFamily="34" charset="0"/>
              </a:rPr>
              <a:t> 2014-2020” oraz umowę zawarcia pożyczki z </a:t>
            </a:r>
            <a:r>
              <a:rPr lang="pl-PL" sz="1400" i="1" dirty="0" err="1" smtClean="0">
                <a:latin typeface="Arial" pitchFamily="34" charset="0"/>
                <a:cs typeface="Arial" pitchFamily="34" charset="0"/>
              </a:rPr>
              <a:t>BGK</a:t>
            </a:r>
            <a:r>
              <a:rPr lang="pl-PL" sz="1400" i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pl-PL" sz="1400" b="1" dirty="0" smtClean="0"/>
          </a:p>
          <a:p>
            <a:pPr marL="342900" indent="-342900" algn="just">
              <a:buFont typeface="+mj-lt"/>
              <a:buAutoNum type="arabicPeriod" startAt="15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Umowa cesji wierzytelności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 lub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kopia</a:t>
            </a:r>
          </a:p>
          <a:p>
            <a:pPr marL="342900" indent="-342900" algn="just">
              <a:buFont typeface="+mj-lt"/>
              <a:buAutoNum type="arabicPeriod" startAt="15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5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Sprawozdanie z realizacji operacji (dołączane do wniosku o płatność końcową), na formularzu udostępnionym przez podmiot wdrażający –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oryginał</a:t>
            </a:r>
          </a:p>
          <a:p>
            <a:pPr marL="342900" indent="-342900"/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66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07956" y="1583154"/>
            <a:ext cx="8123274" cy="5098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15"/>
            </a:pPr>
            <a:endParaRPr lang="pl-PL" sz="1400" baseline="30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7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Zestawienia umów zawartych oraz planowanych do zawarcia w tym samym roku co umowy przedstawione do refundacji, które beneficjent podpisał z wykonawcami na taki sam lub zbliżony co do charakteru rodzaj dostaw/usług/robót budowlanych - oryginał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Zestawienie obejmować ma wszystkie umowy, które beneficjent podpisał lub planuje podpisać w danym roku, które mają być zrealizowane w dającej się przewidzieć określonej perspektywie czasowej. (nie tylko umowy, które przedstawione są do refundacji w ramach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2014-2020). </a:t>
            </a:r>
          </a:p>
          <a:p>
            <a:pPr marL="342900" indent="-342900" algn="just">
              <a:buFont typeface="+mj-lt"/>
              <a:buAutoNum type="arabicPeriod" startAt="17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7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Zakładowy plan kont –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kopia Należy dostarczyć kopię dokumentów opisujących przyjętą przez Beneficjenta politykę rachunkowości, wraz z odpowiednim dokumentem potwierdzającym wprowadzenie, np. zarządzenie wójta/burmistrza/starosty. W zakładowym planie kont należy wskazać nr konta/kodu rachunkowego wyodrębnionego dla przedmiotowej operacji.</a:t>
            </a:r>
          </a:p>
          <a:p>
            <a:pPr marL="342900" indent="-342900" algn="just">
              <a:buFont typeface="+mj-lt"/>
              <a:buAutoNum type="arabicPeriod" startAt="17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17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Wydruk z dokumentacji księgowej lub kopia z książki ewidencji środków trwałych –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kopia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Należy przedstawić dokumenty potwierdzające zaksięgowanie środków trwałych w księgach rachunkowych Beneficjenta.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Wydruki lub kopie, o których mowa powyżej, powinny zawierać stronę tytułową oraz strony obejmujące pozycje związane z realizacją operacji z dofinansowaniem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2014-2020.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Kopie dokumentów można dostarczyć także w postaci elektronicznej – zapisane na nośniku CD (zeskanowane).</a:t>
            </a:r>
          </a:p>
          <a:p>
            <a:pPr marL="342900" indent="-342900">
              <a:buFont typeface="+mj-lt"/>
              <a:buAutoNum type="arabicPeriod" startAt="16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endParaRPr lang="pl-PL" dirty="0" smtClean="0"/>
          </a:p>
          <a:p>
            <a:endParaRPr lang="pl-PL" dirty="0" smtClean="0"/>
          </a:p>
        </p:txBody>
      </p:sp>
      <p:sp>
        <p:nvSpPr>
          <p:cNvPr id="3" name="pole tekstowe 2"/>
          <p:cNvSpPr txBox="1"/>
          <p:nvPr/>
        </p:nvSpPr>
        <p:spPr>
          <a:xfrm>
            <a:off x="4197253" y="427158"/>
            <a:ext cx="4606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pl-PL" sz="2400" b="1" dirty="0">
                <a:solidFill>
                  <a:srgbClr val="44C6EB"/>
                </a:solidFill>
              </a:rPr>
              <a:t>Załączniki</a:t>
            </a:r>
            <a:endParaRPr lang="pl-PL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267661" y="1409647"/>
            <a:ext cx="8298427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20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Oświadczenie Beneficjenta / Beneficjentów) o prowadzeniu oddzielnego sytemu rachunkowości albo o korzystaniu z odpowiedniego kodu rachunkowego wraz z wyciągami z polityki rachunkowości i zakładowego planu kont oraz z wydrukami z kont księgowych w ramach prowadzonych ksiąg rachunkowych w rozumieniu art. 66 ust. 1 lit. c </a:t>
            </a:r>
            <a:r>
              <a:rPr lang="pl-PL" sz="1400" b="1" dirty="0" err="1" smtClean="0">
                <a:latin typeface="Arial" pitchFamily="34" charset="0"/>
                <a:cs typeface="Arial" pitchFamily="34" charset="0"/>
              </a:rPr>
              <a:t>pkt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 i Rozporządzenia Parlamentu Europejskiego i Radu (</a:t>
            </a:r>
            <a:r>
              <a:rPr lang="pl-PL" sz="1400" b="1" dirty="0" err="1" smtClean="0">
                <a:latin typeface="Arial" pitchFamily="34" charset="0"/>
                <a:cs typeface="Arial" pitchFamily="34" charset="0"/>
              </a:rPr>
              <a:t>UE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) nr 1305/2013, dla wszystkich transakcji związanych z realizacją operacji, jeżeli dotyczy – na formularzu udostępnionym przez Agencję – oryginał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Uwaga: 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Koszty ogólne poniesione przed podpisaniem umowy o przyznaniu pomocy a przedstawione do refundacji, powinny zostać wykazane na wyodrębnionym koncie dla wszystkich wydarzeń gospodarczych (transakcji) związanych z realizacją operacji. </a:t>
            </a:r>
          </a:p>
          <a:p>
            <a:pPr marL="342900" indent="-342900" algn="just">
              <a:buFont typeface="+mj-lt"/>
              <a:buAutoNum type="arabicPeriod" startAt="20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20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Decyzja ostateczna o pozwoleniu na budowę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jeżeli na podstawie przepisów prawa budowlanego istnieje obowiązek uzyskania tych pozwoleń – kopia Na etapie wniosku o płatność kopia decyzji jest wymagana wyłącznie w przypadku, gdy wraz z wnioskiem o przyznanie pomocy Beneficjent przedstawił program funkcjonalno-użytkowy oraz gdy dla inwestycji drogowej istnieje wymóg w tym zakresie, zgodnie z ustawą z dnia 7 lipca 1994 r. Prawo budowlane (Dz. U. z 2013r. poz. 1409 z </a:t>
            </a:r>
            <a:r>
              <a:rPr lang="pl-PL" sz="1400" dirty="0" err="1" smtClean="0">
                <a:latin typeface="Arial" pitchFamily="34" charset="0"/>
                <a:cs typeface="Arial" pitchFamily="34" charset="0"/>
              </a:rPr>
              <a:t>późn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. zm.). </a:t>
            </a:r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Pozwolenie na budowę musi być decyzją ostateczną najpóźniej w dniu przesłania odpowiedzi na pismo w sprawie usunięcia braków. </a:t>
            </a:r>
          </a:p>
          <a:p>
            <a:pPr lvl="1" algn="just"/>
            <a:endParaRPr lang="pl-PL" sz="1400" u="sng" dirty="0" smtClean="0"/>
          </a:p>
          <a:p>
            <a:pPr algn="just"/>
            <a:endParaRPr lang="pl-PL" sz="1400" dirty="0" smtClean="0"/>
          </a:p>
          <a:p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29166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612476" y="1475755"/>
            <a:ext cx="764300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22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Zgłoszenie zamiaru wykonania robót budowlanych, właściwemu organowi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, potwierdzone przez ten organ – kopia</a:t>
            </a:r>
            <a:r>
              <a:rPr lang="pl-PL" sz="1400" u="sng" dirty="0" smtClean="0">
                <a:latin typeface="Arial" pitchFamily="34" charset="0"/>
                <a:cs typeface="Arial" pitchFamily="34" charset="0"/>
              </a:rPr>
              <a:t>  wraz z:</a:t>
            </a: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– oświadczeniem Wnioskodawcy, że w terminie 21 dni od dnia zgłoszenia zamiaru wykonania robót budowlanych, właściwy organ nie wniósł sprzeciwu – oryginał 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lub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– potwierdzeniem właściwego organu, że nie wniósł sprzeciwu wobec zgłoszonego zamiaru wykonania robót budowlanych – kopia.</a:t>
            </a:r>
          </a:p>
          <a:p>
            <a:pPr lvl="1"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Powyższe załączniki są wymagane przy składaniu wniosku o płatność wyłącznie w przypadku, gdy wraz z wnioskiem o przyznanie pomocy Beneficjent przedstawił program funkcjonalno-użytkowy oraz w przypadku, gdy Beneficjent nie był zobligowany uzyskać pozwolenia na budowę dla inwestycji objętej operacją.</a:t>
            </a: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78654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0815" y="2178760"/>
            <a:ext cx="8058684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pl-PL" sz="1400" b="1" dirty="0" smtClean="0">
                <a:latin typeface="Arial" pitchFamily="34" charset="0"/>
                <a:cs typeface="Arial" pitchFamily="34" charset="0"/>
              </a:rPr>
              <a:t>Beneficjent może załączyć dokumenty, których nie wyszczególniono w części powyżej, a które w jego opinii są niezbędne do oceny wniosku. 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400" dirty="0" smtClean="0">
                <a:latin typeface="Arial" pitchFamily="34" charset="0"/>
                <a:cs typeface="Arial" pitchFamily="34" charset="0"/>
              </a:rPr>
              <a:t>W tej części należy wpisać: </a:t>
            </a:r>
          </a:p>
          <a:p>
            <a:r>
              <a:rPr lang="pl-PL" sz="1400" b="1" dirty="0" smtClean="0">
                <a:latin typeface="Arial" pitchFamily="34" charset="0"/>
                <a:cs typeface="Arial" pitchFamily="34" charset="0"/>
              </a:rPr>
              <a:t>1. Aneksy do umowy z wykonawcą wybranego w trybie ustawy Prawo zamówień publicznych/zasad konkurencyjności /konkurencyjnego trybu wyboru wykonawców zadania ujętego w zestawieniu rzeczowo-finansowym - kopia </a:t>
            </a:r>
          </a:p>
          <a:p>
            <a:r>
              <a:rPr lang="pl-PL" sz="1400" b="1" dirty="0" smtClean="0">
                <a:latin typeface="Arial" pitchFamily="34" charset="0"/>
                <a:cs typeface="Arial" pitchFamily="34" charset="0"/>
              </a:rPr>
              <a:t>2. Dokumenty potwierdzające spełnienie kryterium/kryteriów wyboru operacji, za które operacja otrzymała punkty – oryginał lub kopia </a:t>
            </a:r>
          </a:p>
          <a:p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l-PL" dirty="0" smtClean="0"/>
              <a:t> 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7073165" y="535318"/>
            <a:ext cx="1116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smtClean="0">
                <a:solidFill>
                  <a:srgbClr val="44C6EB"/>
                </a:solidFill>
              </a:rPr>
              <a:t>Załączniki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739588" y="1709664"/>
            <a:ext cx="7516906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l-PL" altLang="pl-PL" sz="2000" b="1" dirty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pl-PL" sz="2400" b="1" dirty="0" smtClean="0">
                <a:latin typeface="Arial" charset="0"/>
              </a:rPr>
              <a:t>Dziękuję za uwagę</a:t>
            </a:r>
            <a:endParaRPr lang="pl-PL" sz="1050" b="1" dirty="0" smtClean="0"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endParaRPr lang="pl-PL" sz="2400" b="1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pl-PL" sz="2400" dirty="0" smtClean="0">
                <a:latin typeface="Arial" charset="0"/>
              </a:rPr>
              <a:t>Marcin Matusiak</a:t>
            </a:r>
          </a:p>
          <a:p>
            <a:pPr eaLnBrk="1" hangingPunct="1">
              <a:buFont typeface="Arial" charset="0"/>
              <a:buNone/>
            </a:pPr>
            <a:endParaRPr lang="pl-PL" sz="2400" dirty="0" smtClean="0">
              <a:latin typeface="Arial" charset="0"/>
            </a:endParaRPr>
          </a:p>
          <a:p>
            <a:r>
              <a:rPr lang="pl-PL" sz="2000" dirty="0" smtClean="0">
                <a:latin typeface="Arial" charset="0"/>
              </a:rPr>
              <a:t>Kierownik Biura autoryzacji wniosku o płatność</a:t>
            </a:r>
          </a:p>
          <a:p>
            <a:r>
              <a:rPr lang="pl-PL" sz="2000" dirty="0" smtClean="0">
                <a:latin typeface="Arial" charset="0"/>
              </a:rPr>
              <a:t>Wydział Programów Rozwoju Obszarów Wiejskich</a:t>
            </a:r>
          </a:p>
          <a:p>
            <a:r>
              <a:rPr lang="pl-PL" sz="2000" dirty="0" smtClean="0">
                <a:latin typeface="Arial" charset="0"/>
              </a:rPr>
              <a:t>e-mail: mmatusiak@wzp.pl</a:t>
            </a:r>
            <a:br>
              <a:rPr lang="pl-PL" sz="2000" dirty="0" smtClean="0">
                <a:latin typeface="Arial" charset="0"/>
              </a:rPr>
            </a:br>
            <a:r>
              <a:rPr lang="pl-PL" sz="2000" dirty="0" smtClean="0">
                <a:latin typeface="Arial" charset="0"/>
              </a:rPr>
              <a:t>tel. 091 31 29 319</a:t>
            </a:r>
            <a:endParaRPr lang="pl-PL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tekstu 2"/>
          <p:cNvSpPr txBox="1">
            <a:spLocks/>
          </p:cNvSpPr>
          <p:nvPr/>
        </p:nvSpPr>
        <p:spPr bwMode="auto">
          <a:xfrm>
            <a:off x="787909" y="1656734"/>
            <a:ext cx="7433065" cy="4580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algn="just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l-PL" alt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Przed wypełnieniem wniosku należy szczegółowo zapoznać się </a:t>
            </a:r>
            <a:br>
              <a:rPr lang="pl-PL" alt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l-PL" altLang="pl-PL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 instrukcją jego wypełniania oraz z przedmiotowym rozporządzeniem.</a:t>
            </a:r>
          </a:p>
          <a:p>
            <a:pPr algn="just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l-PL" altLang="pl-PL" dirty="0">
                <a:latin typeface="Arial" pitchFamily="34" charset="0"/>
                <a:cs typeface="Arial" pitchFamily="34" charset="0"/>
              </a:rPr>
              <a:t>Wniosek sporządzany jest na formularzu udostępnionym na stronie internetowej urzędu marszałkowskiego albo wojewódzkiej samorządowej jednostki organizacyjnej, właściwych terytorialnie dla miejsca realizacji operacji, zwanych dalej „UM”. </a:t>
            </a:r>
            <a:endParaRPr lang="pl-PL" altLang="pl-PL" dirty="0" smtClean="0"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20000"/>
              </a:spcBef>
            </a:pPr>
            <a:endParaRPr lang="pl-PL" altLang="pl-PL" dirty="0">
              <a:latin typeface="Arial" pitchFamily="34" charset="0"/>
              <a:cs typeface="Arial" pitchFamily="34" charset="0"/>
            </a:endParaRPr>
          </a:p>
          <a:p>
            <a:pPr marL="285750" indent="-285750" algn="just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Arial" pitchFamily="34" charset="0"/>
                <a:cs typeface="Arial" pitchFamily="34" charset="0"/>
              </a:rPr>
              <a:t>Zalecane </a:t>
            </a:r>
            <a:r>
              <a:rPr lang="pl-PL" altLang="pl-PL" dirty="0">
                <a:latin typeface="Arial" pitchFamily="34" charset="0"/>
                <a:cs typeface="Arial" pitchFamily="34" charset="0"/>
              </a:rPr>
              <a:t>jest, aby wniosek został wypełniony elektronicznie </a:t>
            </a:r>
            <a:r>
              <a:rPr lang="pl-PL" altLang="pl-PL" dirty="0" smtClean="0">
                <a:latin typeface="Arial" pitchFamily="34" charset="0"/>
                <a:cs typeface="Arial" pitchFamily="34" charset="0"/>
              </a:rPr>
              <a:t/>
            </a:r>
            <a:br>
              <a:rPr lang="pl-PL" altLang="pl-PL" dirty="0" smtClean="0">
                <a:latin typeface="Arial" pitchFamily="34" charset="0"/>
                <a:cs typeface="Arial" pitchFamily="34" charset="0"/>
              </a:rPr>
            </a:br>
            <a:r>
              <a:rPr lang="pl-PL" altLang="pl-PL" dirty="0" smtClean="0">
                <a:latin typeface="Arial" pitchFamily="34" charset="0"/>
                <a:cs typeface="Arial" pitchFamily="34" charset="0"/>
              </a:rPr>
              <a:t>i wydrukowany, a wersja elektroniczna dostarczona </a:t>
            </a:r>
            <a:r>
              <a:rPr lang="pl-PL" altLang="pl-PL" dirty="0">
                <a:latin typeface="Arial" pitchFamily="34" charset="0"/>
                <a:cs typeface="Arial" pitchFamily="34" charset="0"/>
              </a:rPr>
              <a:t>do UM wraz </a:t>
            </a:r>
            <a:r>
              <a:rPr lang="pl-PL" altLang="pl-PL" dirty="0" smtClean="0">
                <a:latin typeface="Arial" pitchFamily="34" charset="0"/>
                <a:cs typeface="Arial" pitchFamily="34" charset="0"/>
              </a:rPr>
              <a:t>z </a:t>
            </a:r>
            <a:r>
              <a:rPr lang="pl-PL" altLang="pl-PL" dirty="0">
                <a:latin typeface="Arial" pitchFamily="34" charset="0"/>
                <a:cs typeface="Arial" pitchFamily="34" charset="0"/>
              </a:rPr>
              <a:t>wnioskiem</a:t>
            </a:r>
            <a:endParaRPr lang="pl-PL" altLang="pl-PL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  <p:sp>
        <p:nvSpPr>
          <p:cNvPr id="6" name="Prostokąt 5"/>
          <p:cNvSpPr/>
          <p:nvPr/>
        </p:nvSpPr>
        <p:spPr>
          <a:xfrm>
            <a:off x="660321" y="1596226"/>
            <a:ext cx="780267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l-PL" dirty="0" smtClean="0"/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Wniosek wraz z wymaganymi załącznikami, należy złożyć bezpośrednio w UM albo kurierem lub przesyłką rejestrowaną nadaną w placówce pocztowej operatora wyznaczonego w rozumieniu ustawy z dnia 23 listopada 2012 r. – Prawo pocztowe (Dz. U. z 2017 r. poz. 1481 oraz z 2018 r. poz. 106 i 138) w terminie określonym w umowie o przyznaniu pomocy, zwanej dalej „umową”, zawartej pomiędzy Beneficjentem a Samorządem Województwa lub ostatnim zawartym do niej aneksem. </a:t>
            </a:r>
          </a:p>
          <a:p>
            <a:pPr>
              <a:buFont typeface="Arial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 O terminowości złożenia wniosku decyduje data jego złożenia / wpływu do UM. Złożenie wniosku UM potwierdza na kopii pierwszej strony wniosku. Potwierdzenie zawiera datę złożenia, pieczęć UM oraz podpis osoby przyjmującej wniosek. W przypadku złożenia wniosku o płatność przesyłką rejestrowaną nadaną w placówce pocztowej operatora wyznaczonego w rozumieniu ustawy z dnia 23 listopada 2012 r. – Prawo pocztowe, za dzień złożenia wniosku uznaje się dzień, w którym nadano tę przesyłkę. </a:t>
            </a:r>
          </a:p>
          <a:p>
            <a:pPr>
              <a:buFont typeface="Arial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73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578452" y="1338442"/>
            <a:ext cx="78843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 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W </a:t>
            </a:r>
            <a:r>
              <a:rPr lang="pl-PL" dirty="0">
                <a:latin typeface="Arial" pitchFamily="34" charset="0"/>
                <a:cs typeface="Arial" pitchFamily="34" charset="0"/>
              </a:rPr>
              <a:t>przypadku, gdy wniosek zawiera braki, Wnioskodawcy przysługuje prawo do 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dwukrotnego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>
                <a:latin typeface="Arial" pitchFamily="34" charset="0"/>
                <a:cs typeface="Arial" pitchFamily="34" charset="0"/>
              </a:rPr>
              <a:t>ich usunięcia (uzupełnienia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 w </a:t>
            </a:r>
            <a:r>
              <a:rPr lang="pl-PL" dirty="0">
                <a:latin typeface="Arial" pitchFamily="34" charset="0"/>
                <a:cs typeface="Arial" pitchFamily="34" charset="0"/>
              </a:rPr>
              <a:t>terminie 14 dni od dnia doręczenia wezwania. 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Jeżeli Beneficjent, pomimo ponownego wezwania do usunięcia braków nie usunął ich w wyznaczonym terminie UM rozpatruje wniosek w zakresie, w jakim został wypełniony oraz na podstawie dołączonych i poprawnie sporządzonych dokumentów.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Kopie dokumentów, dołącza się w formie kopii potwierdzonych za zgodność z oryginałem przez beneficjenta albo pracownika samorządu województwa, albo podmiot, który wydał dokument, albo w formie kopii poświadczonych za zgodność z oryginałem przez notariusza lub przez występującego w sprawie pełnomocnika będącego radcą prawnym albo adwokatem.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43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678826" y="1476488"/>
            <a:ext cx="7809647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600" b="1" dirty="0" smtClean="0">
                <a:latin typeface="Arial" pitchFamily="34" charset="0"/>
                <a:cs typeface="Arial" pitchFamily="34" charset="0"/>
              </a:rPr>
              <a:t>Przed wykonaniem kopii oryginałów faktury lub dokumentu o równoważnej wartości dowodowej, na odwrocie należy zamieścić opis z następującymi informacjami:</a:t>
            </a: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Numer umowy o przyznaniu pomocy,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Typ operacji (Gospodarka wodno-ściekowa),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Numer pozycji w Zestawieniu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rzeczowo–finansowym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z realizacji operacji,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Kwota wydatków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kwalifikowalnych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w ramach danego dokumentu …………… zł,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u="sng" dirty="0" smtClean="0">
                <a:latin typeface="Arial" pitchFamily="34" charset="0"/>
                <a:cs typeface="Arial" pitchFamily="34" charset="0"/>
              </a:rPr>
              <a:t>Numer odrębnego konta na którym zostały zaksięgowane wydatki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w ramach danej operacji  albo numer pozycji w Wykazie faktur lub dokumentów o równoważnej wartości dowodowej dokumentujących poniesione koszty,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Potwierdzenie poprawności rachunkowej, formalnej i merytorycznej przez złożenie podpisu przez osoby sprawdzające wraz z datami ich złożenia</a:t>
            </a:r>
          </a:p>
          <a:p>
            <a:pPr marL="342900" indent="-342900"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pl-PL" sz="1600" dirty="0" smtClean="0">
                <a:latin typeface="Arial" pitchFamily="34" charset="0"/>
                <a:cs typeface="Arial" pitchFamily="34" charset="0"/>
              </a:rPr>
              <a:t>oraz opatrzyć klauzulą lub pieczęcią o treści: </a:t>
            </a:r>
          </a:p>
          <a:p>
            <a:pPr marL="342900" indent="-342900"/>
            <a:r>
              <a:rPr lang="pl-PL" sz="1600" b="1" i="1" dirty="0" smtClean="0">
                <a:latin typeface="Arial" pitchFamily="34" charset="0"/>
                <a:cs typeface="Arial" pitchFamily="34" charset="0"/>
              </a:rPr>
              <a:t>„Przedstawiono do refundacji w ramach Programu Rozwoju Obszarów Wiejskich na lata 2014- 2020”.</a:t>
            </a:r>
          </a:p>
          <a:p>
            <a:r>
              <a:rPr lang="pl-PL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384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Zasady ogólne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684589" y="1426155"/>
            <a:ext cx="752880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Uwaga: Weryfikacja złożonej wraz z wnioskiem kopii faktury lub dokumentu o równoważnej wartości dowodowej, z oryginałem dokumentu zostanie dokonana w ramach czynności kontrolnych przeprowadzanych w miejscu realizacji operacji/siedzibie Beneficjenta.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Przedstawiony dowód księgowy powinien spełniać warunki określone w ustawie z dnia 29 września 1994 r. o rachunkowości (Dz. U. z 2013 r. poz. 330 z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późn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. zm.), tj.: określenie rodzaju dowodu i jego numeru identyfikacyjnego, określenie stron (nazwy i adresy) dokonujących operacji gospodarczej, opis operacji oraz jej wartość, datę dokonania operacji, a gdy dowód został sporządzony pod inną datą - także datę sporządzenia dowodu, podpis wystawcy dowodu oraz osoby, której wydano lub od której przyjęto składniki aktywów, stwierdzenie sprawdzenia i zakwalifikowania dowodu do ujęcia w księgach rachunkowych przez wskazanie miesiąca oraz sposobu ujęcia dowodu w księgach rachunkowych (dekretacja), podpis osoby odpowiedzialnej za te wskazania (z zastrzeżeniem art. 21 ust. 1a ustawy). </a:t>
            </a:r>
          </a:p>
          <a:p>
            <a:pPr algn="just"/>
            <a:endParaRPr lang="pl-PL" dirty="0"/>
          </a:p>
          <a:p>
            <a:pPr algn="just"/>
            <a:endParaRPr lang="pl-PL" dirty="0" smtClean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84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64022" y="1418602"/>
            <a:ext cx="79903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hangingPunct="0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Do przedstawionych faktur i dokumentów o równoważnej wartości dowodowej należy dołączyć potwierdzenie poniesienia wydatku, czyli </a:t>
            </a:r>
            <a:r>
              <a:rPr lang="pl-PL" b="1" u="sng" dirty="0" smtClean="0">
                <a:latin typeface="Arial" pitchFamily="34" charset="0"/>
                <a:cs typeface="Arial" pitchFamily="34" charset="0"/>
              </a:rPr>
              <a:t>zapłaty należności dokonanej do dnia złożenia wniosku lub w </a:t>
            </a:r>
            <a:r>
              <a:rPr lang="pl-PL" b="1" u="sng" dirty="0" err="1" smtClean="0">
                <a:uFill>
                  <a:solidFill>
                    <a:srgbClr val="FF0000"/>
                  </a:solidFill>
                </a:uFill>
                <a:latin typeface="Arial" pitchFamily="34" charset="0"/>
                <a:cs typeface="Arial" pitchFamily="34" charset="0"/>
              </a:rPr>
              <a:t>termine</a:t>
            </a:r>
            <a:r>
              <a:rPr lang="pl-PL" b="1" u="sng" dirty="0" smtClean="0">
                <a:uFill>
                  <a:solidFill>
                    <a:srgbClr val="FF0000"/>
                  </a:solidFill>
                </a:uFill>
                <a:latin typeface="Arial" pitchFamily="34" charset="0"/>
                <a:cs typeface="Arial" pitchFamily="34" charset="0"/>
              </a:rPr>
              <a:t> uzupełnień do </a:t>
            </a:r>
            <a:r>
              <a:rPr lang="pl-PL" b="1" u="sng" dirty="0" err="1" smtClean="0">
                <a:uFill>
                  <a:solidFill>
                    <a:srgbClr val="FF0000"/>
                  </a:solidFill>
                </a:uFill>
                <a:latin typeface="Arial" pitchFamily="34" charset="0"/>
                <a:cs typeface="Arial" pitchFamily="34" charset="0"/>
              </a:rPr>
              <a:t>WoP</a:t>
            </a:r>
            <a:r>
              <a:rPr lang="pl-PL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tj. dowody </a:t>
            </a:r>
            <a:r>
              <a:rPr lang="pl-PL" u="sng" dirty="0" smtClean="0">
                <a:latin typeface="Arial" pitchFamily="34" charset="0"/>
                <a:cs typeface="Arial" pitchFamily="34" charset="0"/>
              </a:rPr>
              <a:t>płatności bezgotówkowej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 hangingPunct="0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hangingPunct="0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Złożone wraz z wnioskiem o płatność faktury lub równoważne dokumenty księgowe, muszą być opatrzone na odwrocie adnotacją wskazującą numer odrębnego konta (syntetycznego lub analitycznego lub pozabilansowego) albo kodu rachunkowego albo numer pozycji z „Wykazu faktur lub dokumentów o równoważnej wartości dowodowej dokumentujących poniesione koszty ”.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Nie uwzględnienie w oddzielnym systemie rachunkowości zdarzenia powodującego poniesienie kosztów kwalifikowanych (transakcji) spowoduje, że koszty te będą podlegać refundacji w wysokości pomniejszonej o 10%.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512748" y="1388456"/>
            <a:ext cx="81612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l-PL" sz="1600" b="1" dirty="0" smtClean="0">
                <a:latin typeface="Arial" pitchFamily="34" charset="0"/>
                <a:cs typeface="Arial" pitchFamily="34" charset="0"/>
              </a:rPr>
              <a:t>Od dnia podpisania umowy o  przyznaniu pomocy Beneficjent zobowiązany jest do informowania i rozpowszechniania informacji o otrzymanej pomocy z </a:t>
            </a:r>
            <a:r>
              <a:rPr lang="pl-PL" sz="1600" b="1" dirty="0" err="1" smtClean="0">
                <a:latin typeface="Arial" pitchFamily="34" charset="0"/>
                <a:cs typeface="Arial" pitchFamily="34" charset="0"/>
              </a:rPr>
              <a:t>EFRROW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, zgodnie z przepisami załącznika III do rozporządzenia Komisji (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UE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) NR 808/2014 z dnia 17 lipca 2014 r. ustanawiającego zasady stosowania rozporządzenia Parlamentu Europejskiego i Rady (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UE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) nr 1305/2013 w sprawie wsparcia rozwoju obszarów wiejskich przez Europejski Fundusz Rolny na rzecz Rozwoju Obszarów Wiejskich (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EFRROW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pPr lvl="0"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Beneficjent realizujący operację  powinien zastosować się do Księgi Wizualizacji znaku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2014-2020 zamieszczonej na stronie internetowej </a:t>
            </a:r>
            <a:r>
              <a:rPr lang="pl-PL" sz="1600" dirty="0" err="1" smtClean="0">
                <a:latin typeface="Arial" pitchFamily="34" charset="0"/>
                <a:cs typeface="Arial" pitchFamily="34" charset="0"/>
                <a:hlinkClick r:id="rId2"/>
              </a:rPr>
              <a:t>www.minrol.gov.pl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. Zawierającej odpowiednie elementy informujące opinię publiczną o współfinansowaniu danego zadania ze środków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EFRROW</a:t>
            </a: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Na potwierdzenie wywiązania się z obowiązku informowania i rozpowszechniania informacji o pomocy otrzymanej z 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EFRROW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w okresie realizacji operacji, w terminie od dnia zawarcia umowy do dnia złożenia wniosku o płatność końcową </a:t>
            </a:r>
            <a:r>
              <a:rPr lang="pl-PL" sz="1600" u="sng" dirty="0" smtClean="0">
                <a:latin typeface="Arial" pitchFamily="34" charset="0"/>
                <a:cs typeface="Arial" pitchFamily="34" charset="0"/>
              </a:rPr>
              <a:t>należy dostarczyć np. fotografię zamontowanej tablicy lub bilbordu dużego formatu lub zrzut ekranowy ze strony internetowej Beneficjenta. </a:t>
            </a:r>
            <a:endParaRPr lang="pl-PL" sz="1600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80852" y="431461"/>
            <a:ext cx="587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Załączniki</a:t>
            </a:r>
            <a:endParaRPr lang="pl-PL" sz="2400" dirty="0"/>
          </a:p>
        </p:txBody>
      </p:sp>
      <p:sp>
        <p:nvSpPr>
          <p:cNvPr id="3" name="Prostokąt 2"/>
          <p:cNvSpPr/>
          <p:nvPr/>
        </p:nvSpPr>
        <p:spPr>
          <a:xfrm>
            <a:off x="276045" y="1482784"/>
            <a:ext cx="854015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Faktury lub dokumenty o równoważnej wartości dowodowej (w tym umowy o dzieło, zlecenia i inne umowy cywilnoprawne)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kopie</a:t>
            </a:r>
          </a:p>
          <a:p>
            <a:pPr lvl="1" algn="just"/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 wnioskiem należy przedstawić w </a:t>
            </a:r>
            <a:r>
              <a:rPr lang="pl-PL" sz="13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UM</a:t>
            </a:r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kopie faktur lub dokumentów o równoważnej wartości dowodowej (w tym umowy o dzieło, zlecenia).</a:t>
            </a:r>
          </a:p>
          <a:p>
            <a:pPr lvl="1" algn="just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Dowody zapłaty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kopie</a:t>
            </a:r>
          </a:p>
          <a:p>
            <a:pPr lvl="1" algn="just"/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 wnioskiem należy przedstawić dowody zapłaty.</a:t>
            </a:r>
          </a:p>
          <a:p>
            <a:pPr lvl="1" algn="just"/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Zapłaty należy dokonywać w formie bezgotówkowej.</a:t>
            </a:r>
          </a:p>
          <a:p>
            <a:pPr lvl="1" algn="just"/>
            <a:r>
              <a:rPr lang="pl-PL" sz="1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Przedstawione dowody zapłaty powinny umożliwiać identyfikację faktury lub dokumentu o równoważnej wartości dowodowej, którego zapłata dotyczy oraz ustalenie wysokości i dat dokonania poszczególnych</a:t>
            </a:r>
          </a:p>
          <a:p>
            <a:pPr lvl="1" algn="just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Umowy z wykonawcami zawierające specyfikację będącą podstawą wystawienia każdej z przedstawionych faktur lub innych dokumentów o równoważnej wartości dowodowej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kopie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Dokumentacja z postępowań przeprowadzonych w trybie Zasad konkurencyjności wydatków w ramach </a:t>
            </a:r>
            <a:r>
              <a:rPr lang="pl-PL" sz="1400" b="1" dirty="0" err="1" smtClean="0">
                <a:latin typeface="Arial" pitchFamily="34" charset="0"/>
                <a:cs typeface="Arial" pitchFamily="34" charset="0"/>
              </a:rPr>
              <a:t>PROW</a:t>
            </a: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 2014-2020 (załącznik do umowy o przyznaniu pomocy) lub w trybie konkurencyjnego wyboru wykonawców zadań ujętych w zestawieniu rzeczowo finansowym operacji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– kopie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400" b="1" dirty="0" smtClean="0">
                <a:latin typeface="Arial" pitchFamily="34" charset="0"/>
                <a:cs typeface="Arial" pitchFamily="34" charset="0"/>
              </a:rPr>
              <a:t>Uzasadnienie zmian dokonanych w poszczególnych pozycjach zestawienia rzeczowo – finansowego z realizacji operacji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- oryginał </a:t>
            </a:r>
          </a:p>
          <a:p>
            <a:pPr marL="342900" indent="-342900">
              <a:buFont typeface="+mj-lt"/>
              <a:buAutoNum type="arabicPeriod"/>
            </a:pP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3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199356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8679</TotalTime>
  <Words>1933</Words>
  <Application>Microsoft Office PowerPoint</Application>
  <PresentationFormat>Pokaz na ekranie (4:3)</PresentationFormat>
  <Paragraphs>179</Paragraphs>
  <Slides>19</Slides>
  <Notes>16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mmatusiak</cp:lastModifiedBy>
  <cp:revision>478</cp:revision>
  <cp:lastPrinted>2019-08-23T07:18:27Z</cp:lastPrinted>
  <dcterms:created xsi:type="dcterms:W3CDTF">2013-06-11T05:39:37Z</dcterms:created>
  <dcterms:modified xsi:type="dcterms:W3CDTF">2019-08-23T09:59:33Z</dcterms:modified>
</cp:coreProperties>
</file>