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62" r:id="rId2"/>
    <p:sldId id="414" r:id="rId3"/>
    <p:sldId id="415" r:id="rId4"/>
    <p:sldId id="416" r:id="rId5"/>
    <p:sldId id="417" r:id="rId6"/>
    <p:sldId id="418" r:id="rId7"/>
    <p:sldId id="419" r:id="rId8"/>
    <p:sldId id="420" r:id="rId9"/>
    <p:sldId id="421" r:id="rId10"/>
    <p:sldId id="422" r:id="rId11"/>
    <p:sldId id="423" r:id="rId12"/>
    <p:sldId id="424" r:id="rId13"/>
    <p:sldId id="425" r:id="rId14"/>
    <p:sldId id="426" r:id="rId15"/>
    <p:sldId id="427" r:id="rId16"/>
    <p:sldId id="428" r:id="rId17"/>
    <p:sldId id="429" r:id="rId18"/>
    <p:sldId id="430" r:id="rId19"/>
    <p:sldId id="431" r:id="rId20"/>
    <p:sldId id="432" r:id="rId21"/>
    <p:sldId id="433" r:id="rId22"/>
    <p:sldId id="434" r:id="rId23"/>
    <p:sldId id="435" r:id="rId24"/>
    <p:sldId id="436" r:id="rId25"/>
    <p:sldId id="438" r:id="rId26"/>
    <p:sldId id="437" r:id="rId27"/>
  </p:sldIdLst>
  <p:sldSz cx="9144000" cy="6858000" type="screen4x3"/>
  <p:notesSz cx="6797675" cy="9926638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66FF"/>
    <a:srgbClr val="44C6EB"/>
    <a:srgbClr val="707173"/>
    <a:srgbClr val="58585B"/>
    <a:srgbClr val="79B51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66" autoAdjust="0"/>
    <p:restoredTop sz="94590" autoAdjust="0"/>
  </p:normalViewPr>
  <p:slideViewPr>
    <p:cSldViewPr snapToGrid="0">
      <p:cViewPr>
        <p:scale>
          <a:sx n="80" d="100"/>
          <a:sy n="80" d="100"/>
        </p:scale>
        <p:origin x="-2580" y="-762"/>
      </p:cViewPr>
      <p:guideLst>
        <p:guide orient="horz"/>
        <p:guide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7" d="100"/>
          <a:sy n="57" d="100"/>
        </p:scale>
        <p:origin x="-2862" y="-84"/>
      </p:cViewPr>
      <p:guideLst>
        <p:guide orient="horz" pos="3127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Arial" charset="0"/>
              </a:defRPr>
            </a:lvl1pPr>
          </a:lstStyle>
          <a:p>
            <a:pPr>
              <a:defRPr/>
            </a:pPr>
            <a:fld id="{9ECC254C-CBB2-4B1E-8F85-05BCCB92A511}" type="datetimeFigureOut">
              <a:rPr lang="pl-PL"/>
              <a:pPr>
                <a:defRPr/>
              </a:pPr>
              <a:t>2020-02-04</a:t>
            </a:fld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Arial" charset="0"/>
              </a:defRPr>
            </a:lvl1pPr>
          </a:lstStyle>
          <a:p>
            <a:pPr>
              <a:defRPr/>
            </a:pPr>
            <a:fld id="{C801D31C-891C-41A0-BD61-C6FC628E059A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7718435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Arial" charset="0"/>
              </a:defRPr>
            </a:lvl1pPr>
          </a:lstStyle>
          <a:p>
            <a:pPr>
              <a:defRPr/>
            </a:pPr>
            <a:fld id="{5BE3E120-2FC5-4227-A5A2-B9557C83EB13}" type="datetimeFigureOut">
              <a:rPr lang="pl-PL"/>
              <a:pPr>
                <a:defRPr/>
              </a:pPr>
              <a:t>2020-02-04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l-PL" noProof="0" smtClean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Arial" charset="0"/>
              </a:defRPr>
            </a:lvl1pPr>
          </a:lstStyle>
          <a:p>
            <a:pPr>
              <a:defRPr/>
            </a:pPr>
            <a:fld id="{AA380C6F-A1DF-4BD8-BD87-A658C25CE779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35912962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altLang="pl-PL" smtClean="0"/>
          </a:p>
        </p:txBody>
      </p:sp>
      <p:sp>
        <p:nvSpPr>
          <p:cNvPr id="21508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EBBEA7C-11BC-435F-A8BF-5F43F4CBA3E7}" type="slidenum">
              <a:rPr lang="pl-PL" altLang="pl-PL" smtClean="0">
                <a:cs typeface="Arial" pitchFamily="34" charset="0"/>
              </a:rPr>
              <a:pPr/>
              <a:t>1</a:t>
            </a:fld>
            <a:endParaRPr lang="pl-PL" altLang="pl-PL" smtClean="0"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868363" y="744538"/>
            <a:ext cx="5059362" cy="37242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l-PL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/>
          </p:nvPr>
        </p:nvSpPr>
        <p:spPr>
          <a:xfrm>
            <a:off x="904875" y="4714875"/>
            <a:ext cx="4986338" cy="4468813"/>
          </a:xfrm>
          <a:noFill/>
          <a:ln/>
        </p:spPr>
        <p:txBody>
          <a:bodyPr wrap="none" lIns="90882" tIns="45441" rIns="90882" bIns="45441" anchor="ctr"/>
          <a:lstStyle/>
          <a:p>
            <a:pPr eaLnBrk="1" hangingPunct="1"/>
            <a:endParaRPr lang="pl-PL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5700" cy="3724275"/>
          </a:xfrm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4875"/>
            <a:ext cx="4986338" cy="4468813"/>
          </a:xfrm>
          <a:noFill/>
          <a:ln/>
        </p:spPr>
        <p:txBody>
          <a:bodyPr wrap="none" lIns="90882" tIns="45441" rIns="90882" bIns="45441" anchor="ctr"/>
          <a:lstStyle/>
          <a:p>
            <a:pPr eaLnBrk="1" hangingPunct="1"/>
            <a:endParaRPr lang="pl-PL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5700" cy="3724275"/>
          </a:xfrm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4875"/>
            <a:ext cx="4986338" cy="4468813"/>
          </a:xfrm>
          <a:noFill/>
          <a:ln/>
        </p:spPr>
        <p:txBody>
          <a:bodyPr wrap="none" lIns="90882" tIns="45441" rIns="90882" bIns="45441" anchor="ctr"/>
          <a:lstStyle/>
          <a:p>
            <a:pPr eaLnBrk="1" hangingPunct="1"/>
            <a:endParaRPr lang="pl-PL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5700" cy="3724275"/>
          </a:xfrm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4875"/>
            <a:ext cx="4986338" cy="4468813"/>
          </a:xfrm>
          <a:noFill/>
          <a:ln/>
        </p:spPr>
        <p:txBody>
          <a:bodyPr wrap="none" lIns="90882" tIns="45441" rIns="90882" bIns="45441" anchor="ctr"/>
          <a:lstStyle/>
          <a:p>
            <a:pPr eaLnBrk="1" hangingPunct="1"/>
            <a:endParaRPr lang="pl-PL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5700" cy="3724275"/>
          </a:xfrm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4875"/>
            <a:ext cx="4986338" cy="4468813"/>
          </a:xfrm>
          <a:noFill/>
          <a:ln/>
        </p:spPr>
        <p:txBody>
          <a:bodyPr wrap="none" lIns="90882" tIns="45441" rIns="90882" bIns="45441" anchor="ctr"/>
          <a:lstStyle/>
          <a:p>
            <a:pPr eaLnBrk="1" hangingPunct="1"/>
            <a:endParaRPr lang="pl-PL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5700" cy="3724275"/>
          </a:xfrm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4875"/>
            <a:ext cx="4986338" cy="4468813"/>
          </a:xfrm>
          <a:noFill/>
          <a:ln/>
        </p:spPr>
        <p:txBody>
          <a:bodyPr wrap="none" lIns="90882" tIns="45441" rIns="90882" bIns="45441" anchor="ctr"/>
          <a:lstStyle/>
          <a:p>
            <a:pPr eaLnBrk="1" hangingPunct="1"/>
            <a:endParaRPr lang="pl-PL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5700" cy="3724275"/>
          </a:xfrm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4875"/>
            <a:ext cx="4986338" cy="4468813"/>
          </a:xfrm>
          <a:noFill/>
          <a:ln/>
        </p:spPr>
        <p:txBody>
          <a:bodyPr wrap="none" lIns="90882" tIns="45441" rIns="90882" bIns="45441" anchor="ctr"/>
          <a:lstStyle/>
          <a:p>
            <a:pPr eaLnBrk="1" hangingPunct="1"/>
            <a:endParaRPr lang="pl-P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8013" cy="1143000"/>
          </a:xfrm>
          <a:prstGeom prst="rect">
            <a:avLst/>
          </a:prstGeo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4963"/>
            <a:ext cx="8228013" cy="39751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jpe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wmf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Obraz 3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79450" y="241300"/>
            <a:ext cx="1566863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Prostokąt 4"/>
          <p:cNvSpPr/>
          <p:nvPr/>
        </p:nvSpPr>
        <p:spPr>
          <a:xfrm>
            <a:off x="974725" y="6756400"/>
            <a:ext cx="1052513" cy="10001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6" name="pole tekstowe 5"/>
          <p:cNvSpPr txBox="1">
            <a:spLocks noChangeArrowheads="1"/>
          </p:cNvSpPr>
          <p:nvPr/>
        </p:nvSpPr>
        <p:spPr bwMode="auto">
          <a:xfrm>
            <a:off x="6294438" y="6488113"/>
            <a:ext cx="2849562" cy="369887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pl-PL" sz="1600" b="1" dirty="0" smtClean="0">
                <a:solidFill>
                  <a:srgbClr val="7F7F7F"/>
                </a:solidFill>
                <a:latin typeface="Myriad Pro" pitchFamily="34" charset="0"/>
                <a:cs typeface="Arial" pitchFamily="34" charset="0"/>
              </a:rPr>
              <a:t>	</a:t>
            </a:r>
            <a:r>
              <a:rPr lang="pl-PL" sz="1600" b="1" dirty="0" err="1" smtClean="0">
                <a:solidFill>
                  <a:srgbClr val="7F7F7F"/>
                </a:solidFill>
                <a:latin typeface="Myriad Pro" pitchFamily="34" charset="0"/>
                <a:cs typeface="Arial" pitchFamily="34" charset="0"/>
              </a:rPr>
              <a:t>www.wzp.p</a:t>
            </a:r>
            <a:r>
              <a:rPr lang="pl-PL" b="1" dirty="0" err="1" smtClean="0">
                <a:solidFill>
                  <a:srgbClr val="7F7F7F"/>
                </a:solidFill>
                <a:latin typeface="Myriad Pro" pitchFamily="34" charset="0"/>
                <a:cs typeface="Arial" pitchFamily="34" charset="0"/>
              </a:rPr>
              <a:t>l</a:t>
            </a:r>
            <a:endParaRPr lang="pl-PL" b="1" dirty="0" smtClean="0">
              <a:solidFill>
                <a:srgbClr val="7F7F7F"/>
              </a:solidFill>
              <a:latin typeface="Myriad Pro" pitchFamily="34" charset="0"/>
              <a:cs typeface="Arial" pitchFamily="34" charset="0"/>
            </a:endParaRPr>
          </a:p>
        </p:txBody>
      </p:sp>
      <p:sp>
        <p:nvSpPr>
          <p:cNvPr id="7" name="Prostokąt 6"/>
          <p:cNvSpPr/>
          <p:nvPr/>
        </p:nvSpPr>
        <p:spPr>
          <a:xfrm>
            <a:off x="0" y="6567488"/>
            <a:ext cx="9144000" cy="2317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pl-PL" sz="900" dirty="0">
                <a:latin typeface="Arial" charset="0"/>
                <a:cs typeface="Arial" charset="0"/>
              </a:rPr>
              <a:t>		Europejski Fundusz Rolny na rzecz Rozwoju Obszarów Wiejskich:  Europa inwestująca w obszary wiejskie”</a:t>
            </a:r>
            <a:endParaRPr lang="pl-PL" sz="900" dirty="0">
              <a:cs typeface="Arial" charset="0"/>
            </a:endParaRPr>
          </a:p>
        </p:txBody>
      </p:sp>
      <p:pic>
        <p:nvPicPr>
          <p:cNvPr id="1030" name="Obraz 8" descr="UE_LOGO_Europejski_Fundusz_Rolny_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932113" y="6029325"/>
            <a:ext cx="657225" cy="54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Obraz 9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724525" y="5949950"/>
            <a:ext cx="992188" cy="65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032" name="Group 9"/>
          <p:cNvGrpSpPr>
            <a:grpSpLocks noChangeAspect="1"/>
          </p:cNvGrpSpPr>
          <p:nvPr/>
        </p:nvGrpSpPr>
        <p:grpSpPr bwMode="auto">
          <a:xfrm>
            <a:off x="3824288" y="6065838"/>
            <a:ext cx="498475" cy="490537"/>
            <a:chOff x="2198" y="1440"/>
            <a:chExt cx="3078" cy="3022"/>
          </a:xfrm>
        </p:grpSpPr>
        <p:sp>
          <p:nvSpPr>
            <p:cNvPr id="12" name="AutoShape 10"/>
            <p:cNvSpPr>
              <a:spLocks noChangeAspect="1" noChangeArrowheads="1"/>
            </p:cNvSpPr>
            <p:nvPr/>
          </p:nvSpPr>
          <p:spPr bwMode="auto">
            <a:xfrm>
              <a:off x="2198" y="1440"/>
              <a:ext cx="3078" cy="30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l-PL" sz="2400">
                <a:cs typeface="Arial" charset="0"/>
              </a:endParaRPr>
            </a:p>
          </p:txBody>
        </p:sp>
        <p:pic>
          <p:nvPicPr>
            <p:cNvPr id="1035" name="Picture 11"/>
            <p:cNvPicPr>
              <a:picLocks noChangeAspect="1"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2198" y="1440"/>
              <a:ext cx="3078" cy="3022"/>
            </a:xfrm>
            <a:prstGeom prst="rect">
              <a:avLst/>
            </a:prstGeom>
            <a:solidFill>
              <a:srgbClr val="006666"/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14" name="Freeform 12"/>
            <p:cNvSpPr>
              <a:spLocks noChangeAspect="1"/>
            </p:cNvSpPr>
            <p:nvPr/>
          </p:nvSpPr>
          <p:spPr bwMode="auto">
            <a:xfrm>
              <a:off x="2237" y="1460"/>
              <a:ext cx="3000" cy="2963"/>
            </a:xfrm>
            <a:custGeom>
              <a:avLst/>
              <a:gdLst>
                <a:gd name="T0" fmla="*/ 0 w 2775"/>
                <a:gd name="T1" fmla="*/ 10716 h 2749"/>
                <a:gd name="T2" fmla="*/ 1160 w 2775"/>
                <a:gd name="T3" fmla="*/ 9055 h 2749"/>
                <a:gd name="T4" fmla="*/ 904 w 2775"/>
                <a:gd name="T5" fmla="*/ 8398 h 2749"/>
                <a:gd name="T6" fmla="*/ 0 w 2775"/>
                <a:gd name="T7" fmla="*/ 8777 h 2749"/>
                <a:gd name="T8" fmla="*/ 1160 w 2775"/>
                <a:gd name="T9" fmla="*/ 7883 h 2749"/>
                <a:gd name="T10" fmla="*/ 904 w 2775"/>
                <a:gd name="T11" fmla="*/ 7216 h 2749"/>
                <a:gd name="T12" fmla="*/ 682 w 2775"/>
                <a:gd name="T13" fmla="*/ 7565 h 2749"/>
                <a:gd name="T14" fmla="*/ 435 w 2775"/>
                <a:gd name="T15" fmla="*/ 7220 h 2749"/>
                <a:gd name="T16" fmla="*/ 234 w 2775"/>
                <a:gd name="T17" fmla="*/ 7582 h 2749"/>
                <a:gd name="T18" fmla="*/ 0 w 2775"/>
                <a:gd name="T19" fmla="*/ 7216 h 2749"/>
                <a:gd name="T20" fmla="*/ 1076 w 2775"/>
                <a:gd name="T21" fmla="*/ 6737 h 2749"/>
                <a:gd name="T22" fmla="*/ 944 w 2775"/>
                <a:gd name="T23" fmla="*/ 6337 h 2749"/>
                <a:gd name="T24" fmla="*/ 1199 w 2775"/>
                <a:gd name="T25" fmla="*/ 5857 h 2749"/>
                <a:gd name="T26" fmla="*/ 3 w 2775"/>
                <a:gd name="T27" fmla="*/ 5943 h 2749"/>
                <a:gd name="T28" fmla="*/ 1158 w 2775"/>
                <a:gd name="T29" fmla="*/ 5096 h 2749"/>
                <a:gd name="T30" fmla="*/ 998 w 2775"/>
                <a:gd name="T31" fmla="*/ 4251 h 2749"/>
                <a:gd name="T32" fmla="*/ 649 w 2775"/>
                <a:gd name="T33" fmla="*/ 4102 h 2749"/>
                <a:gd name="T34" fmla="*/ 485 w 2775"/>
                <a:gd name="T35" fmla="*/ 4102 h 2749"/>
                <a:gd name="T36" fmla="*/ 295 w 2775"/>
                <a:gd name="T37" fmla="*/ 4149 h 2749"/>
                <a:gd name="T38" fmla="*/ 126 w 2775"/>
                <a:gd name="T39" fmla="*/ 4279 h 2749"/>
                <a:gd name="T40" fmla="*/ 0 w 2775"/>
                <a:gd name="T41" fmla="*/ 3654 h 2749"/>
                <a:gd name="T42" fmla="*/ 1158 w 2775"/>
                <a:gd name="T43" fmla="*/ 3007 h 2749"/>
                <a:gd name="T44" fmla="*/ 909 w 2775"/>
                <a:gd name="T45" fmla="*/ 3371 h 2749"/>
                <a:gd name="T46" fmla="*/ 686 w 2775"/>
                <a:gd name="T47" fmla="*/ 3007 h 2749"/>
                <a:gd name="T48" fmla="*/ 431 w 2775"/>
                <a:gd name="T49" fmla="*/ 3365 h 2749"/>
                <a:gd name="T50" fmla="*/ 226 w 2775"/>
                <a:gd name="T51" fmla="*/ 3007 h 2749"/>
                <a:gd name="T52" fmla="*/ 5 w 2775"/>
                <a:gd name="T53" fmla="*/ 2386 h 2749"/>
                <a:gd name="T54" fmla="*/ 1145 w 2775"/>
                <a:gd name="T55" fmla="*/ 2096 h 2749"/>
                <a:gd name="T56" fmla="*/ 724 w 2775"/>
                <a:gd name="T57" fmla="*/ 2064 h 2749"/>
                <a:gd name="T58" fmla="*/ 1160 w 2775"/>
                <a:gd name="T59" fmla="*/ 1424 h 2749"/>
                <a:gd name="T60" fmla="*/ 661 w 2775"/>
                <a:gd name="T61" fmla="*/ 1727 h 2749"/>
                <a:gd name="T62" fmla="*/ 559 w 2775"/>
                <a:gd name="T63" fmla="*/ 1580 h 2749"/>
                <a:gd name="T64" fmla="*/ 400 w 2775"/>
                <a:gd name="T65" fmla="*/ 1511 h 2749"/>
                <a:gd name="T66" fmla="*/ 172 w 2775"/>
                <a:gd name="T67" fmla="*/ 1548 h 2749"/>
                <a:gd name="T68" fmla="*/ 33 w 2775"/>
                <a:gd name="T69" fmla="*/ 1691 h 2749"/>
                <a:gd name="T70" fmla="*/ 0 w 2775"/>
                <a:gd name="T71" fmla="*/ 0 h 2749"/>
                <a:gd name="T72" fmla="*/ 10955 w 2775"/>
                <a:gd name="T73" fmla="*/ 10725 h 2749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2775"/>
                <a:gd name="T112" fmla="*/ 0 h 2749"/>
                <a:gd name="T113" fmla="*/ 2775 w 2775"/>
                <a:gd name="T114" fmla="*/ 2749 h 2749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2775" h="2749">
                  <a:moveTo>
                    <a:pt x="2769" y="2749"/>
                  </a:moveTo>
                  <a:lnTo>
                    <a:pt x="0" y="2745"/>
                  </a:lnTo>
                  <a:lnTo>
                    <a:pt x="0" y="2320"/>
                  </a:lnTo>
                  <a:lnTo>
                    <a:pt x="294" y="2320"/>
                  </a:lnTo>
                  <a:lnTo>
                    <a:pt x="297" y="2152"/>
                  </a:lnTo>
                  <a:lnTo>
                    <a:pt x="228" y="2152"/>
                  </a:lnTo>
                  <a:lnTo>
                    <a:pt x="228" y="2248"/>
                  </a:lnTo>
                  <a:lnTo>
                    <a:pt x="0" y="2248"/>
                  </a:lnTo>
                  <a:lnTo>
                    <a:pt x="2" y="2019"/>
                  </a:lnTo>
                  <a:lnTo>
                    <a:pt x="294" y="2019"/>
                  </a:lnTo>
                  <a:lnTo>
                    <a:pt x="293" y="1849"/>
                  </a:lnTo>
                  <a:lnTo>
                    <a:pt x="228" y="1849"/>
                  </a:lnTo>
                  <a:lnTo>
                    <a:pt x="230" y="1939"/>
                  </a:lnTo>
                  <a:lnTo>
                    <a:pt x="173" y="1939"/>
                  </a:lnTo>
                  <a:lnTo>
                    <a:pt x="174" y="1851"/>
                  </a:lnTo>
                  <a:lnTo>
                    <a:pt x="110" y="1851"/>
                  </a:lnTo>
                  <a:lnTo>
                    <a:pt x="110" y="1942"/>
                  </a:lnTo>
                  <a:lnTo>
                    <a:pt x="59" y="1942"/>
                  </a:lnTo>
                  <a:lnTo>
                    <a:pt x="59" y="1848"/>
                  </a:lnTo>
                  <a:lnTo>
                    <a:pt x="0" y="1849"/>
                  </a:lnTo>
                  <a:lnTo>
                    <a:pt x="2" y="1620"/>
                  </a:lnTo>
                  <a:lnTo>
                    <a:pt x="273" y="1726"/>
                  </a:lnTo>
                  <a:lnTo>
                    <a:pt x="302" y="1645"/>
                  </a:lnTo>
                  <a:lnTo>
                    <a:pt x="239" y="1623"/>
                  </a:lnTo>
                  <a:lnTo>
                    <a:pt x="243" y="1518"/>
                  </a:lnTo>
                  <a:lnTo>
                    <a:pt x="303" y="1501"/>
                  </a:lnTo>
                  <a:lnTo>
                    <a:pt x="273" y="1413"/>
                  </a:lnTo>
                  <a:lnTo>
                    <a:pt x="3" y="1524"/>
                  </a:lnTo>
                  <a:lnTo>
                    <a:pt x="2" y="1305"/>
                  </a:lnTo>
                  <a:lnTo>
                    <a:pt x="293" y="1305"/>
                  </a:lnTo>
                  <a:lnTo>
                    <a:pt x="296" y="1156"/>
                  </a:lnTo>
                  <a:lnTo>
                    <a:pt x="254" y="1089"/>
                  </a:lnTo>
                  <a:lnTo>
                    <a:pt x="191" y="1054"/>
                  </a:lnTo>
                  <a:lnTo>
                    <a:pt x="164" y="1050"/>
                  </a:lnTo>
                  <a:lnTo>
                    <a:pt x="140" y="1050"/>
                  </a:lnTo>
                  <a:lnTo>
                    <a:pt x="123" y="1050"/>
                  </a:lnTo>
                  <a:lnTo>
                    <a:pt x="99" y="1054"/>
                  </a:lnTo>
                  <a:lnTo>
                    <a:pt x="74" y="1063"/>
                  </a:lnTo>
                  <a:lnTo>
                    <a:pt x="51" y="1077"/>
                  </a:lnTo>
                  <a:lnTo>
                    <a:pt x="32" y="1096"/>
                  </a:lnTo>
                  <a:lnTo>
                    <a:pt x="2" y="1131"/>
                  </a:lnTo>
                  <a:lnTo>
                    <a:pt x="0" y="936"/>
                  </a:lnTo>
                  <a:lnTo>
                    <a:pt x="293" y="936"/>
                  </a:lnTo>
                  <a:lnTo>
                    <a:pt x="293" y="771"/>
                  </a:lnTo>
                  <a:lnTo>
                    <a:pt x="231" y="771"/>
                  </a:lnTo>
                  <a:lnTo>
                    <a:pt x="230" y="864"/>
                  </a:lnTo>
                  <a:lnTo>
                    <a:pt x="174" y="864"/>
                  </a:lnTo>
                  <a:lnTo>
                    <a:pt x="174" y="771"/>
                  </a:lnTo>
                  <a:lnTo>
                    <a:pt x="110" y="771"/>
                  </a:lnTo>
                  <a:lnTo>
                    <a:pt x="108" y="862"/>
                  </a:lnTo>
                  <a:lnTo>
                    <a:pt x="57" y="862"/>
                  </a:lnTo>
                  <a:lnTo>
                    <a:pt x="57" y="771"/>
                  </a:lnTo>
                  <a:lnTo>
                    <a:pt x="5" y="771"/>
                  </a:lnTo>
                  <a:lnTo>
                    <a:pt x="5" y="612"/>
                  </a:lnTo>
                  <a:lnTo>
                    <a:pt x="293" y="612"/>
                  </a:lnTo>
                  <a:lnTo>
                    <a:pt x="291" y="537"/>
                  </a:lnTo>
                  <a:lnTo>
                    <a:pt x="179" y="537"/>
                  </a:lnTo>
                  <a:lnTo>
                    <a:pt x="183" y="529"/>
                  </a:lnTo>
                  <a:lnTo>
                    <a:pt x="293" y="459"/>
                  </a:lnTo>
                  <a:lnTo>
                    <a:pt x="294" y="364"/>
                  </a:lnTo>
                  <a:lnTo>
                    <a:pt x="171" y="454"/>
                  </a:lnTo>
                  <a:lnTo>
                    <a:pt x="168" y="442"/>
                  </a:lnTo>
                  <a:lnTo>
                    <a:pt x="159" y="423"/>
                  </a:lnTo>
                  <a:lnTo>
                    <a:pt x="143" y="405"/>
                  </a:lnTo>
                  <a:lnTo>
                    <a:pt x="123" y="394"/>
                  </a:lnTo>
                  <a:lnTo>
                    <a:pt x="101" y="388"/>
                  </a:lnTo>
                  <a:lnTo>
                    <a:pt x="69" y="388"/>
                  </a:lnTo>
                  <a:lnTo>
                    <a:pt x="44" y="397"/>
                  </a:lnTo>
                  <a:lnTo>
                    <a:pt x="26" y="409"/>
                  </a:lnTo>
                  <a:lnTo>
                    <a:pt x="8" y="433"/>
                  </a:lnTo>
                  <a:lnTo>
                    <a:pt x="0" y="433"/>
                  </a:lnTo>
                  <a:lnTo>
                    <a:pt x="0" y="0"/>
                  </a:lnTo>
                  <a:lnTo>
                    <a:pt x="2766" y="1"/>
                  </a:lnTo>
                  <a:lnTo>
                    <a:pt x="2775" y="2749"/>
                  </a:lnTo>
                </a:path>
              </a:pathLst>
            </a:custGeom>
            <a:solidFill>
              <a:srgbClr val="004A48"/>
            </a:solidFill>
            <a:ln w="317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l-PL">
                <a:cs typeface="Arial" charset="0"/>
              </a:endParaRPr>
            </a:p>
          </p:txBody>
        </p:sp>
        <p:sp>
          <p:nvSpPr>
            <p:cNvPr id="15" name="Freeform 13"/>
            <p:cNvSpPr>
              <a:spLocks noChangeAspect="1"/>
            </p:cNvSpPr>
            <p:nvPr/>
          </p:nvSpPr>
          <p:spPr bwMode="auto">
            <a:xfrm>
              <a:off x="2747" y="1528"/>
              <a:ext cx="2402" cy="2817"/>
            </a:xfrm>
            <a:custGeom>
              <a:avLst/>
              <a:gdLst>
                <a:gd name="T0" fmla="*/ 4113 w 2220"/>
                <a:gd name="T1" fmla="*/ 8537 h 2604"/>
                <a:gd name="T2" fmla="*/ 4652 w 2220"/>
                <a:gd name="T3" fmla="*/ 8514 h 2604"/>
                <a:gd name="T4" fmla="*/ 5345 w 2220"/>
                <a:gd name="T5" fmla="*/ 8326 h 2604"/>
                <a:gd name="T6" fmla="*/ 6032 w 2220"/>
                <a:gd name="T7" fmla="*/ 7986 h 2604"/>
                <a:gd name="T8" fmla="*/ 6601 w 2220"/>
                <a:gd name="T9" fmla="*/ 7538 h 2604"/>
                <a:gd name="T10" fmla="*/ 6951 w 2220"/>
                <a:gd name="T11" fmla="*/ 7151 h 2604"/>
                <a:gd name="T12" fmla="*/ 7353 w 2220"/>
                <a:gd name="T13" fmla="*/ 6538 h 2604"/>
                <a:gd name="T14" fmla="*/ 7583 w 2220"/>
                <a:gd name="T15" fmla="*/ 5952 h 2604"/>
                <a:gd name="T16" fmla="*/ 8097 w 2220"/>
                <a:gd name="T17" fmla="*/ 6316 h 2604"/>
                <a:gd name="T18" fmla="*/ 7920 w 2220"/>
                <a:gd name="T19" fmla="*/ 6755 h 2604"/>
                <a:gd name="T20" fmla="*/ 7680 w 2220"/>
                <a:gd name="T21" fmla="*/ 7200 h 2604"/>
                <a:gd name="T22" fmla="*/ 7337 w 2220"/>
                <a:gd name="T23" fmla="*/ 7663 h 2604"/>
                <a:gd name="T24" fmla="*/ 6970 w 2220"/>
                <a:gd name="T25" fmla="*/ 8032 h 2604"/>
                <a:gd name="T26" fmla="*/ 6540 w 2220"/>
                <a:gd name="T27" fmla="*/ 8369 h 2604"/>
                <a:gd name="T28" fmla="*/ 5868 w 2220"/>
                <a:gd name="T29" fmla="*/ 8765 h 2604"/>
                <a:gd name="T30" fmla="*/ 5029 w 2220"/>
                <a:gd name="T31" fmla="*/ 9051 h 2604"/>
                <a:gd name="T32" fmla="*/ 4366 w 2220"/>
                <a:gd name="T33" fmla="*/ 9143 h 2604"/>
                <a:gd name="T34" fmla="*/ 4102 w 2220"/>
                <a:gd name="T35" fmla="*/ 10185 h 2604"/>
                <a:gd name="T36" fmla="*/ 8764 w 2220"/>
                <a:gd name="T37" fmla="*/ 0 h 2604"/>
                <a:gd name="T38" fmla="*/ 4119 w 2220"/>
                <a:gd name="T39" fmla="*/ 905 h 2604"/>
                <a:gd name="T40" fmla="*/ 3457 w 2220"/>
                <a:gd name="T41" fmla="*/ 947 h 2604"/>
                <a:gd name="T42" fmla="*/ 2763 w 2220"/>
                <a:gd name="T43" fmla="*/ 1137 h 2604"/>
                <a:gd name="T44" fmla="*/ 1760 w 2220"/>
                <a:gd name="T45" fmla="*/ 1620 h 2604"/>
                <a:gd name="T46" fmla="*/ 1250 w 2220"/>
                <a:gd name="T47" fmla="*/ 1993 h 2604"/>
                <a:gd name="T48" fmla="*/ 841 w 2220"/>
                <a:gd name="T49" fmla="*/ 2401 h 2604"/>
                <a:gd name="T50" fmla="*/ 431 w 2220"/>
                <a:gd name="T51" fmla="*/ 2983 h 2604"/>
                <a:gd name="T52" fmla="*/ 144 w 2220"/>
                <a:gd name="T53" fmla="*/ 3572 h 2604"/>
                <a:gd name="T54" fmla="*/ 641 w 2220"/>
                <a:gd name="T55" fmla="*/ 4096 h 2604"/>
                <a:gd name="T56" fmla="*/ 976 w 2220"/>
                <a:gd name="T57" fmla="*/ 3361 h 2604"/>
                <a:gd name="T58" fmla="*/ 1294 w 2220"/>
                <a:gd name="T59" fmla="*/ 2896 h 2604"/>
                <a:gd name="T60" fmla="*/ 1791 w 2220"/>
                <a:gd name="T61" fmla="*/ 2421 h 2604"/>
                <a:gd name="T62" fmla="*/ 2238 w 2220"/>
                <a:gd name="T63" fmla="*/ 2086 h 2604"/>
                <a:gd name="T64" fmla="*/ 2547 w 2220"/>
                <a:gd name="T65" fmla="*/ 1899 h 2604"/>
                <a:gd name="T66" fmla="*/ 3162 w 2220"/>
                <a:gd name="T67" fmla="*/ 1694 h 2604"/>
                <a:gd name="T68" fmla="*/ 3848 w 2220"/>
                <a:gd name="T69" fmla="*/ 1550 h 2604"/>
                <a:gd name="T70" fmla="*/ 4143 w 2220"/>
                <a:gd name="T71" fmla="*/ 3891 h 2604"/>
                <a:gd name="T72" fmla="*/ 4411 w 2220"/>
                <a:gd name="T73" fmla="*/ 3746 h 2604"/>
                <a:gd name="T74" fmla="*/ 4580 w 2220"/>
                <a:gd name="T75" fmla="*/ 3654 h 2604"/>
                <a:gd name="T76" fmla="*/ 4752 w 2220"/>
                <a:gd name="T77" fmla="*/ 3544 h 2604"/>
                <a:gd name="T78" fmla="*/ 5012 w 2220"/>
                <a:gd name="T79" fmla="*/ 3375 h 2604"/>
                <a:gd name="T80" fmla="*/ 5223 w 2220"/>
                <a:gd name="T81" fmla="*/ 3275 h 2604"/>
                <a:gd name="T82" fmla="*/ 5382 w 2220"/>
                <a:gd name="T83" fmla="*/ 3209 h 2604"/>
                <a:gd name="T84" fmla="*/ 5536 w 2220"/>
                <a:gd name="T85" fmla="*/ 3091 h 2604"/>
                <a:gd name="T86" fmla="*/ 5801 w 2220"/>
                <a:gd name="T87" fmla="*/ 2938 h 2604"/>
                <a:gd name="T88" fmla="*/ 5936 w 2220"/>
                <a:gd name="T89" fmla="*/ 2765 h 2604"/>
                <a:gd name="T90" fmla="*/ 6132 w 2220"/>
                <a:gd name="T91" fmla="*/ 2719 h 2604"/>
                <a:gd name="T92" fmla="*/ 6195 w 2220"/>
                <a:gd name="T93" fmla="*/ 2856 h 2604"/>
                <a:gd name="T94" fmla="*/ 6084 w 2220"/>
                <a:gd name="T95" fmla="*/ 3020 h 2604"/>
                <a:gd name="T96" fmla="*/ 5822 w 2220"/>
                <a:gd name="T97" fmla="*/ 3135 h 2604"/>
                <a:gd name="T98" fmla="*/ 5617 w 2220"/>
                <a:gd name="T99" fmla="*/ 3361 h 2604"/>
                <a:gd name="T100" fmla="*/ 5441 w 2220"/>
                <a:gd name="T101" fmla="*/ 3480 h 2604"/>
                <a:gd name="T102" fmla="*/ 5178 w 2220"/>
                <a:gd name="T103" fmla="*/ 3561 h 2604"/>
                <a:gd name="T104" fmla="*/ 5039 w 2220"/>
                <a:gd name="T105" fmla="*/ 3687 h 2604"/>
                <a:gd name="T106" fmla="*/ 4878 w 2220"/>
                <a:gd name="T107" fmla="*/ 3804 h 2604"/>
                <a:gd name="T108" fmla="*/ 4650 w 2220"/>
                <a:gd name="T109" fmla="*/ 3881 h 2604"/>
                <a:gd name="T110" fmla="*/ 4503 w 2220"/>
                <a:gd name="T111" fmla="*/ 3968 h 2604"/>
                <a:gd name="T112" fmla="*/ 4333 w 2220"/>
                <a:gd name="T113" fmla="*/ 4039 h 2604"/>
                <a:gd name="T114" fmla="*/ 4113 w 2220"/>
                <a:gd name="T115" fmla="*/ 4187 h 2604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2220"/>
                <a:gd name="T175" fmla="*/ 0 h 2604"/>
                <a:gd name="T176" fmla="*/ 2220 w 2220"/>
                <a:gd name="T177" fmla="*/ 2604 h 2604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2220" h="2604">
                  <a:moveTo>
                    <a:pt x="1042" y="1070"/>
                  </a:moveTo>
                  <a:lnTo>
                    <a:pt x="1042" y="2181"/>
                  </a:lnTo>
                  <a:lnTo>
                    <a:pt x="1057" y="2185"/>
                  </a:lnTo>
                  <a:lnTo>
                    <a:pt x="1178" y="2178"/>
                  </a:lnTo>
                  <a:lnTo>
                    <a:pt x="1270" y="2154"/>
                  </a:lnTo>
                  <a:lnTo>
                    <a:pt x="1354" y="2128"/>
                  </a:lnTo>
                  <a:lnTo>
                    <a:pt x="1445" y="2091"/>
                  </a:lnTo>
                  <a:lnTo>
                    <a:pt x="1528" y="2041"/>
                  </a:lnTo>
                  <a:lnTo>
                    <a:pt x="1609" y="1983"/>
                  </a:lnTo>
                  <a:lnTo>
                    <a:pt x="1672" y="1926"/>
                  </a:lnTo>
                  <a:lnTo>
                    <a:pt x="1720" y="1879"/>
                  </a:lnTo>
                  <a:lnTo>
                    <a:pt x="1760" y="1828"/>
                  </a:lnTo>
                  <a:lnTo>
                    <a:pt x="1836" y="1723"/>
                  </a:lnTo>
                  <a:lnTo>
                    <a:pt x="1862" y="1672"/>
                  </a:lnTo>
                  <a:lnTo>
                    <a:pt x="1886" y="1618"/>
                  </a:lnTo>
                  <a:lnTo>
                    <a:pt x="1921" y="1521"/>
                  </a:lnTo>
                  <a:lnTo>
                    <a:pt x="2066" y="1567"/>
                  </a:lnTo>
                  <a:lnTo>
                    <a:pt x="2051" y="1615"/>
                  </a:lnTo>
                  <a:lnTo>
                    <a:pt x="2030" y="1672"/>
                  </a:lnTo>
                  <a:lnTo>
                    <a:pt x="2006" y="1726"/>
                  </a:lnTo>
                  <a:lnTo>
                    <a:pt x="1978" y="1780"/>
                  </a:lnTo>
                  <a:lnTo>
                    <a:pt x="1945" y="1840"/>
                  </a:lnTo>
                  <a:lnTo>
                    <a:pt x="1904" y="1897"/>
                  </a:lnTo>
                  <a:lnTo>
                    <a:pt x="1858" y="1959"/>
                  </a:lnTo>
                  <a:lnTo>
                    <a:pt x="1808" y="2007"/>
                  </a:lnTo>
                  <a:lnTo>
                    <a:pt x="1765" y="2053"/>
                  </a:lnTo>
                  <a:lnTo>
                    <a:pt x="1709" y="2100"/>
                  </a:lnTo>
                  <a:lnTo>
                    <a:pt x="1657" y="2140"/>
                  </a:lnTo>
                  <a:lnTo>
                    <a:pt x="1598" y="2178"/>
                  </a:lnTo>
                  <a:lnTo>
                    <a:pt x="1486" y="2241"/>
                  </a:lnTo>
                  <a:lnTo>
                    <a:pt x="1354" y="2290"/>
                  </a:lnTo>
                  <a:lnTo>
                    <a:pt x="1273" y="2313"/>
                  </a:lnTo>
                  <a:lnTo>
                    <a:pt x="1177" y="2329"/>
                  </a:lnTo>
                  <a:lnTo>
                    <a:pt x="1106" y="2337"/>
                  </a:lnTo>
                  <a:lnTo>
                    <a:pt x="1043" y="2335"/>
                  </a:lnTo>
                  <a:lnTo>
                    <a:pt x="1038" y="2604"/>
                  </a:lnTo>
                  <a:lnTo>
                    <a:pt x="2220" y="2604"/>
                  </a:lnTo>
                  <a:lnTo>
                    <a:pt x="2220" y="0"/>
                  </a:lnTo>
                  <a:lnTo>
                    <a:pt x="1044" y="2"/>
                  </a:lnTo>
                  <a:lnTo>
                    <a:pt x="1044" y="230"/>
                  </a:lnTo>
                  <a:lnTo>
                    <a:pt x="956" y="234"/>
                  </a:lnTo>
                  <a:lnTo>
                    <a:pt x="876" y="242"/>
                  </a:lnTo>
                  <a:lnTo>
                    <a:pt x="792" y="262"/>
                  </a:lnTo>
                  <a:lnTo>
                    <a:pt x="700" y="290"/>
                  </a:lnTo>
                  <a:lnTo>
                    <a:pt x="568" y="342"/>
                  </a:lnTo>
                  <a:lnTo>
                    <a:pt x="447" y="414"/>
                  </a:lnTo>
                  <a:lnTo>
                    <a:pt x="372" y="466"/>
                  </a:lnTo>
                  <a:lnTo>
                    <a:pt x="316" y="510"/>
                  </a:lnTo>
                  <a:lnTo>
                    <a:pt x="280" y="546"/>
                  </a:lnTo>
                  <a:lnTo>
                    <a:pt x="212" y="614"/>
                  </a:lnTo>
                  <a:lnTo>
                    <a:pt x="168" y="682"/>
                  </a:lnTo>
                  <a:lnTo>
                    <a:pt x="108" y="762"/>
                  </a:lnTo>
                  <a:lnTo>
                    <a:pt x="68" y="850"/>
                  </a:lnTo>
                  <a:lnTo>
                    <a:pt x="36" y="914"/>
                  </a:lnTo>
                  <a:lnTo>
                    <a:pt x="0" y="1010"/>
                  </a:lnTo>
                  <a:lnTo>
                    <a:pt x="162" y="1047"/>
                  </a:lnTo>
                  <a:lnTo>
                    <a:pt x="207" y="933"/>
                  </a:lnTo>
                  <a:lnTo>
                    <a:pt x="246" y="858"/>
                  </a:lnTo>
                  <a:lnTo>
                    <a:pt x="282" y="798"/>
                  </a:lnTo>
                  <a:lnTo>
                    <a:pt x="327" y="741"/>
                  </a:lnTo>
                  <a:lnTo>
                    <a:pt x="384" y="681"/>
                  </a:lnTo>
                  <a:lnTo>
                    <a:pt x="453" y="618"/>
                  </a:lnTo>
                  <a:lnTo>
                    <a:pt x="516" y="564"/>
                  </a:lnTo>
                  <a:lnTo>
                    <a:pt x="567" y="534"/>
                  </a:lnTo>
                  <a:lnTo>
                    <a:pt x="606" y="507"/>
                  </a:lnTo>
                  <a:lnTo>
                    <a:pt x="645" y="486"/>
                  </a:lnTo>
                  <a:lnTo>
                    <a:pt x="699" y="462"/>
                  </a:lnTo>
                  <a:lnTo>
                    <a:pt x="801" y="432"/>
                  </a:lnTo>
                  <a:lnTo>
                    <a:pt x="897" y="405"/>
                  </a:lnTo>
                  <a:lnTo>
                    <a:pt x="975" y="396"/>
                  </a:lnTo>
                  <a:lnTo>
                    <a:pt x="1038" y="390"/>
                  </a:lnTo>
                  <a:lnTo>
                    <a:pt x="1049" y="996"/>
                  </a:lnTo>
                  <a:lnTo>
                    <a:pt x="1083" y="976"/>
                  </a:lnTo>
                  <a:lnTo>
                    <a:pt x="1117" y="958"/>
                  </a:lnTo>
                  <a:lnTo>
                    <a:pt x="1137" y="950"/>
                  </a:lnTo>
                  <a:lnTo>
                    <a:pt x="1159" y="934"/>
                  </a:lnTo>
                  <a:lnTo>
                    <a:pt x="1181" y="928"/>
                  </a:lnTo>
                  <a:lnTo>
                    <a:pt x="1203" y="906"/>
                  </a:lnTo>
                  <a:lnTo>
                    <a:pt x="1233" y="888"/>
                  </a:lnTo>
                  <a:lnTo>
                    <a:pt x="1269" y="864"/>
                  </a:lnTo>
                  <a:lnTo>
                    <a:pt x="1297" y="852"/>
                  </a:lnTo>
                  <a:lnTo>
                    <a:pt x="1323" y="836"/>
                  </a:lnTo>
                  <a:lnTo>
                    <a:pt x="1341" y="834"/>
                  </a:lnTo>
                  <a:lnTo>
                    <a:pt x="1363" y="820"/>
                  </a:lnTo>
                  <a:lnTo>
                    <a:pt x="1381" y="816"/>
                  </a:lnTo>
                  <a:lnTo>
                    <a:pt x="1401" y="790"/>
                  </a:lnTo>
                  <a:lnTo>
                    <a:pt x="1443" y="774"/>
                  </a:lnTo>
                  <a:lnTo>
                    <a:pt x="1469" y="752"/>
                  </a:lnTo>
                  <a:lnTo>
                    <a:pt x="1487" y="726"/>
                  </a:lnTo>
                  <a:lnTo>
                    <a:pt x="1503" y="706"/>
                  </a:lnTo>
                  <a:lnTo>
                    <a:pt x="1525" y="696"/>
                  </a:lnTo>
                  <a:lnTo>
                    <a:pt x="1553" y="694"/>
                  </a:lnTo>
                  <a:lnTo>
                    <a:pt x="1566" y="708"/>
                  </a:lnTo>
                  <a:lnTo>
                    <a:pt x="1569" y="730"/>
                  </a:lnTo>
                  <a:lnTo>
                    <a:pt x="1559" y="752"/>
                  </a:lnTo>
                  <a:lnTo>
                    <a:pt x="1541" y="772"/>
                  </a:lnTo>
                  <a:lnTo>
                    <a:pt x="1511" y="788"/>
                  </a:lnTo>
                  <a:lnTo>
                    <a:pt x="1475" y="802"/>
                  </a:lnTo>
                  <a:lnTo>
                    <a:pt x="1449" y="834"/>
                  </a:lnTo>
                  <a:lnTo>
                    <a:pt x="1423" y="858"/>
                  </a:lnTo>
                  <a:lnTo>
                    <a:pt x="1397" y="870"/>
                  </a:lnTo>
                  <a:lnTo>
                    <a:pt x="1379" y="890"/>
                  </a:lnTo>
                  <a:lnTo>
                    <a:pt x="1337" y="902"/>
                  </a:lnTo>
                  <a:lnTo>
                    <a:pt x="1312" y="910"/>
                  </a:lnTo>
                  <a:lnTo>
                    <a:pt x="1294" y="924"/>
                  </a:lnTo>
                  <a:lnTo>
                    <a:pt x="1277" y="944"/>
                  </a:lnTo>
                  <a:lnTo>
                    <a:pt x="1255" y="944"/>
                  </a:lnTo>
                  <a:lnTo>
                    <a:pt x="1235" y="972"/>
                  </a:lnTo>
                  <a:lnTo>
                    <a:pt x="1205" y="976"/>
                  </a:lnTo>
                  <a:lnTo>
                    <a:pt x="1177" y="992"/>
                  </a:lnTo>
                  <a:lnTo>
                    <a:pt x="1163" y="1010"/>
                  </a:lnTo>
                  <a:lnTo>
                    <a:pt x="1141" y="1014"/>
                  </a:lnTo>
                  <a:lnTo>
                    <a:pt x="1127" y="1024"/>
                  </a:lnTo>
                  <a:lnTo>
                    <a:pt x="1099" y="1032"/>
                  </a:lnTo>
                  <a:lnTo>
                    <a:pt x="1071" y="1040"/>
                  </a:lnTo>
                  <a:lnTo>
                    <a:pt x="1042" y="1070"/>
                  </a:lnTo>
                  <a:close/>
                </a:path>
              </a:pathLst>
            </a:custGeom>
            <a:solidFill>
              <a:srgbClr val="FFFFFF"/>
            </a:solidFill>
            <a:ln w="6350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l-PL">
                <a:cs typeface="Arial" charset="0"/>
              </a:endParaRPr>
            </a:p>
          </p:txBody>
        </p:sp>
        <p:sp>
          <p:nvSpPr>
            <p:cNvPr id="16" name="Freeform 14"/>
            <p:cNvSpPr>
              <a:spLocks noChangeAspect="1"/>
            </p:cNvSpPr>
            <p:nvPr/>
          </p:nvSpPr>
          <p:spPr bwMode="auto">
            <a:xfrm>
              <a:off x="4482" y="2076"/>
              <a:ext cx="196" cy="196"/>
            </a:xfrm>
            <a:custGeom>
              <a:avLst/>
              <a:gdLst>
                <a:gd name="T0" fmla="*/ 47 w 176"/>
                <a:gd name="T1" fmla="*/ 702 h 173"/>
                <a:gd name="T2" fmla="*/ 0 w 176"/>
                <a:gd name="T3" fmla="*/ 590 h 173"/>
                <a:gd name="T4" fmla="*/ 41 w 176"/>
                <a:gd name="T5" fmla="*/ 419 h 173"/>
                <a:gd name="T6" fmla="*/ 127 w 176"/>
                <a:gd name="T7" fmla="*/ 251 h 173"/>
                <a:gd name="T8" fmla="*/ 150 w 176"/>
                <a:gd name="T9" fmla="*/ 191 h 173"/>
                <a:gd name="T10" fmla="*/ 173 w 176"/>
                <a:gd name="T11" fmla="*/ 97 h 173"/>
                <a:gd name="T12" fmla="*/ 200 w 176"/>
                <a:gd name="T13" fmla="*/ 46 h 173"/>
                <a:gd name="T14" fmla="*/ 247 w 176"/>
                <a:gd name="T15" fmla="*/ 34 h 173"/>
                <a:gd name="T16" fmla="*/ 553 w 176"/>
                <a:gd name="T17" fmla="*/ 40 h 173"/>
                <a:gd name="T18" fmla="*/ 626 w 176"/>
                <a:gd name="T19" fmla="*/ 83 h 173"/>
                <a:gd name="T20" fmla="*/ 637 w 176"/>
                <a:gd name="T21" fmla="*/ 203 h 173"/>
                <a:gd name="T22" fmla="*/ 624 w 176"/>
                <a:gd name="T23" fmla="*/ 330 h 173"/>
                <a:gd name="T24" fmla="*/ 597 w 176"/>
                <a:gd name="T25" fmla="*/ 344 h 173"/>
                <a:gd name="T26" fmla="*/ 576 w 176"/>
                <a:gd name="T27" fmla="*/ 401 h 173"/>
                <a:gd name="T28" fmla="*/ 576 w 176"/>
                <a:gd name="T29" fmla="*/ 547 h 173"/>
                <a:gd name="T30" fmla="*/ 505 w 176"/>
                <a:gd name="T31" fmla="*/ 566 h 173"/>
                <a:gd name="T32" fmla="*/ 318 w 176"/>
                <a:gd name="T33" fmla="*/ 620 h 173"/>
                <a:gd name="T34" fmla="*/ 95 w 176"/>
                <a:gd name="T35" fmla="*/ 681 h 173"/>
                <a:gd name="T36" fmla="*/ 47 w 176"/>
                <a:gd name="T37" fmla="*/ 702 h 173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76"/>
                <a:gd name="T58" fmla="*/ 0 h 173"/>
                <a:gd name="T59" fmla="*/ 176 w 176"/>
                <a:gd name="T60" fmla="*/ 173 h 173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76" h="173">
                  <a:moveTo>
                    <a:pt x="14" y="173"/>
                  </a:moveTo>
                  <a:cubicBezTo>
                    <a:pt x="0" y="169"/>
                    <a:pt x="4" y="158"/>
                    <a:pt x="0" y="144"/>
                  </a:cubicBezTo>
                  <a:cubicBezTo>
                    <a:pt x="2" y="130"/>
                    <a:pt x="0" y="112"/>
                    <a:pt x="12" y="104"/>
                  </a:cubicBezTo>
                  <a:cubicBezTo>
                    <a:pt x="22" y="88"/>
                    <a:pt x="18" y="72"/>
                    <a:pt x="34" y="62"/>
                  </a:cubicBezTo>
                  <a:cubicBezTo>
                    <a:pt x="30" y="58"/>
                    <a:pt x="34" y="50"/>
                    <a:pt x="42" y="47"/>
                  </a:cubicBezTo>
                  <a:cubicBezTo>
                    <a:pt x="38" y="33"/>
                    <a:pt x="36" y="32"/>
                    <a:pt x="48" y="24"/>
                  </a:cubicBezTo>
                  <a:cubicBezTo>
                    <a:pt x="51" y="20"/>
                    <a:pt x="53" y="16"/>
                    <a:pt x="56" y="12"/>
                  </a:cubicBezTo>
                  <a:cubicBezTo>
                    <a:pt x="58" y="8"/>
                    <a:pt x="68" y="8"/>
                    <a:pt x="68" y="8"/>
                  </a:cubicBezTo>
                  <a:cubicBezTo>
                    <a:pt x="100" y="9"/>
                    <a:pt x="116" y="0"/>
                    <a:pt x="154" y="10"/>
                  </a:cubicBezTo>
                  <a:cubicBezTo>
                    <a:pt x="159" y="10"/>
                    <a:pt x="169" y="19"/>
                    <a:pt x="174" y="20"/>
                  </a:cubicBezTo>
                  <a:cubicBezTo>
                    <a:pt x="175" y="26"/>
                    <a:pt x="176" y="40"/>
                    <a:pt x="176" y="50"/>
                  </a:cubicBezTo>
                  <a:cubicBezTo>
                    <a:pt x="176" y="60"/>
                    <a:pt x="174" y="75"/>
                    <a:pt x="172" y="81"/>
                  </a:cubicBezTo>
                  <a:cubicBezTo>
                    <a:pt x="172" y="83"/>
                    <a:pt x="168" y="83"/>
                    <a:pt x="166" y="85"/>
                  </a:cubicBezTo>
                  <a:cubicBezTo>
                    <a:pt x="165" y="87"/>
                    <a:pt x="159" y="95"/>
                    <a:pt x="158" y="98"/>
                  </a:cubicBezTo>
                  <a:cubicBezTo>
                    <a:pt x="158" y="102"/>
                    <a:pt x="160" y="131"/>
                    <a:pt x="158" y="134"/>
                  </a:cubicBezTo>
                  <a:cubicBezTo>
                    <a:pt x="155" y="139"/>
                    <a:pt x="146" y="138"/>
                    <a:pt x="140" y="140"/>
                  </a:cubicBezTo>
                  <a:cubicBezTo>
                    <a:pt x="124" y="146"/>
                    <a:pt x="105" y="148"/>
                    <a:pt x="88" y="154"/>
                  </a:cubicBezTo>
                  <a:cubicBezTo>
                    <a:pt x="48" y="154"/>
                    <a:pt x="48" y="166"/>
                    <a:pt x="26" y="167"/>
                  </a:cubicBezTo>
                  <a:cubicBezTo>
                    <a:pt x="23" y="168"/>
                    <a:pt x="4" y="168"/>
                    <a:pt x="14" y="173"/>
                  </a:cubicBezTo>
                  <a:close/>
                </a:path>
              </a:pathLst>
            </a:custGeom>
            <a:solidFill>
              <a:srgbClr val="004A48"/>
            </a:solidFill>
            <a:ln w="6350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l-PL">
                <a:cs typeface="Arial" charset="0"/>
              </a:endParaRPr>
            </a:p>
          </p:txBody>
        </p:sp>
        <p:sp>
          <p:nvSpPr>
            <p:cNvPr id="17" name="Freeform 15"/>
            <p:cNvSpPr>
              <a:spLocks noChangeAspect="1"/>
            </p:cNvSpPr>
            <p:nvPr/>
          </p:nvSpPr>
          <p:spPr bwMode="auto">
            <a:xfrm>
              <a:off x="4384" y="2389"/>
              <a:ext cx="176" cy="147"/>
            </a:xfrm>
            <a:custGeom>
              <a:avLst/>
              <a:gdLst>
                <a:gd name="T0" fmla="*/ 402 w 165"/>
                <a:gd name="T1" fmla="*/ 0 h 133"/>
                <a:gd name="T2" fmla="*/ 462 w 165"/>
                <a:gd name="T3" fmla="*/ 43 h 133"/>
                <a:gd name="T4" fmla="*/ 579 w 165"/>
                <a:gd name="T5" fmla="*/ 195 h 133"/>
                <a:gd name="T6" fmla="*/ 591 w 165"/>
                <a:gd name="T7" fmla="*/ 327 h 133"/>
                <a:gd name="T8" fmla="*/ 633 w 165"/>
                <a:gd name="T9" fmla="*/ 419 h 133"/>
                <a:gd name="T10" fmla="*/ 625 w 165"/>
                <a:gd name="T11" fmla="*/ 485 h 133"/>
                <a:gd name="T12" fmla="*/ 400 w 165"/>
                <a:gd name="T13" fmla="*/ 473 h 133"/>
                <a:gd name="T14" fmla="*/ 223 w 165"/>
                <a:gd name="T15" fmla="*/ 402 h 133"/>
                <a:gd name="T16" fmla="*/ 113 w 165"/>
                <a:gd name="T17" fmla="*/ 406 h 133"/>
                <a:gd name="T18" fmla="*/ 35 w 165"/>
                <a:gd name="T19" fmla="*/ 358 h 133"/>
                <a:gd name="T20" fmla="*/ 3 w 165"/>
                <a:gd name="T21" fmla="*/ 272 h 133"/>
                <a:gd name="T22" fmla="*/ 245 w 165"/>
                <a:gd name="T23" fmla="*/ 76 h 133"/>
                <a:gd name="T24" fmla="*/ 385 w 165"/>
                <a:gd name="T25" fmla="*/ 0 h 133"/>
                <a:gd name="T26" fmla="*/ 402 w 165"/>
                <a:gd name="T27" fmla="*/ 0 h 13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165"/>
                <a:gd name="T43" fmla="*/ 0 h 133"/>
                <a:gd name="T44" fmla="*/ 165 w 165"/>
                <a:gd name="T45" fmla="*/ 133 h 133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165" h="133">
                  <a:moveTo>
                    <a:pt x="103" y="0"/>
                  </a:moveTo>
                  <a:cubicBezTo>
                    <a:pt x="110" y="5"/>
                    <a:pt x="109" y="9"/>
                    <a:pt x="117" y="12"/>
                  </a:cubicBezTo>
                  <a:cubicBezTo>
                    <a:pt x="120" y="22"/>
                    <a:pt x="137" y="49"/>
                    <a:pt x="147" y="52"/>
                  </a:cubicBezTo>
                  <a:cubicBezTo>
                    <a:pt x="147" y="57"/>
                    <a:pt x="130" y="81"/>
                    <a:pt x="151" y="88"/>
                  </a:cubicBezTo>
                  <a:cubicBezTo>
                    <a:pt x="156" y="95"/>
                    <a:pt x="158" y="106"/>
                    <a:pt x="161" y="114"/>
                  </a:cubicBezTo>
                  <a:cubicBezTo>
                    <a:pt x="160" y="120"/>
                    <a:pt x="165" y="130"/>
                    <a:pt x="159" y="132"/>
                  </a:cubicBezTo>
                  <a:cubicBezTo>
                    <a:pt x="150" y="133"/>
                    <a:pt x="118" y="132"/>
                    <a:pt x="101" y="128"/>
                  </a:cubicBezTo>
                  <a:cubicBezTo>
                    <a:pt x="84" y="124"/>
                    <a:pt x="69" y="111"/>
                    <a:pt x="57" y="108"/>
                  </a:cubicBezTo>
                  <a:cubicBezTo>
                    <a:pt x="45" y="105"/>
                    <a:pt x="37" y="112"/>
                    <a:pt x="29" y="110"/>
                  </a:cubicBezTo>
                  <a:cubicBezTo>
                    <a:pt x="21" y="107"/>
                    <a:pt x="16" y="102"/>
                    <a:pt x="9" y="98"/>
                  </a:cubicBezTo>
                  <a:cubicBezTo>
                    <a:pt x="5" y="93"/>
                    <a:pt x="3" y="74"/>
                    <a:pt x="3" y="74"/>
                  </a:cubicBezTo>
                  <a:cubicBezTo>
                    <a:pt x="7" y="11"/>
                    <a:pt x="0" y="22"/>
                    <a:pt x="63" y="20"/>
                  </a:cubicBezTo>
                  <a:cubicBezTo>
                    <a:pt x="76" y="16"/>
                    <a:pt x="86" y="4"/>
                    <a:pt x="99" y="0"/>
                  </a:cubicBezTo>
                  <a:cubicBezTo>
                    <a:pt x="108" y="2"/>
                    <a:pt x="109" y="3"/>
                    <a:pt x="103" y="0"/>
                  </a:cubicBezTo>
                  <a:close/>
                </a:path>
              </a:pathLst>
            </a:custGeom>
            <a:solidFill>
              <a:srgbClr val="004A48"/>
            </a:solidFill>
            <a:ln w="6350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l-PL">
                <a:cs typeface="Arial" charset="0"/>
              </a:endParaRPr>
            </a:p>
          </p:txBody>
        </p:sp>
        <p:sp>
          <p:nvSpPr>
            <p:cNvPr id="18" name="Freeform 16"/>
            <p:cNvSpPr>
              <a:spLocks noChangeAspect="1"/>
            </p:cNvSpPr>
            <p:nvPr/>
          </p:nvSpPr>
          <p:spPr bwMode="auto">
            <a:xfrm>
              <a:off x="4188" y="2565"/>
              <a:ext cx="176" cy="147"/>
            </a:xfrm>
            <a:custGeom>
              <a:avLst/>
              <a:gdLst>
                <a:gd name="T0" fmla="*/ 1 w 163"/>
                <a:gd name="T1" fmla="*/ 64 h 135"/>
                <a:gd name="T2" fmla="*/ 57 w 163"/>
                <a:gd name="T3" fmla="*/ 0 h 135"/>
                <a:gd name="T4" fmla="*/ 398 w 163"/>
                <a:gd name="T5" fmla="*/ 55 h 135"/>
                <a:gd name="T6" fmla="*/ 468 w 163"/>
                <a:gd name="T7" fmla="*/ 97 h 135"/>
                <a:gd name="T8" fmla="*/ 557 w 163"/>
                <a:gd name="T9" fmla="*/ 170 h 135"/>
                <a:gd name="T10" fmla="*/ 478 w 163"/>
                <a:gd name="T11" fmla="*/ 490 h 135"/>
                <a:gd name="T12" fmla="*/ 404 w 163"/>
                <a:gd name="T13" fmla="*/ 546 h 135"/>
                <a:gd name="T14" fmla="*/ 259 w 163"/>
                <a:gd name="T15" fmla="*/ 465 h 135"/>
                <a:gd name="T16" fmla="*/ 180 w 163"/>
                <a:gd name="T17" fmla="*/ 398 h 135"/>
                <a:gd name="T18" fmla="*/ 98 w 163"/>
                <a:gd name="T19" fmla="*/ 281 h 135"/>
                <a:gd name="T20" fmla="*/ 36 w 163"/>
                <a:gd name="T21" fmla="*/ 133 h 135"/>
                <a:gd name="T22" fmla="*/ 1 w 163"/>
                <a:gd name="T23" fmla="*/ 64 h 13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63"/>
                <a:gd name="T37" fmla="*/ 0 h 135"/>
                <a:gd name="T38" fmla="*/ 163 w 163"/>
                <a:gd name="T39" fmla="*/ 135 h 135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63" h="135">
                  <a:moveTo>
                    <a:pt x="1" y="16"/>
                  </a:moveTo>
                  <a:cubicBezTo>
                    <a:pt x="3" y="9"/>
                    <a:pt x="15" y="0"/>
                    <a:pt x="15" y="0"/>
                  </a:cubicBezTo>
                  <a:cubicBezTo>
                    <a:pt x="119" y="3"/>
                    <a:pt x="52" y="2"/>
                    <a:pt x="99" y="14"/>
                  </a:cubicBezTo>
                  <a:cubicBezTo>
                    <a:pt x="106" y="19"/>
                    <a:pt x="109" y="22"/>
                    <a:pt x="117" y="24"/>
                  </a:cubicBezTo>
                  <a:cubicBezTo>
                    <a:pt x="121" y="36"/>
                    <a:pt x="128" y="38"/>
                    <a:pt x="141" y="42"/>
                  </a:cubicBezTo>
                  <a:cubicBezTo>
                    <a:pt x="143" y="75"/>
                    <a:pt x="163" y="116"/>
                    <a:pt x="121" y="120"/>
                  </a:cubicBezTo>
                  <a:cubicBezTo>
                    <a:pt x="116" y="135"/>
                    <a:pt x="122" y="135"/>
                    <a:pt x="101" y="132"/>
                  </a:cubicBezTo>
                  <a:cubicBezTo>
                    <a:pt x="87" y="127"/>
                    <a:pt x="76" y="121"/>
                    <a:pt x="65" y="112"/>
                  </a:cubicBezTo>
                  <a:cubicBezTo>
                    <a:pt x="59" y="107"/>
                    <a:pt x="45" y="96"/>
                    <a:pt x="45" y="96"/>
                  </a:cubicBezTo>
                  <a:cubicBezTo>
                    <a:pt x="39" y="87"/>
                    <a:pt x="32" y="75"/>
                    <a:pt x="25" y="68"/>
                  </a:cubicBezTo>
                  <a:cubicBezTo>
                    <a:pt x="21" y="56"/>
                    <a:pt x="16" y="42"/>
                    <a:pt x="9" y="32"/>
                  </a:cubicBezTo>
                  <a:cubicBezTo>
                    <a:pt x="0" y="19"/>
                    <a:pt x="1" y="25"/>
                    <a:pt x="1" y="16"/>
                  </a:cubicBezTo>
                  <a:close/>
                </a:path>
              </a:pathLst>
            </a:custGeom>
            <a:solidFill>
              <a:srgbClr val="004A48"/>
            </a:solidFill>
            <a:ln w="6350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l-PL">
                <a:cs typeface="Arial" charset="0"/>
              </a:endParaRPr>
            </a:p>
          </p:txBody>
        </p:sp>
        <p:sp>
          <p:nvSpPr>
            <p:cNvPr id="19" name="Freeform 17"/>
            <p:cNvSpPr>
              <a:spLocks noChangeAspect="1"/>
            </p:cNvSpPr>
            <p:nvPr/>
          </p:nvSpPr>
          <p:spPr bwMode="auto">
            <a:xfrm>
              <a:off x="4159" y="2144"/>
              <a:ext cx="137" cy="176"/>
            </a:xfrm>
            <a:custGeom>
              <a:avLst/>
              <a:gdLst>
                <a:gd name="T0" fmla="*/ 218 w 132"/>
                <a:gd name="T1" fmla="*/ 6 h 162"/>
                <a:gd name="T2" fmla="*/ 378 w 132"/>
                <a:gd name="T3" fmla="*/ 47 h 162"/>
                <a:gd name="T4" fmla="*/ 407 w 132"/>
                <a:gd name="T5" fmla="*/ 95 h 162"/>
                <a:gd name="T6" fmla="*/ 448 w 132"/>
                <a:gd name="T7" fmla="*/ 110 h 162"/>
                <a:gd name="T8" fmla="*/ 489 w 132"/>
                <a:gd name="T9" fmla="*/ 197 h 162"/>
                <a:gd name="T10" fmla="*/ 467 w 132"/>
                <a:gd name="T11" fmla="*/ 361 h 162"/>
                <a:gd name="T12" fmla="*/ 442 w 132"/>
                <a:gd name="T13" fmla="*/ 540 h 162"/>
                <a:gd name="T14" fmla="*/ 189 w 132"/>
                <a:gd name="T15" fmla="*/ 555 h 162"/>
                <a:gd name="T16" fmla="*/ 101 w 132"/>
                <a:gd name="T17" fmla="*/ 427 h 162"/>
                <a:gd name="T18" fmla="*/ 34 w 132"/>
                <a:gd name="T19" fmla="*/ 410 h 162"/>
                <a:gd name="T20" fmla="*/ 1 w 132"/>
                <a:gd name="T21" fmla="*/ 371 h 162"/>
                <a:gd name="T22" fmla="*/ 5 w 132"/>
                <a:gd name="T23" fmla="*/ 308 h 162"/>
                <a:gd name="T24" fmla="*/ 87 w 132"/>
                <a:gd name="T25" fmla="*/ 110 h 162"/>
                <a:gd name="T26" fmla="*/ 169 w 132"/>
                <a:gd name="T27" fmla="*/ 31 h 162"/>
                <a:gd name="T28" fmla="*/ 183 w 132"/>
                <a:gd name="T29" fmla="*/ 2 h 162"/>
                <a:gd name="T30" fmla="*/ 293 w 132"/>
                <a:gd name="T31" fmla="*/ 6 h 162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132"/>
                <a:gd name="T49" fmla="*/ 0 h 162"/>
                <a:gd name="T50" fmla="*/ 132 w 132"/>
                <a:gd name="T51" fmla="*/ 162 h 162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132" h="162">
                  <a:moveTo>
                    <a:pt x="59" y="6"/>
                  </a:moveTo>
                  <a:cubicBezTo>
                    <a:pt x="79" y="8"/>
                    <a:pt x="84" y="11"/>
                    <a:pt x="101" y="14"/>
                  </a:cubicBezTo>
                  <a:cubicBezTo>
                    <a:pt x="104" y="18"/>
                    <a:pt x="106" y="22"/>
                    <a:pt x="109" y="26"/>
                  </a:cubicBezTo>
                  <a:cubicBezTo>
                    <a:pt x="111" y="30"/>
                    <a:pt x="121" y="30"/>
                    <a:pt x="121" y="30"/>
                  </a:cubicBezTo>
                  <a:cubicBezTo>
                    <a:pt x="124" y="39"/>
                    <a:pt x="126" y="46"/>
                    <a:pt x="131" y="54"/>
                  </a:cubicBezTo>
                  <a:cubicBezTo>
                    <a:pt x="132" y="65"/>
                    <a:pt x="127" y="84"/>
                    <a:pt x="125" y="100"/>
                  </a:cubicBezTo>
                  <a:cubicBezTo>
                    <a:pt x="123" y="116"/>
                    <a:pt x="131" y="139"/>
                    <a:pt x="119" y="148"/>
                  </a:cubicBezTo>
                  <a:cubicBezTo>
                    <a:pt x="89" y="162"/>
                    <a:pt x="71" y="155"/>
                    <a:pt x="51" y="154"/>
                  </a:cubicBezTo>
                  <a:cubicBezTo>
                    <a:pt x="32" y="148"/>
                    <a:pt x="39" y="130"/>
                    <a:pt x="27" y="118"/>
                  </a:cubicBezTo>
                  <a:cubicBezTo>
                    <a:pt x="23" y="114"/>
                    <a:pt x="15" y="115"/>
                    <a:pt x="9" y="114"/>
                  </a:cubicBezTo>
                  <a:cubicBezTo>
                    <a:pt x="6" y="110"/>
                    <a:pt x="3" y="107"/>
                    <a:pt x="1" y="102"/>
                  </a:cubicBezTo>
                  <a:cubicBezTo>
                    <a:pt x="0" y="98"/>
                    <a:pt x="5" y="86"/>
                    <a:pt x="5" y="86"/>
                  </a:cubicBezTo>
                  <a:cubicBezTo>
                    <a:pt x="11" y="64"/>
                    <a:pt x="1" y="52"/>
                    <a:pt x="23" y="30"/>
                  </a:cubicBezTo>
                  <a:cubicBezTo>
                    <a:pt x="29" y="21"/>
                    <a:pt x="39" y="17"/>
                    <a:pt x="45" y="8"/>
                  </a:cubicBezTo>
                  <a:cubicBezTo>
                    <a:pt x="46" y="6"/>
                    <a:pt x="49" y="2"/>
                    <a:pt x="49" y="2"/>
                  </a:cubicBezTo>
                  <a:cubicBezTo>
                    <a:pt x="76" y="4"/>
                    <a:pt x="67" y="0"/>
                    <a:pt x="79" y="6"/>
                  </a:cubicBezTo>
                </a:path>
              </a:pathLst>
            </a:custGeom>
            <a:solidFill>
              <a:srgbClr val="004A48"/>
            </a:solidFill>
            <a:ln w="6350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l-PL">
                <a:cs typeface="Arial" charset="0"/>
              </a:endParaRPr>
            </a:p>
          </p:txBody>
        </p:sp>
        <p:sp>
          <p:nvSpPr>
            <p:cNvPr id="20" name="Freeform 18"/>
            <p:cNvSpPr>
              <a:spLocks noChangeAspect="1"/>
            </p:cNvSpPr>
            <p:nvPr/>
          </p:nvSpPr>
          <p:spPr bwMode="auto">
            <a:xfrm>
              <a:off x="3923" y="2252"/>
              <a:ext cx="176" cy="186"/>
            </a:xfrm>
            <a:custGeom>
              <a:avLst/>
              <a:gdLst>
                <a:gd name="T0" fmla="*/ 465 w 159"/>
                <a:gd name="T1" fmla="*/ 240 h 175"/>
                <a:gd name="T2" fmla="*/ 578 w 159"/>
                <a:gd name="T3" fmla="*/ 319 h 175"/>
                <a:gd name="T4" fmla="*/ 555 w 159"/>
                <a:gd name="T5" fmla="*/ 456 h 175"/>
                <a:gd name="T6" fmla="*/ 555 w 159"/>
                <a:gd name="T7" fmla="*/ 680 h 175"/>
                <a:gd name="T8" fmla="*/ 482 w 159"/>
                <a:gd name="T9" fmla="*/ 669 h 175"/>
                <a:gd name="T10" fmla="*/ 361 w 159"/>
                <a:gd name="T11" fmla="*/ 573 h 175"/>
                <a:gd name="T12" fmla="*/ 183 w 159"/>
                <a:gd name="T13" fmla="*/ 492 h 175"/>
                <a:gd name="T14" fmla="*/ 71 w 159"/>
                <a:gd name="T15" fmla="*/ 345 h 175"/>
                <a:gd name="T16" fmla="*/ 32 w 159"/>
                <a:gd name="T17" fmla="*/ 287 h 175"/>
                <a:gd name="T18" fmla="*/ 61 w 159"/>
                <a:gd name="T19" fmla="*/ 164 h 175"/>
                <a:gd name="T20" fmla="*/ 285 w 159"/>
                <a:gd name="T21" fmla="*/ 6 h 175"/>
                <a:gd name="T22" fmla="*/ 408 w 159"/>
                <a:gd name="T23" fmla="*/ 6 h 175"/>
                <a:gd name="T24" fmla="*/ 417 w 159"/>
                <a:gd name="T25" fmla="*/ 33 h 175"/>
                <a:gd name="T26" fmla="*/ 439 w 159"/>
                <a:gd name="T27" fmla="*/ 84 h 175"/>
                <a:gd name="T28" fmla="*/ 456 w 159"/>
                <a:gd name="T29" fmla="*/ 112 h 175"/>
                <a:gd name="T30" fmla="*/ 465 w 159"/>
                <a:gd name="T31" fmla="*/ 240 h 175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159"/>
                <a:gd name="T49" fmla="*/ 0 h 175"/>
                <a:gd name="T50" fmla="*/ 159 w 159"/>
                <a:gd name="T51" fmla="*/ 175 h 175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159" h="175">
                  <a:moveTo>
                    <a:pt x="125" y="60"/>
                  </a:moveTo>
                  <a:cubicBezTo>
                    <a:pt x="157" y="63"/>
                    <a:pt x="136" y="65"/>
                    <a:pt x="154" y="80"/>
                  </a:cubicBezTo>
                  <a:cubicBezTo>
                    <a:pt x="159" y="89"/>
                    <a:pt x="151" y="99"/>
                    <a:pt x="151" y="114"/>
                  </a:cubicBezTo>
                  <a:cubicBezTo>
                    <a:pt x="151" y="129"/>
                    <a:pt x="154" y="161"/>
                    <a:pt x="151" y="170"/>
                  </a:cubicBezTo>
                  <a:cubicBezTo>
                    <a:pt x="147" y="175"/>
                    <a:pt x="138" y="169"/>
                    <a:pt x="131" y="168"/>
                  </a:cubicBezTo>
                  <a:cubicBezTo>
                    <a:pt x="121" y="164"/>
                    <a:pt x="113" y="152"/>
                    <a:pt x="98" y="144"/>
                  </a:cubicBezTo>
                  <a:cubicBezTo>
                    <a:pt x="84" y="136"/>
                    <a:pt x="62" y="133"/>
                    <a:pt x="49" y="123"/>
                  </a:cubicBezTo>
                  <a:cubicBezTo>
                    <a:pt x="41" y="111"/>
                    <a:pt x="27" y="98"/>
                    <a:pt x="19" y="86"/>
                  </a:cubicBezTo>
                  <a:cubicBezTo>
                    <a:pt x="15" y="80"/>
                    <a:pt x="8" y="72"/>
                    <a:pt x="8" y="72"/>
                  </a:cubicBezTo>
                  <a:cubicBezTo>
                    <a:pt x="0" y="60"/>
                    <a:pt x="4" y="49"/>
                    <a:pt x="17" y="41"/>
                  </a:cubicBezTo>
                  <a:cubicBezTo>
                    <a:pt x="30" y="21"/>
                    <a:pt x="54" y="14"/>
                    <a:pt x="77" y="6"/>
                  </a:cubicBezTo>
                  <a:cubicBezTo>
                    <a:pt x="92" y="0"/>
                    <a:pt x="104" y="6"/>
                    <a:pt x="110" y="6"/>
                  </a:cubicBezTo>
                  <a:cubicBezTo>
                    <a:pt x="116" y="6"/>
                    <a:pt x="112" y="6"/>
                    <a:pt x="113" y="8"/>
                  </a:cubicBezTo>
                  <a:cubicBezTo>
                    <a:pt x="118" y="11"/>
                    <a:pt x="115" y="16"/>
                    <a:pt x="118" y="21"/>
                  </a:cubicBezTo>
                  <a:cubicBezTo>
                    <a:pt x="119" y="23"/>
                    <a:pt x="120" y="27"/>
                    <a:pt x="123" y="28"/>
                  </a:cubicBezTo>
                  <a:cubicBezTo>
                    <a:pt x="128" y="42"/>
                    <a:pt x="125" y="32"/>
                    <a:pt x="125" y="60"/>
                  </a:cubicBezTo>
                  <a:close/>
                </a:path>
              </a:pathLst>
            </a:custGeom>
            <a:solidFill>
              <a:srgbClr val="004A48"/>
            </a:solidFill>
            <a:ln w="6350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l-PL">
                <a:cs typeface="Arial" charset="0"/>
              </a:endParaRPr>
            </a:p>
          </p:txBody>
        </p:sp>
        <p:sp>
          <p:nvSpPr>
            <p:cNvPr id="21" name="Freeform 19"/>
            <p:cNvSpPr>
              <a:spLocks noChangeAspect="1"/>
            </p:cNvSpPr>
            <p:nvPr/>
          </p:nvSpPr>
          <p:spPr bwMode="auto">
            <a:xfrm>
              <a:off x="3874" y="2281"/>
              <a:ext cx="569" cy="411"/>
            </a:xfrm>
            <a:custGeom>
              <a:avLst/>
              <a:gdLst>
                <a:gd name="T0" fmla="*/ 2040 w 524"/>
                <a:gd name="T1" fmla="*/ 0 h 380"/>
                <a:gd name="T2" fmla="*/ 2098 w 524"/>
                <a:gd name="T3" fmla="*/ 69 h 380"/>
                <a:gd name="T4" fmla="*/ 2098 w 524"/>
                <a:gd name="T5" fmla="*/ 111 h 380"/>
                <a:gd name="T6" fmla="*/ 2033 w 524"/>
                <a:gd name="T7" fmla="*/ 270 h 380"/>
                <a:gd name="T8" fmla="*/ 1949 w 524"/>
                <a:gd name="T9" fmla="*/ 340 h 380"/>
                <a:gd name="T10" fmla="*/ 1738 w 524"/>
                <a:gd name="T11" fmla="*/ 436 h 380"/>
                <a:gd name="T12" fmla="*/ 1717 w 524"/>
                <a:gd name="T13" fmla="*/ 465 h 380"/>
                <a:gd name="T14" fmla="*/ 1697 w 524"/>
                <a:gd name="T15" fmla="*/ 468 h 380"/>
                <a:gd name="T16" fmla="*/ 1640 w 524"/>
                <a:gd name="T17" fmla="*/ 533 h 380"/>
                <a:gd name="T18" fmla="*/ 1573 w 524"/>
                <a:gd name="T19" fmla="*/ 592 h 380"/>
                <a:gd name="T20" fmla="*/ 1547 w 524"/>
                <a:gd name="T21" fmla="*/ 604 h 380"/>
                <a:gd name="T22" fmla="*/ 1396 w 524"/>
                <a:gd name="T23" fmla="*/ 729 h 380"/>
                <a:gd name="T24" fmla="*/ 1115 w 524"/>
                <a:gd name="T25" fmla="*/ 871 h 380"/>
                <a:gd name="T26" fmla="*/ 1053 w 524"/>
                <a:gd name="T27" fmla="*/ 909 h 380"/>
                <a:gd name="T28" fmla="*/ 1018 w 524"/>
                <a:gd name="T29" fmla="*/ 945 h 380"/>
                <a:gd name="T30" fmla="*/ 966 w 524"/>
                <a:gd name="T31" fmla="*/ 993 h 380"/>
                <a:gd name="T32" fmla="*/ 818 w 524"/>
                <a:gd name="T33" fmla="*/ 1040 h 380"/>
                <a:gd name="T34" fmla="*/ 629 w 524"/>
                <a:gd name="T35" fmla="*/ 1163 h 380"/>
                <a:gd name="T36" fmla="*/ 550 w 524"/>
                <a:gd name="T37" fmla="*/ 1202 h 380"/>
                <a:gd name="T38" fmla="*/ 500 w 524"/>
                <a:gd name="T39" fmla="*/ 1245 h 380"/>
                <a:gd name="T40" fmla="*/ 351 w 524"/>
                <a:gd name="T41" fmla="*/ 1316 h 380"/>
                <a:gd name="T42" fmla="*/ 243 w 524"/>
                <a:gd name="T43" fmla="*/ 1392 h 380"/>
                <a:gd name="T44" fmla="*/ 91 w 524"/>
                <a:gd name="T45" fmla="*/ 1426 h 380"/>
                <a:gd name="T46" fmla="*/ 4 w 524"/>
                <a:gd name="T47" fmla="*/ 1547 h 380"/>
                <a:gd name="T48" fmla="*/ 6 w 524"/>
                <a:gd name="T49" fmla="*/ 1511 h 380"/>
                <a:gd name="T50" fmla="*/ 6 w 524"/>
                <a:gd name="T51" fmla="*/ 1299 h 380"/>
                <a:gd name="T52" fmla="*/ 31 w 524"/>
                <a:gd name="T53" fmla="*/ 1249 h 380"/>
                <a:gd name="T54" fmla="*/ 171 w 524"/>
                <a:gd name="T55" fmla="*/ 1163 h 380"/>
                <a:gd name="T56" fmla="*/ 220 w 524"/>
                <a:gd name="T57" fmla="*/ 1151 h 380"/>
                <a:gd name="T58" fmla="*/ 355 w 524"/>
                <a:gd name="T59" fmla="*/ 1074 h 380"/>
                <a:gd name="T60" fmla="*/ 544 w 524"/>
                <a:gd name="T61" fmla="*/ 978 h 380"/>
                <a:gd name="T62" fmla="*/ 601 w 524"/>
                <a:gd name="T63" fmla="*/ 918 h 380"/>
                <a:gd name="T64" fmla="*/ 658 w 524"/>
                <a:gd name="T65" fmla="*/ 850 h 380"/>
                <a:gd name="T66" fmla="*/ 784 w 524"/>
                <a:gd name="T67" fmla="*/ 786 h 380"/>
                <a:gd name="T68" fmla="*/ 849 w 524"/>
                <a:gd name="T69" fmla="*/ 747 h 380"/>
                <a:gd name="T70" fmla="*/ 944 w 524"/>
                <a:gd name="T71" fmla="*/ 687 h 380"/>
                <a:gd name="T72" fmla="*/ 1018 w 524"/>
                <a:gd name="T73" fmla="*/ 653 h 380"/>
                <a:gd name="T74" fmla="*/ 1168 w 524"/>
                <a:gd name="T75" fmla="*/ 588 h 380"/>
                <a:gd name="T76" fmla="*/ 1345 w 524"/>
                <a:gd name="T77" fmla="*/ 522 h 380"/>
                <a:gd name="T78" fmla="*/ 1497 w 524"/>
                <a:gd name="T79" fmla="*/ 370 h 380"/>
                <a:gd name="T80" fmla="*/ 1640 w 524"/>
                <a:gd name="T81" fmla="*/ 314 h 380"/>
                <a:gd name="T82" fmla="*/ 1657 w 524"/>
                <a:gd name="T83" fmla="*/ 290 h 380"/>
                <a:gd name="T84" fmla="*/ 1677 w 524"/>
                <a:gd name="T85" fmla="*/ 270 h 380"/>
                <a:gd name="T86" fmla="*/ 1831 w 524"/>
                <a:gd name="T87" fmla="*/ 88 h 380"/>
                <a:gd name="T88" fmla="*/ 2040 w 524"/>
                <a:gd name="T89" fmla="*/ 0 h 380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524"/>
                <a:gd name="T136" fmla="*/ 0 h 380"/>
                <a:gd name="T137" fmla="*/ 524 w 524"/>
                <a:gd name="T138" fmla="*/ 380 h 380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524" h="380">
                  <a:moveTo>
                    <a:pt x="509" y="0"/>
                  </a:moveTo>
                  <a:cubicBezTo>
                    <a:pt x="511" y="6"/>
                    <a:pt x="521" y="11"/>
                    <a:pt x="523" y="17"/>
                  </a:cubicBezTo>
                  <a:cubicBezTo>
                    <a:pt x="524" y="19"/>
                    <a:pt x="523" y="27"/>
                    <a:pt x="523" y="27"/>
                  </a:cubicBezTo>
                  <a:cubicBezTo>
                    <a:pt x="522" y="45"/>
                    <a:pt x="521" y="56"/>
                    <a:pt x="507" y="66"/>
                  </a:cubicBezTo>
                  <a:cubicBezTo>
                    <a:pt x="503" y="77"/>
                    <a:pt x="495" y="77"/>
                    <a:pt x="487" y="82"/>
                  </a:cubicBezTo>
                  <a:cubicBezTo>
                    <a:pt x="470" y="92"/>
                    <a:pt x="449" y="95"/>
                    <a:pt x="433" y="106"/>
                  </a:cubicBezTo>
                  <a:cubicBezTo>
                    <a:pt x="432" y="108"/>
                    <a:pt x="431" y="110"/>
                    <a:pt x="429" y="112"/>
                  </a:cubicBezTo>
                  <a:cubicBezTo>
                    <a:pt x="427" y="113"/>
                    <a:pt x="424" y="113"/>
                    <a:pt x="423" y="114"/>
                  </a:cubicBezTo>
                  <a:cubicBezTo>
                    <a:pt x="400" y="137"/>
                    <a:pt x="426" y="119"/>
                    <a:pt x="409" y="130"/>
                  </a:cubicBezTo>
                  <a:cubicBezTo>
                    <a:pt x="402" y="140"/>
                    <a:pt x="407" y="135"/>
                    <a:pt x="393" y="144"/>
                  </a:cubicBezTo>
                  <a:cubicBezTo>
                    <a:pt x="391" y="145"/>
                    <a:pt x="387" y="148"/>
                    <a:pt x="387" y="148"/>
                  </a:cubicBezTo>
                  <a:cubicBezTo>
                    <a:pt x="378" y="161"/>
                    <a:pt x="364" y="173"/>
                    <a:pt x="349" y="178"/>
                  </a:cubicBezTo>
                  <a:cubicBezTo>
                    <a:pt x="336" y="198"/>
                    <a:pt x="303" y="209"/>
                    <a:pt x="279" y="212"/>
                  </a:cubicBezTo>
                  <a:cubicBezTo>
                    <a:pt x="268" y="216"/>
                    <a:pt x="276" y="212"/>
                    <a:pt x="262" y="221"/>
                  </a:cubicBezTo>
                  <a:cubicBezTo>
                    <a:pt x="260" y="222"/>
                    <a:pt x="253" y="230"/>
                    <a:pt x="253" y="230"/>
                  </a:cubicBezTo>
                  <a:cubicBezTo>
                    <a:pt x="244" y="244"/>
                    <a:pt x="251" y="235"/>
                    <a:pt x="241" y="242"/>
                  </a:cubicBezTo>
                  <a:cubicBezTo>
                    <a:pt x="233" y="254"/>
                    <a:pt x="218" y="253"/>
                    <a:pt x="205" y="254"/>
                  </a:cubicBezTo>
                  <a:cubicBezTo>
                    <a:pt x="196" y="282"/>
                    <a:pt x="190" y="276"/>
                    <a:pt x="156" y="284"/>
                  </a:cubicBezTo>
                  <a:cubicBezTo>
                    <a:pt x="144" y="288"/>
                    <a:pt x="152" y="289"/>
                    <a:pt x="137" y="294"/>
                  </a:cubicBezTo>
                  <a:cubicBezTo>
                    <a:pt x="123" y="299"/>
                    <a:pt x="134" y="297"/>
                    <a:pt x="124" y="303"/>
                  </a:cubicBezTo>
                  <a:cubicBezTo>
                    <a:pt x="120" y="324"/>
                    <a:pt x="112" y="314"/>
                    <a:pt x="88" y="321"/>
                  </a:cubicBezTo>
                  <a:cubicBezTo>
                    <a:pt x="79" y="335"/>
                    <a:pt x="80" y="335"/>
                    <a:pt x="61" y="338"/>
                  </a:cubicBezTo>
                  <a:cubicBezTo>
                    <a:pt x="46" y="343"/>
                    <a:pt x="42" y="346"/>
                    <a:pt x="23" y="348"/>
                  </a:cubicBezTo>
                  <a:cubicBezTo>
                    <a:pt x="16" y="370"/>
                    <a:pt x="22" y="365"/>
                    <a:pt x="4" y="377"/>
                  </a:cubicBezTo>
                  <a:cubicBezTo>
                    <a:pt x="0" y="380"/>
                    <a:pt x="6" y="379"/>
                    <a:pt x="6" y="369"/>
                  </a:cubicBezTo>
                  <a:cubicBezTo>
                    <a:pt x="6" y="359"/>
                    <a:pt x="6" y="328"/>
                    <a:pt x="6" y="317"/>
                  </a:cubicBezTo>
                  <a:cubicBezTo>
                    <a:pt x="6" y="306"/>
                    <a:pt x="1" y="310"/>
                    <a:pt x="7" y="304"/>
                  </a:cubicBezTo>
                  <a:cubicBezTo>
                    <a:pt x="16" y="295"/>
                    <a:pt x="31" y="288"/>
                    <a:pt x="43" y="284"/>
                  </a:cubicBezTo>
                  <a:cubicBezTo>
                    <a:pt x="47" y="283"/>
                    <a:pt x="55" y="280"/>
                    <a:pt x="55" y="280"/>
                  </a:cubicBezTo>
                  <a:cubicBezTo>
                    <a:pt x="62" y="269"/>
                    <a:pt x="78" y="269"/>
                    <a:pt x="89" y="262"/>
                  </a:cubicBezTo>
                  <a:cubicBezTo>
                    <a:pt x="104" y="240"/>
                    <a:pt x="107" y="240"/>
                    <a:pt x="135" y="238"/>
                  </a:cubicBezTo>
                  <a:cubicBezTo>
                    <a:pt x="142" y="234"/>
                    <a:pt x="144" y="228"/>
                    <a:pt x="151" y="224"/>
                  </a:cubicBezTo>
                  <a:cubicBezTo>
                    <a:pt x="160" y="210"/>
                    <a:pt x="155" y="215"/>
                    <a:pt x="165" y="208"/>
                  </a:cubicBezTo>
                  <a:cubicBezTo>
                    <a:pt x="172" y="197"/>
                    <a:pt x="183" y="195"/>
                    <a:pt x="195" y="192"/>
                  </a:cubicBezTo>
                  <a:cubicBezTo>
                    <a:pt x="202" y="190"/>
                    <a:pt x="213" y="182"/>
                    <a:pt x="213" y="182"/>
                  </a:cubicBezTo>
                  <a:cubicBezTo>
                    <a:pt x="218" y="174"/>
                    <a:pt x="226" y="170"/>
                    <a:pt x="235" y="166"/>
                  </a:cubicBezTo>
                  <a:cubicBezTo>
                    <a:pt x="241" y="163"/>
                    <a:pt x="253" y="160"/>
                    <a:pt x="253" y="160"/>
                  </a:cubicBezTo>
                  <a:cubicBezTo>
                    <a:pt x="263" y="145"/>
                    <a:pt x="275" y="144"/>
                    <a:pt x="293" y="142"/>
                  </a:cubicBezTo>
                  <a:cubicBezTo>
                    <a:pt x="312" y="129"/>
                    <a:pt x="303" y="130"/>
                    <a:pt x="335" y="128"/>
                  </a:cubicBezTo>
                  <a:cubicBezTo>
                    <a:pt x="339" y="101"/>
                    <a:pt x="349" y="96"/>
                    <a:pt x="373" y="90"/>
                  </a:cubicBezTo>
                  <a:cubicBezTo>
                    <a:pt x="386" y="87"/>
                    <a:pt x="397" y="80"/>
                    <a:pt x="409" y="76"/>
                  </a:cubicBezTo>
                  <a:cubicBezTo>
                    <a:pt x="410" y="74"/>
                    <a:pt x="411" y="72"/>
                    <a:pt x="413" y="70"/>
                  </a:cubicBezTo>
                  <a:cubicBezTo>
                    <a:pt x="415" y="68"/>
                    <a:pt x="417" y="68"/>
                    <a:pt x="419" y="66"/>
                  </a:cubicBezTo>
                  <a:cubicBezTo>
                    <a:pt x="430" y="52"/>
                    <a:pt x="441" y="31"/>
                    <a:pt x="456" y="21"/>
                  </a:cubicBezTo>
                  <a:cubicBezTo>
                    <a:pt x="467" y="4"/>
                    <a:pt x="490" y="0"/>
                    <a:pt x="509" y="0"/>
                  </a:cubicBezTo>
                  <a:close/>
                </a:path>
              </a:pathLst>
            </a:custGeom>
            <a:solidFill>
              <a:srgbClr val="004A48"/>
            </a:solidFill>
            <a:ln w="6350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l-PL">
                <a:cs typeface="Arial" charset="0"/>
              </a:endParaRPr>
            </a:p>
          </p:txBody>
        </p:sp>
        <p:sp>
          <p:nvSpPr>
            <p:cNvPr id="22" name="Freeform 20"/>
            <p:cNvSpPr>
              <a:spLocks noChangeAspect="1"/>
            </p:cNvSpPr>
            <p:nvPr/>
          </p:nvSpPr>
          <p:spPr bwMode="auto">
            <a:xfrm>
              <a:off x="2688" y="2604"/>
              <a:ext cx="1196" cy="1232"/>
            </a:xfrm>
            <a:custGeom>
              <a:avLst/>
              <a:gdLst>
                <a:gd name="T0" fmla="*/ 4171 w 1110"/>
                <a:gd name="T1" fmla="*/ 86 h 1141"/>
                <a:gd name="T2" fmla="*/ 4010 w 1110"/>
                <a:gd name="T3" fmla="*/ 252 h 1141"/>
                <a:gd name="T4" fmla="*/ 3865 w 1110"/>
                <a:gd name="T5" fmla="*/ 341 h 1141"/>
                <a:gd name="T6" fmla="*/ 3643 w 1110"/>
                <a:gd name="T7" fmla="*/ 560 h 1141"/>
                <a:gd name="T8" fmla="*/ 3564 w 1110"/>
                <a:gd name="T9" fmla="*/ 688 h 1141"/>
                <a:gd name="T10" fmla="*/ 3305 w 1110"/>
                <a:gd name="T11" fmla="*/ 875 h 1141"/>
                <a:gd name="T12" fmla="*/ 3103 w 1110"/>
                <a:gd name="T13" fmla="*/ 1053 h 1141"/>
                <a:gd name="T14" fmla="*/ 2823 w 1110"/>
                <a:gd name="T15" fmla="*/ 1382 h 1141"/>
                <a:gd name="T16" fmla="*/ 2599 w 1110"/>
                <a:gd name="T17" fmla="*/ 1465 h 1141"/>
                <a:gd name="T18" fmla="*/ 2334 w 1110"/>
                <a:gd name="T19" fmla="*/ 1308 h 1141"/>
                <a:gd name="T20" fmla="*/ 1909 w 1110"/>
                <a:gd name="T21" fmla="*/ 1102 h 1141"/>
                <a:gd name="T22" fmla="*/ 1439 w 1110"/>
                <a:gd name="T23" fmla="*/ 965 h 1141"/>
                <a:gd name="T24" fmla="*/ 1194 w 1110"/>
                <a:gd name="T25" fmla="*/ 925 h 1141"/>
                <a:gd name="T26" fmla="*/ 856 w 1110"/>
                <a:gd name="T27" fmla="*/ 911 h 1141"/>
                <a:gd name="T28" fmla="*/ 626 w 1110"/>
                <a:gd name="T29" fmla="*/ 957 h 1141"/>
                <a:gd name="T30" fmla="*/ 450 w 1110"/>
                <a:gd name="T31" fmla="*/ 976 h 1141"/>
                <a:gd name="T32" fmla="*/ 350 w 1110"/>
                <a:gd name="T33" fmla="*/ 1100 h 1141"/>
                <a:gd name="T34" fmla="*/ 264 w 1110"/>
                <a:gd name="T35" fmla="*/ 1278 h 1141"/>
                <a:gd name="T36" fmla="*/ 62 w 1110"/>
                <a:gd name="T37" fmla="*/ 1437 h 1141"/>
                <a:gd name="T38" fmla="*/ 2 w 1110"/>
                <a:gd name="T39" fmla="*/ 1656 h 1141"/>
                <a:gd name="T40" fmla="*/ 1 w 1110"/>
                <a:gd name="T41" fmla="*/ 2077 h 1141"/>
                <a:gd name="T42" fmla="*/ 62 w 1110"/>
                <a:gd name="T43" fmla="*/ 2369 h 1141"/>
                <a:gd name="T44" fmla="*/ 159 w 1110"/>
                <a:gd name="T45" fmla="*/ 2609 h 1141"/>
                <a:gd name="T46" fmla="*/ 263 w 1110"/>
                <a:gd name="T47" fmla="*/ 2898 h 1141"/>
                <a:gd name="T48" fmla="*/ 506 w 1110"/>
                <a:gd name="T49" fmla="*/ 3124 h 1141"/>
                <a:gd name="T50" fmla="*/ 730 w 1110"/>
                <a:gd name="T51" fmla="*/ 3365 h 1141"/>
                <a:gd name="T52" fmla="*/ 981 w 1110"/>
                <a:gd name="T53" fmla="*/ 3533 h 1141"/>
                <a:gd name="T54" fmla="*/ 1162 w 1110"/>
                <a:gd name="T55" fmla="*/ 3732 h 1141"/>
                <a:gd name="T56" fmla="*/ 1471 w 1110"/>
                <a:gd name="T57" fmla="*/ 3868 h 1141"/>
                <a:gd name="T58" fmla="*/ 1710 w 1110"/>
                <a:gd name="T59" fmla="*/ 4094 h 1141"/>
                <a:gd name="T60" fmla="*/ 1997 w 1110"/>
                <a:gd name="T61" fmla="*/ 4191 h 1141"/>
                <a:gd name="T62" fmla="*/ 2290 w 1110"/>
                <a:gd name="T63" fmla="*/ 4279 h 1141"/>
                <a:gd name="T64" fmla="*/ 2582 w 1110"/>
                <a:gd name="T65" fmla="*/ 4417 h 1141"/>
                <a:gd name="T66" fmla="*/ 2935 w 1110"/>
                <a:gd name="T67" fmla="*/ 4417 h 1141"/>
                <a:gd name="T68" fmla="*/ 3375 w 1110"/>
                <a:gd name="T69" fmla="*/ 4443 h 1141"/>
                <a:gd name="T70" fmla="*/ 3713 w 1110"/>
                <a:gd name="T71" fmla="*/ 4325 h 1141"/>
                <a:gd name="T72" fmla="*/ 3756 w 1110"/>
                <a:gd name="T73" fmla="*/ 4081 h 1141"/>
                <a:gd name="T74" fmla="*/ 3767 w 1110"/>
                <a:gd name="T75" fmla="*/ 3884 h 1141"/>
                <a:gd name="T76" fmla="*/ 3902 w 1110"/>
                <a:gd name="T77" fmla="*/ 3732 h 1141"/>
                <a:gd name="T78" fmla="*/ 3833 w 1110"/>
                <a:gd name="T79" fmla="*/ 3472 h 1141"/>
                <a:gd name="T80" fmla="*/ 3806 w 1110"/>
                <a:gd name="T81" fmla="*/ 3163 h 1141"/>
                <a:gd name="T82" fmla="*/ 3715 w 1110"/>
                <a:gd name="T83" fmla="*/ 2782 h 1141"/>
                <a:gd name="T84" fmla="*/ 3567 w 1110"/>
                <a:gd name="T85" fmla="*/ 2532 h 1141"/>
                <a:gd name="T86" fmla="*/ 3525 w 1110"/>
                <a:gd name="T87" fmla="*/ 2406 h 1141"/>
                <a:gd name="T88" fmla="*/ 3217 w 1110"/>
                <a:gd name="T89" fmla="*/ 2008 h 1141"/>
                <a:gd name="T90" fmla="*/ 3016 w 1110"/>
                <a:gd name="T91" fmla="*/ 1740 h 1141"/>
                <a:gd name="T92" fmla="*/ 3035 w 1110"/>
                <a:gd name="T93" fmla="*/ 1550 h 1141"/>
                <a:gd name="T94" fmla="*/ 3242 w 1110"/>
                <a:gd name="T95" fmla="*/ 1346 h 1141"/>
                <a:gd name="T96" fmla="*/ 3599 w 1110"/>
                <a:gd name="T97" fmla="*/ 1003 h 1141"/>
                <a:gd name="T98" fmla="*/ 3933 w 1110"/>
                <a:gd name="T99" fmla="*/ 606 h 1141"/>
                <a:gd name="T100" fmla="*/ 4244 w 1110"/>
                <a:gd name="T101" fmla="*/ 401 h 1141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1110"/>
                <a:gd name="T154" fmla="*/ 0 h 1141"/>
                <a:gd name="T155" fmla="*/ 1110 w 1110"/>
                <a:gd name="T156" fmla="*/ 1141 h 1141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1110" h="1141">
                  <a:moveTo>
                    <a:pt x="1108" y="0"/>
                  </a:moveTo>
                  <a:cubicBezTo>
                    <a:pt x="1085" y="3"/>
                    <a:pt x="1099" y="3"/>
                    <a:pt x="1088" y="14"/>
                  </a:cubicBezTo>
                  <a:cubicBezTo>
                    <a:pt x="1081" y="21"/>
                    <a:pt x="1063" y="21"/>
                    <a:pt x="1056" y="22"/>
                  </a:cubicBezTo>
                  <a:cubicBezTo>
                    <a:pt x="1048" y="28"/>
                    <a:pt x="1041" y="33"/>
                    <a:pt x="1032" y="36"/>
                  </a:cubicBezTo>
                  <a:cubicBezTo>
                    <a:pt x="1029" y="40"/>
                    <a:pt x="1024" y="42"/>
                    <a:pt x="1022" y="46"/>
                  </a:cubicBezTo>
                  <a:cubicBezTo>
                    <a:pt x="1019" y="51"/>
                    <a:pt x="1022" y="62"/>
                    <a:pt x="1016" y="64"/>
                  </a:cubicBezTo>
                  <a:cubicBezTo>
                    <a:pt x="1010" y="66"/>
                    <a:pt x="1004" y="68"/>
                    <a:pt x="998" y="70"/>
                  </a:cubicBezTo>
                  <a:cubicBezTo>
                    <a:pt x="994" y="71"/>
                    <a:pt x="986" y="74"/>
                    <a:pt x="986" y="74"/>
                  </a:cubicBezTo>
                  <a:cubicBezTo>
                    <a:pt x="983" y="78"/>
                    <a:pt x="981" y="82"/>
                    <a:pt x="978" y="86"/>
                  </a:cubicBezTo>
                  <a:cubicBezTo>
                    <a:pt x="975" y="90"/>
                    <a:pt x="966" y="94"/>
                    <a:pt x="966" y="94"/>
                  </a:cubicBezTo>
                  <a:cubicBezTo>
                    <a:pt x="964" y="105"/>
                    <a:pt x="963" y="108"/>
                    <a:pt x="954" y="114"/>
                  </a:cubicBezTo>
                  <a:cubicBezTo>
                    <a:pt x="946" y="125"/>
                    <a:pt x="934" y="136"/>
                    <a:pt x="922" y="144"/>
                  </a:cubicBezTo>
                  <a:cubicBezTo>
                    <a:pt x="921" y="148"/>
                    <a:pt x="920" y="153"/>
                    <a:pt x="916" y="156"/>
                  </a:cubicBezTo>
                  <a:cubicBezTo>
                    <a:pt x="912" y="159"/>
                    <a:pt x="904" y="164"/>
                    <a:pt x="904" y="164"/>
                  </a:cubicBezTo>
                  <a:cubicBezTo>
                    <a:pt x="903" y="168"/>
                    <a:pt x="905" y="173"/>
                    <a:pt x="902" y="176"/>
                  </a:cubicBezTo>
                  <a:cubicBezTo>
                    <a:pt x="899" y="179"/>
                    <a:pt x="890" y="180"/>
                    <a:pt x="890" y="180"/>
                  </a:cubicBezTo>
                  <a:cubicBezTo>
                    <a:pt x="887" y="185"/>
                    <a:pt x="885" y="194"/>
                    <a:pt x="880" y="198"/>
                  </a:cubicBezTo>
                  <a:cubicBezTo>
                    <a:pt x="867" y="209"/>
                    <a:pt x="852" y="213"/>
                    <a:pt x="838" y="222"/>
                  </a:cubicBezTo>
                  <a:cubicBezTo>
                    <a:pt x="834" y="228"/>
                    <a:pt x="822" y="236"/>
                    <a:pt x="822" y="236"/>
                  </a:cubicBezTo>
                  <a:cubicBezTo>
                    <a:pt x="817" y="243"/>
                    <a:pt x="809" y="249"/>
                    <a:pt x="802" y="254"/>
                  </a:cubicBezTo>
                  <a:cubicBezTo>
                    <a:pt x="798" y="260"/>
                    <a:pt x="786" y="268"/>
                    <a:pt x="786" y="268"/>
                  </a:cubicBezTo>
                  <a:cubicBezTo>
                    <a:pt x="782" y="295"/>
                    <a:pt x="771" y="297"/>
                    <a:pt x="746" y="299"/>
                  </a:cubicBezTo>
                  <a:cubicBezTo>
                    <a:pt x="744" y="315"/>
                    <a:pt x="742" y="311"/>
                    <a:pt x="728" y="316"/>
                  </a:cubicBezTo>
                  <a:cubicBezTo>
                    <a:pt x="722" y="325"/>
                    <a:pt x="722" y="345"/>
                    <a:pt x="714" y="352"/>
                  </a:cubicBezTo>
                  <a:cubicBezTo>
                    <a:pt x="709" y="357"/>
                    <a:pt x="702" y="360"/>
                    <a:pt x="696" y="364"/>
                  </a:cubicBezTo>
                  <a:cubicBezTo>
                    <a:pt x="694" y="365"/>
                    <a:pt x="690" y="368"/>
                    <a:pt x="690" y="368"/>
                  </a:cubicBezTo>
                  <a:cubicBezTo>
                    <a:pt x="682" y="381"/>
                    <a:pt x="675" y="376"/>
                    <a:pt x="658" y="374"/>
                  </a:cubicBezTo>
                  <a:cubicBezTo>
                    <a:pt x="641" y="363"/>
                    <a:pt x="661" y="378"/>
                    <a:pt x="650" y="364"/>
                  </a:cubicBezTo>
                  <a:cubicBezTo>
                    <a:pt x="643" y="355"/>
                    <a:pt x="619" y="357"/>
                    <a:pt x="612" y="356"/>
                  </a:cubicBezTo>
                  <a:cubicBezTo>
                    <a:pt x="602" y="350"/>
                    <a:pt x="600" y="341"/>
                    <a:pt x="590" y="334"/>
                  </a:cubicBezTo>
                  <a:cubicBezTo>
                    <a:pt x="574" y="310"/>
                    <a:pt x="565" y="312"/>
                    <a:pt x="532" y="310"/>
                  </a:cubicBezTo>
                  <a:cubicBezTo>
                    <a:pt x="523" y="296"/>
                    <a:pt x="503" y="299"/>
                    <a:pt x="488" y="298"/>
                  </a:cubicBezTo>
                  <a:cubicBezTo>
                    <a:pt x="479" y="294"/>
                    <a:pt x="492" y="285"/>
                    <a:pt x="484" y="281"/>
                  </a:cubicBezTo>
                  <a:cubicBezTo>
                    <a:pt x="478" y="277"/>
                    <a:pt x="462" y="276"/>
                    <a:pt x="454" y="275"/>
                  </a:cubicBezTo>
                  <a:cubicBezTo>
                    <a:pt x="446" y="274"/>
                    <a:pt x="453" y="281"/>
                    <a:pt x="438" y="276"/>
                  </a:cubicBezTo>
                  <a:cubicBezTo>
                    <a:pt x="427" y="244"/>
                    <a:pt x="394" y="249"/>
                    <a:pt x="365" y="247"/>
                  </a:cubicBezTo>
                  <a:cubicBezTo>
                    <a:pt x="350" y="241"/>
                    <a:pt x="358" y="241"/>
                    <a:pt x="353" y="238"/>
                  </a:cubicBezTo>
                  <a:cubicBezTo>
                    <a:pt x="348" y="235"/>
                    <a:pt x="340" y="226"/>
                    <a:pt x="332" y="226"/>
                  </a:cubicBezTo>
                  <a:cubicBezTo>
                    <a:pt x="327" y="222"/>
                    <a:pt x="302" y="235"/>
                    <a:pt x="302" y="235"/>
                  </a:cubicBezTo>
                  <a:cubicBezTo>
                    <a:pt x="291" y="233"/>
                    <a:pt x="273" y="232"/>
                    <a:pt x="263" y="230"/>
                  </a:cubicBezTo>
                  <a:cubicBezTo>
                    <a:pt x="253" y="228"/>
                    <a:pt x="249" y="220"/>
                    <a:pt x="241" y="220"/>
                  </a:cubicBezTo>
                  <a:cubicBezTo>
                    <a:pt x="233" y="220"/>
                    <a:pt x="224" y="231"/>
                    <a:pt x="217" y="232"/>
                  </a:cubicBezTo>
                  <a:cubicBezTo>
                    <a:pt x="210" y="233"/>
                    <a:pt x="203" y="224"/>
                    <a:pt x="197" y="224"/>
                  </a:cubicBezTo>
                  <a:cubicBezTo>
                    <a:pt x="191" y="224"/>
                    <a:pt x="187" y="227"/>
                    <a:pt x="181" y="230"/>
                  </a:cubicBezTo>
                  <a:cubicBezTo>
                    <a:pt x="163" y="242"/>
                    <a:pt x="200" y="231"/>
                    <a:pt x="158" y="245"/>
                  </a:cubicBezTo>
                  <a:cubicBezTo>
                    <a:pt x="156" y="246"/>
                    <a:pt x="144" y="259"/>
                    <a:pt x="142" y="260"/>
                  </a:cubicBezTo>
                  <a:cubicBezTo>
                    <a:pt x="139" y="262"/>
                    <a:pt x="134" y="255"/>
                    <a:pt x="130" y="253"/>
                  </a:cubicBezTo>
                  <a:cubicBezTo>
                    <a:pt x="126" y="251"/>
                    <a:pt x="119" y="247"/>
                    <a:pt x="115" y="248"/>
                  </a:cubicBezTo>
                  <a:cubicBezTo>
                    <a:pt x="113" y="249"/>
                    <a:pt x="108" y="260"/>
                    <a:pt x="106" y="262"/>
                  </a:cubicBezTo>
                  <a:cubicBezTo>
                    <a:pt x="105" y="264"/>
                    <a:pt x="101" y="274"/>
                    <a:pt x="100" y="275"/>
                  </a:cubicBezTo>
                  <a:cubicBezTo>
                    <a:pt x="95" y="280"/>
                    <a:pt x="88" y="280"/>
                    <a:pt x="88" y="280"/>
                  </a:cubicBezTo>
                  <a:cubicBezTo>
                    <a:pt x="84" y="285"/>
                    <a:pt x="80" y="285"/>
                    <a:pt x="76" y="290"/>
                  </a:cubicBezTo>
                  <a:cubicBezTo>
                    <a:pt x="73" y="294"/>
                    <a:pt x="68" y="302"/>
                    <a:pt x="68" y="302"/>
                  </a:cubicBezTo>
                  <a:cubicBezTo>
                    <a:pt x="65" y="306"/>
                    <a:pt x="70" y="320"/>
                    <a:pt x="68" y="325"/>
                  </a:cubicBezTo>
                  <a:cubicBezTo>
                    <a:pt x="66" y="330"/>
                    <a:pt x="58" y="332"/>
                    <a:pt x="53" y="334"/>
                  </a:cubicBezTo>
                  <a:cubicBezTo>
                    <a:pt x="48" y="336"/>
                    <a:pt x="43" y="335"/>
                    <a:pt x="37" y="340"/>
                  </a:cubicBezTo>
                  <a:cubicBezTo>
                    <a:pt x="28" y="354"/>
                    <a:pt x="31" y="356"/>
                    <a:pt x="16" y="366"/>
                  </a:cubicBezTo>
                  <a:cubicBezTo>
                    <a:pt x="7" y="393"/>
                    <a:pt x="17" y="359"/>
                    <a:pt x="10" y="398"/>
                  </a:cubicBezTo>
                  <a:cubicBezTo>
                    <a:pt x="10" y="398"/>
                    <a:pt x="5" y="413"/>
                    <a:pt x="4" y="416"/>
                  </a:cubicBezTo>
                  <a:cubicBezTo>
                    <a:pt x="3" y="418"/>
                    <a:pt x="2" y="422"/>
                    <a:pt x="2" y="422"/>
                  </a:cubicBezTo>
                  <a:cubicBezTo>
                    <a:pt x="2" y="434"/>
                    <a:pt x="0" y="472"/>
                    <a:pt x="1" y="487"/>
                  </a:cubicBezTo>
                  <a:cubicBezTo>
                    <a:pt x="2" y="502"/>
                    <a:pt x="7" y="505"/>
                    <a:pt x="7" y="512"/>
                  </a:cubicBezTo>
                  <a:cubicBezTo>
                    <a:pt x="7" y="519"/>
                    <a:pt x="1" y="522"/>
                    <a:pt x="1" y="529"/>
                  </a:cubicBezTo>
                  <a:cubicBezTo>
                    <a:pt x="0" y="539"/>
                    <a:pt x="7" y="557"/>
                    <a:pt x="7" y="557"/>
                  </a:cubicBezTo>
                  <a:cubicBezTo>
                    <a:pt x="7" y="568"/>
                    <a:pt x="6" y="576"/>
                    <a:pt x="7" y="584"/>
                  </a:cubicBezTo>
                  <a:cubicBezTo>
                    <a:pt x="8" y="592"/>
                    <a:pt x="15" y="596"/>
                    <a:pt x="16" y="604"/>
                  </a:cubicBezTo>
                  <a:cubicBezTo>
                    <a:pt x="18" y="610"/>
                    <a:pt x="9" y="626"/>
                    <a:pt x="13" y="631"/>
                  </a:cubicBezTo>
                  <a:cubicBezTo>
                    <a:pt x="17" y="636"/>
                    <a:pt x="28" y="649"/>
                    <a:pt x="28" y="649"/>
                  </a:cubicBezTo>
                  <a:cubicBezTo>
                    <a:pt x="30" y="656"/>
                    <a:pt x="34" y="660"/>
                    <a:pt x="41" y="665"/>
                  </a:cubicBezTo>
                  <a:cubicBezTo>
                    <a:pt x="45" y="668"/>
                    <a:pt x="46" y="686"/>
                    <a:pt x="46" y="686"/>
                  </a:cubicBezTo>
                  <a:cubicBezTo>
                    <a:pt x="50" y="693"/>
                    <a:pt x="61" y="709"/>
                    <a:pt x="65" y="718"/>
                  </a:cubicBezTo>
                  <a:cubicBezTo>
                    <a:pt x="69" y="727"/>
                    <a:pt x="64" y="734"/>
                    <a:pt x="67" y="740"/>
                  </a:cubicBezTo>
                  <a:cubicBezTo>
                    <a:pt x="70" y="746"/>
                    <a:pt x="76" y="748"/>
                    <a:pt x="82" y="754"/>
                  </a:cubicBezTo>
                  <a:cubicBezTo>
                    <a:pt x="88" y="760"/>
                    <a:pt x="95" y="768"/>
                    <a:pt x="103" y="775"/>
                  </a:cubicBezTo>
                  <a:cubicBezTo>
                    <a:pt x="110" y="785"/>
                    <a:pt x="116" y="795"/>
                    <a:pt x="128" y="797"/>
                  </a:cubicBezTo>
                  <a:cubicBezTo>
                    <a:pt x="130" y="812"/>
                    <a:pt x="142" y="807"/>
                    <a:pt x="146" y="820"/>
                  </a:cubicBezTo>
                  <a:cubicBezTo>
                    <a:pt x="150" y="832"/>
                    <a:pt x="162" y="849"/>
                    <a:pt x="167" y="856"/>
                  </a:cubicBezTo>
                  <a:cubicBezTo>
                    <a:pt x="173" y="862"/>
                    <a:pt x="179" y="855"/>
                    <a:pt x="185" y="857"/>
                  </a:cubicBezTo>
                  <a:cubicBezTo>
                    <a:pt x="203" y="862"/>
                    <a:pt x="195" y="864"/>
                    <a:pt x="206" y="871"/>
                  </a:cubicBezTo>
                  <a:cubicBezTo>
                    <a:pt x="213" y="877"/>
                    <a:pt x="223" y="893"/>
                    <a:pt x="230" y="898"/>
                  </a:cubicBezTo>
                  <a:cubicBezTo>
                    <a:pt x="237" y="903"/>
                    <a:pt x="244" y="897"/>
                    <a:pt x="248" y="900"/>
                  </a:cubicBezTo>
                  <a:cubicBezTo>
                    <a:pt x="259" y="908"/>
                    <a:pt x="247" y="910"/>
                    <a:pt x="253" y="916"/>
                  </a:cubicBezTo>
                  <a:cubicBezTo>
                    <a:pt x="259" y="922"/>
                    <a:pt x="277" y="932"/>
                    <a:pt x="284" y="938"/>
                  </a:cubicBezTo>
                  <a:cubicBezTo>
                    <a:pt x="291" y="944"/>
                    <a:pt x="291" y="947"/>
                    <a:pt x="296" y="952"/>
                  </a:cubicBezTo>
                  <a:cubicBezTo>
                    <a:pt x="308" y="962"/>
                    <a:pt x="309" y="964"/>
                    <a:pt x="317" y="967"/>
                  </a:cubicBezTo>
                  <a:cubicBezTo>
                    <a:pt x="325" y="970"/>
                    <a:pt x="337" y="970"/>
                    <a:pt x="346" y="973"/>
                  </a:cubicBezTo>
                  <a:cubicBezTo>
                    <a:pt x="355" y="976"/>
                    <a:pt x="365" y="983"/>
                    <a:pt x="373" y="986"/>
                  </a:cubicBezTo>
                  <a:cubicBezTo>
                    <a:pt x="389" y="995"/>
                    <a:pt x="384" y="984"/>
                    <a:pt x="392" y="989"/>
                  </a:cubicBezTo>
                  <a:cubicBezTo>
                    <a:pt x="400" y="994"/>
                    <a:pt x="412" y="1010"/>
                    <a:pt x="419" y="1019"/>
                  </a:cubicBezTo>
                  <a:cubicBezTo>
                    <a:pt x="428" y="1028"/>
                    <a:pt x="427" y="1040"/>
                    <a:pt x="433" y="1045"/>
                  </a:cubicBezTo>
                  <a:cubicBezTo>
                    <a:pt x="439" y="1050"/>
                    <a:pt x="451" y="1046"/>
                    <a:pt x="458" y="1048"/>
                  </a:cubicBezTo>
                  <a:cubicBezTo>
                    <a:pt x="470" y="1051"/>
                    <a:pt x="467" y="1056"/>
                    <a:pt x="475" y="1060"/>
                  </a:cubicBezTo>
                  <a:cubicBezTo>
                    <a:pt x="483" y="1064"/>
                    <a:pt x="496" y="1067"/>
                    <a:pt x="506" y="1070"/>
                  </a:cubicBezTo>
                  <a:cubicBezTo>
                    <a:pt x="516" y="1073"/>
                    <a:pt x="527" y="1073"/>
                    <a:pt x="535" y="1075"/>
                  </a:cubicBezTo>
                  <a:cubicBezTo>
                    <a:pt x="543" y="1077"/>
                    <a:pt x="549" y="1081"/>
                    <a:pt x="556" y="1084"/>
                  </a:cubicBezTo>
                  <a:cubicBezTo>
                    <a:pt x="565" y="1087"/>
                    <a:pt x="572" y="1087"/>
                    <a:pt x="580" y="1091"/>
                  </a:cubicBezTo>
                  <a:cubicBezTo>
                    <a:pt x="590" y="1096"/>
                    <a:pt x="603" y="1087"/>
                    <a:pt x="614" y="1090"/>
                  </a:cubicBezTo>
                  <a:cubicBezTo>
                    <a:pt x="623" y="1092"/>
                    <a:pt x="622" y="1102"/>
                    <a:pt x="629" y="1108"/>
                  </a:cubicBezTo>
                  <a:cubicBezTo>
                    <a:pt x="636" y="1114"/>
                    <a:pt x="647" y="1125"/>
                    <a:pt x="655" y="1127"/>
                  </a:cubicBezTo>
                  <a:cubicBezTo>
                    <a:pt x="663" y="1129"/>
                    <a:pt x="665" y="1124"/>
                    <a:pt x="676" y="1123"/>
                  </a:cubicBezTo>
                  <a:cubicBezTo>
                    <a:pt x="687" y="1122"/>
                    <a:pt x="713" y="1119"/>
                    <a:pt x="724" y="1120"/>
                  </a:cubicBezTo>
                  <a:cubicBezTo>
                    <a:pt x="745" y="1126"/>
                    <a:pt x="734" y="1124"/>
                    <a:pt x="743" y="1127"/>
                  </a:cubicBezTo>
                  <a:cubicBezTo>
                    <a:pt x="752" y="1130"/>
                    <a:pt x="770" y="1134"/>
                    <a:pt x="781" y="1136"/>
                  </a:cubicBezTo>
                  <a:cubicBezTo>
                    <a:pt x="792" y="1138"/>
                    <a:pt x="796" y="1141"/>
                    <a:pt x="808" y="1141"/>
                  </a:cubicBezTo>
                  <a:cubicBezTo>
                    <a:pt x="820" y="1141"/>
                    <a:pt x="840" y="1136"/>
                    <a:pt x="854" y="1133"/>
                  </a:cubicBezTo>
                  <a:cubicBezTo>
                    <a:pt x="868" y="1130"/>
                    <a:pt x="883" y="1129"/>
                    <a:pt x="895" y="1124"/>
                  </a:cubicBezTo>
                  <a:cubicBezTo>
                    <a:pt x="919" y="1117"/>
                    <a:pt x="910" y="1115"/>
                    <a:pt x="925" y="1103"/>
                  </a:cubicBezTo>
                  <a:cubicBezTo>
                    <a:pt x="931" y="1099"/>
                    <a:pt x="940" y="1103"/>
                    <a:pt x="940" y="1103"/>
                  </a:cubicBezTo>
                  <a:cubicBezTo>
                    <a:pt x="949" y="1089"/>
                    <a:pt x="955" y="1101"/>
                    <a:pt x="959" y="1090"/>
                  </a:cubicBezTo>
                  <a:cubicBezTo>
                    <a:pt x="958" y="1077"/>
                    <a:pt x="957" y="1077"/>
                    <a:pt x="955" y="1064"/>
                  </a:cubicBezTo>
                  <a:cubicBezTo>
                    <a:pt x="954" y="1057"/>
                    <a:pt x="952" y="1040"/>
                    <a:pt x="952" y="1040"/>
                  </a:cubicBezTo>
                  <a:cubicBezTo>
                    <a:pt x="947" y="1036"/>
                    <a:pt x="941" y="1035"/>
                    <a:pt x="940" y="1030"/>
                  </a:cubicBezTo>
                  <a:cubicBezTo>
                    <a:pt x="939" y="1025"/>
                    <a:pt x="941" y="1015"/>
                    <a:pt x="943" y="1009"/>
                  </a:cubicBezTo>
                  <a:cubicBezTo>
                    <a:pt x="945" y="1003"/>
                    <a:pt x="948" y="994"/>
                    <a:pt x="953" y="991"/>
                  </a:cubicBezTo>
                  <a:cubicBezTo>
                    <a:pt x="958" y="988"/>
                    <a:pt x="967" y="991"/>
                    <a:pt x="971" y="989"/>
                  </a:cubicBezTo>
                  <a:cubicBezTo>
                    <a:pt x="980" y="983"/>
                    <a:pt x="971" y="985"/>
                    <a:pt x="980" y="979"/>
                  </a:cubicBezTo>
                  <a:cubicBezTo>
                    <a:pt x="982" y="978"/>
                    <a:pt x="988" y="952"/>
                    <a:pt x="988" y="952"/>
                  </a:cubicBezTo>
                  <a:cubicBezTo>
                    <a:pt x="989" y="943"/>
                    <a:pt x="987" y="937"/>
                    <a:pt x="986" y="932"/>
                  </a:cubicBezTo>
                  <a:cubicBezTo>
                    <a:pt x="985" y="927"/>
                    <a:pt x="983" y="927"/>
                    <a:pt x="980" y="919"/>
                  </a:cubicBezTo>
                  <a:cubicBezTo>
                    <a:pt x="976" y="907"/>
                    <a:pt x="977" y="896"/>
                    <a:pt x="970" y="886"/>
                  </a:cubicBezTo>
                  <a:cubicBezTo>
                    <a:pt x="966" y="881"/>
                    <a:pt x="967" y="865"/>
                    <a:pt x="967" y="865"/>
                  </a:cubicBezTo>
                  <a:cubicBezTo>
                    <a:pt x="966" y="856"/>
                    <a:pt x="952" y="845"/>
                    <a:pt x="952" y="835"/>
                  </a:cubicBezTo>
                  <a:cubicBezTo>
                    <a:pt x="952" y="825"/>
                    <a:pt x="963" y="815"/>
                    <a:pt x="964" y="806"/>
                  </a:cubicBezTo>
                  <a:cubicBezTo>
                    <a:pt x="964" y="791"/>
                    <a:pt x="968" y="804"/>
                    <a:pt x="958" y="781"/>
                  </a:cubicBezTo>
                  <a:cubicBezTo>
                    <a:pt x="957" y="771"/>
                    <a:pt x="961" y="760"/>
                    <a:pt x="958" y="748"/>
                  </a:cubicBezTo>
                  <a:cubicBezTo>
                    <a:pt x="955" y="736"/>
                    <a:pt x="950" y="722"/>
                    <a:pt x="941" y="709"/>
                  </a:cubicBezTo>
                  <a:cubicBezTo>
                    <a:pt x="932" y="696"/>
                    <a:pt x="910" y="677"/>
                    <a:pt x="905" y="668"/>
                  </a:cubicBezTo>
                  <a:cubicBezTo>
                    <a:pt x="900" y="661"/>
                    <a:pt x="920" y="663"/>
                    <a:pt x="913" y="658"/>
                  </a:cubicBezTo>
                  <a:cubicBezTo>
                    <a:pt x="909" y="652"/>
                    <a:pt x="908" y="652"/>
                    <a:pt x="904" y="646"/>
                  </a:cubicBezTo>
                  <a:cubicBezTo>
                    <a:pt x="903" y="644"/>
                    <a:pt x="900" y="640"/>
                    <a:pt x="900" y="640"/>
                  </a:cubicBezTo>
                  <a:cubicBezTo>
                    <a:pt x="897" y="628"/>
                    <a:pt x="897" y="640"/>
                    <a:pt x="892" y="625"/>
                  </a:cubicBezTo>
                  <a:cubicBezTo>
                    <a:pt x="891" y="623"/>
                    <a:pt x="892" y="614"/>
                    <a:pt x="892" y="614"/>
                  </a:cubicBezTo>
                  <a:cubicBezTo>
                    <a:pt x="891" y="599"/>
                    <a:pt x="860" y="583"/>
                    <a:pt x="859" y="568"/>
                  </a:cubicBezTo>
                  <a:cubicBezTo>
                    <a:pt x="858" y="561"/>
                    <a:pt x="843" y="535"/>
                    <a:pt x="836" y="530"/>
                  </a:cubicBezTo>
                  <a:cubicBezTo>
                    <a:pt x="831" y="523"/>
                    <a:pt x="822" y="515"/>
                    <a:pt x="814" y="512"/>
                  </a:cubicBezTo>
                  <a:cubicBezTo>
                    <a:pt x="806" y="496"/>
                    <a:pt x="799" y="485"/>
                    <a:pt x="784" y="475"/>
                  </a:cubicBezTo>
                  <a:cubicBezTo>
                    <a:pt x="780" y="470"/>
                    <a:pt x="781" y="456"/>
                    <a:pt x="776" y="452"/>
                  </a:cubicBezTo>
                  <a:cubicBezTo>
                    <a:pt x="772" y="449"/>
                    <a:pt x="764" y="444"/>
                    <a:pt x="764" y="444"/>
                  </a:cubicBezTo>
                  <a:cubicBezTo>
                    <a:pt x="761" y="440"/>
                    <a:pt x="751" y="432"/>
                    <a:pt x="751" y="425"/>
                  </a:cubicBezTo>
                  <a:cubicBezTo>
                    <a:pt x="751" y="418"/>
                    <a:pt x="761" y="409"/>
                    <a:pt x="764" y="404"/>
                  </a:cubicBezTo>
                  <a:cubicBezTo>
                    <a:pt x="765" y="399"/>
                    <a:pt x="755" y="415"/>
                    <a:pt x="769" y="395"/>
                  </a:cubicBezTo>
                  <a:cubicBezTo>
                    <a:pt x="770" y="393"/>
                    <a:pt x="771" y="387"/>
                    <a:pt x="774" y="386"/>
                  </a:cubicBezTo>
                  <a:cubicBezTo>
                    <a:pt x="784" y="382"/>
                    <a:pt x="782" y="369"/>
                    <a:pt x="793" y="365"/>
                  </a:cubicBezTo>
                  <a:cubicBezTo>
                    <a:pt x="801" y="358"/>
                    <a:pt x="808" y="355"/>
                    <a:pt x="821" y="343"/>
                  </a:cubicBezTo>
                  <a:cubicBezTo>
                    <a:pt x="834" y="331"/>
                    <a:pt x="860" y="306"/>
                    <a:pt x="874" y="293"/>
                  </a:cubicBezTo>
                  <a:cubicBezTo>
                    <a:pt x="888" y="283"/>
                    <a:pt x="892" y="277"/>
                    <a:pt x="906" y="268"/>
                  </a:cubicBezTo>
                  <a:cubicBezTo>
                    <a:pt x="911" y="258"/>
                    <a:pt x="902" y="262"/>
                    <a:pt x="912" y="256"/>
                  </a:cubicBezTo>
                  <a:cubicBezTo>
                    <a:pt x="919" y="246"/>
                    <a:pt x="928" y="229"/>
                    <a:pt x="937" y="221"/>
                  </a:cubicBezTo>
                  <a:cubicBezTo>
                    <a:pt x="947" y="212"/>
                    <a:pt x="960" y="211"/>
                    <a:pt x="970" y="200"/>
                  </a:cubicBezTo>
                  <a:cubicBezTo>
                    <a:pt x="981" y="183"/>
                    <a:pt x="978" y="168"/>
                    <a:pt x="996" y="156"/>
                  </a:cubicBezTo>
                  <a:cubicBezTo>
                    <a:pt x="1007" y="140"/>
                    <a:pt x="1020" y="140"/>
                    <a:pt x="1034" y="130"/>
                  </a:cubicBezTo>
                  <a:cubicBezTo>
                    <a:pt x="1040" y="126"/>
                    <a:pt x="1054" y="114"/>
                    <a:pt x="1054" y="114"/>
                  </a:cubicBezTo>
                  <a:cubicBezTo>
                    <a:pt x="1061" y="109"/>
                    <a:pt x="1066" y="105"/>
                    <a:pt x="1074" y="102"/>
                  </a:cubicBezTo>
                  <a:cubicBezTo>
                    <a:pt x="1081" y="91"/>
                    <a:pt x="1099" y="79"/>
                    <a:pt x="1110" y="72"/>
                  </a:cubicBezTo>
                  <a:cubicBezTo>
                    <a:pt x="1108" y="1"/>
                    <a:pt x="1108" y="25"/>
                    <a:pt x="1108" y="0"/>
                  </a:cubicBezTo>
                  <a:close/>
                </a:path>
              </a:pathLst>
            </a:custGeom>
            <a:solidFill>
              <a:srgbClr val="FFEA1F"/>
            </a:solidFill>
            <a:ln w="6350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l-PL">
                <a:cs typeface="Arial" charset="0"/>
              </a:endParaRPr>
            </a:p>
          </p:txBody>
        </p:sp>
        <p:sp>
          <p:nvSpPr>
            <p:cNvPr id="23" name="Freeform 21"/>
            <p:cNvSpPr>
              <a:spLocks noChangeAspect="1"/>
            </p:cNvSpPr>
            <p:nvPr/>
          </p:nvSpPr>
          <p:spPr bwMode="auto">
            <a:xfrm>
              <a:off x="3365" y="3161"/>
              <a:ext cx="274" cy="342"/>
            </a:xfrm>
            <a:custGeom>
              <a:avLst/>
              <a:gdLst>
                <a:gd name="T0" fmla="*/ 997 w 250"/>
                <a:gd name="T1" fmla="*/ 1186 h 320"/>
                <a:gd name="T2" fmla="*/ 947 w 250"/>
                <a:gd name="T3" fmla="*/ 1238 h 320"/>
                <a:gd name="T4" fmla="*/ 843 w 250"/>
                <a:gd name="T5" fmla="*/ 1186 h 320"/>
                <a:gd name="T6" fmla="*/ 789 w 250"/>
                <a:gd name="T7" fmla="*/ 1104 h 320"/>
                <a:gd name="T8" fmla="*/ 711 w 250"/>
                <a:gd name="T9" fmla="*/ 1032 h 320"/>
                <a:gd name="T10" fmla="*/ 648 w 250"/>
                <a:gd name="T11" fmla="*/ 957 h 320"/>
                <a:gd name="T12" fmla="*/ 610 w 250"/>
                <a:gd name="T13" fmla="*/ 939 h 320"/>
                <a:gd name="T14" fmla="*/ 564 w 250"/>
                <a:gd name="T15" fmla="*/ 882 h 320"/>
                <a:gd name="T16" fmla="*/ 549 w 250"/>
                <a:gd name="T17" fmla="*/ 837 h 320"/>
                <a:gd name="T18" fmla="*/ 415 w 250"/>
                <a:gd name="T19" fmla="*/ 779 h 320"/>
                <a:gd name="T20" fmla="*/ 380 w 250"/>
                <a:gd name="T21" fmla="*/ 757 h 320"/>
                <a:gd name="T22" fmla="*/ 350 w 250"/>
                <a:gd name="T23" fmla="*/ 682 h 320"/>
                <a:gd name="T24" fmla="*/ 318 w 250"/>
                <a:gd name="T25" fmla="*/ 630 h 320"/>
                <a:gd name="T26" fmla="*/ 266 w 250"/>
                <a:gd name="T27" fmla="*/ 590 h 320"/>
                <a:gd name="T28" fmla="*/ 195 w 250"/>
                <a:gd name="T29" fmla="*/ 551 h 320"/>
                <a:gd name="T30" fmla="*/ 123 w 250"/>
                <a:gd name="T31" fmla="*/ 507 h 320"/>
                <a:gd name="T32" fmla="*/ 72 w 250"/>
                <a:gd name="T33" fmla="*/ 450 h 320"/>
                <a:gd name="T34" fmla="*/ 4 w 250"/>
                <a:gd name="T35" fmla="*/ 430 h 320"/>
                <a:gd name="T36" fmla="*/ 3 w 250"/>
                <a:gd name="T37" fmla="*/ 241 h 320"/>
                <a:gd name="T38" fmla="*/ 72 w 250"/>
                <a:gd name="T39" fmla="*/ 169 h 320"/>
                <a:gd name="T40" fmla="*/ 168 w 250"/>
                <a:gd name="T41" fmla="*/ 64 h 320"/>
                <a:gd name="T42" fmla="*/ 220 w 250"/>
                <a:gd name="T43" fmla="*/ 35 h 320"/>
                <a:gd name="T44" fmla="*/ 280 w 250"/>
                <a:gd name="T45" fmla="*/ 2 h 320"/>
                <a:gd name="T46" fmla="*/ 318 w 250"/>
                <a:gd name="T47" fmla="*/ 55 h 320"/>
                <a:gd name="T48" fmla="*/ 380 w 250"/>
                <a:gd name="T49" fmla="*/ 93 h 320"/>
                <a:gd name="T50" fmla="*/ 408 w 250"/>
                <a:gd name="T51" fmla="*/ 146 h 320"/>
                <a:gd name="T52" fmla="*/ 478 w 250"/>
                <a:gd name="T53" fmla="*/ 227 h 320"/>
                <a:gd name="T54" fmla="*/ 523 w 250"/>
                <a:gd name="T55" fmla="*/ 256 h 320"/>
                <a:gd name="T56" fmla="*/ 552 w 250"/>
                <a:gd name="T57" fmla="*/ 357 h 320"/>
                <a:gd name="T58" fmla="*/ 600 w 250"/>
                <a:gd name="T59" fmla="*/ 440 h 320"/>
                <a:gd name="T60" fmla="*/ 686 w 250"/>
                <a:gd name="T61" fmla="*/ 507 h 320"/>
                <a:gd name="T62" fmla="*/ 723 w 250"/>
                <a:gd name="T63" fmla="*/ 599 h 320"/>
                <a:gd name="T64" fmla="*/ 756 w 250"/>
                <a:gd name="T65" fmla="*/ 651 h 320"/>
                <a:gd name="T66" fmla="*/ 815 w 250"/>
                <a:gd name="T67" fmla="*/ 703 h 320"/>
                <a:gd name="T68" fmla="*/ 829 w 250"/>
                <a:gd name="T69" fmla="*/ 781 h 320"/>
                <a:gd name="T70" fmla="*/ 852 w 250"/>
                <a:gd name="T71" fmla="*/ 927 h 320"/>
                <a:gd name="T72" fmla="*/ 920 w 250"/>
                <a:gd name="T73" fmla="*/ 993 h 320"/>
                <a:gd name="T74" fmla="*/ 950 w 250"/>
                <a:gd name="T75" fmla="*/ 1061 h 320"/>
                <a:gd name="T76" fmla="*/ 997 w 250"/>
                <a:gd name="T77" fmla="*/ 1186 h 320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250"/>
                <a:gd name="T118" fmla="*/ 0 h 320"/>
                <a:gd name="T119" fmla="*/ 250 w 250"/>
                <a:gd name="T120" fmla="*/ 320 h 320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250" h="320">
                  <a:moveTo>
                    <a:pt x="250" y="305"/>
                  </a:moveTo>
                  <a:cubicBezTo>
                    <a:pt x="246" y="311"/>
                    <a:pt x="243" y="317"/>
                    <a:pt x="237" y="320"/>
                  </a:cubicBezTo>
                  <a:cubicBezTo>
                    <a:pt x="215" y="318"/>
                    <a:pt x="221" y="319"/>
                    <a:pt x="211" y="305"/>
                  </a:cubicBezTo>
                  <a:cubicBezTo>
                    <a:pt x="209" y="297"/>
                    <a:pt x="206" y="289"/>
                    <a:pt x="198" y="285"/>
                  </a:cubicBezTo>
                  <a:cubicBezTo>
                    <a:pt x="192" y="277"/>
                    <a:pt x="187" y="272"/>
                    <a:pt x="178" y="267"/>
                  </a:cubicBezTo>
                  <a:cubicBezTo>
                    <a:pt x="173" y="260"/>
                    <a:pt x="173" y="250"/>
                    <a:pt x="163" y="248"/>
                  </a:cubicBezTo>
                  <a:cubicBezTo>
                    <a:pt x="160" y="246"/>
                    <a:pt x="156" y="245"/>
                    <a:pt x="154" y="242"/>
                  </a:cubicBezTo>
                  <a:cubicBezTo>
                    <a:pt x="149" y="235"/>
                    <a:pt x="152" y="232"/>
                    <a:pt x="142" y="228"/>
                  </a:cubicBezTo>
                  <a:cubicBezTo>
                    <a:pt x="139" y="224"/>
                    <a:pt x="138" y="220"/>
                    <a:pt x="136" y="215"/>
                  </a:cubicBezTo>
                  <a:cubicBezTo>
                    <a:pt x="133" y="202"/>
                    <a:pt x="115" y="202"/>
                    <a:pt x="105" y="200"/>
                  </a:cubicBezTo>
                  <a:cubicBezTo>
                    <a:pt x="102" y="198"/>
                    <a:pt x="97" y="198"/>
                    <a:pt x="96" y="195"/>
                  </a:cubicBezTo>
                  <a:cubicBezTo>
                    <a:pt x="91" y="182"/>
                    <a:pt x="97" y="183"/>
                    <a:pt x="87" y="176"/>
                  </a:cubicBezTo>
                  <a:cubicBezTo>
                    <a:pt x="84" y="171"/>
                    <a:pt x="81" y="167"/>
                    <a:pt x="79" y="162"/>
                  </a:cubicBezTo>
                  <a:cubicBezTo>
                    <a:pt x="78" y="153"/>
                    <a:pt x="76" y="153"/>
                    <a:pt x="67" y="152"/>
                  </a:cubicBezTo>
                  <a:cubicBezTo>
                    <a:pt x="59" y="148"/>
                    <a:pt x="57" y="148"/>
                    <a:pt x="49" y="143"/>
                  </a:cubicBezTo>
                  <a:cubicBezTo>
                    <a:pt x="48" y="135"/>
                    <a:pt x="39" y="132"/>
                    <a:pt x="31" y="131"/>
                  </a:cubicBezTo>
                  <a:cubicBezTo>
                    <a:pt x="26" y="127"/>
                    <a:pt x="24" y="118"/>
                    <a:pt x="18" y="117"/>
                  </a:cubicBezTo>
                  <a:cubicBezTo>
                    <a:pt x="14" y="114"/>
                    <a:pt x="8" y="113"/>
                    <a:pt x="4" y="110"/>
                  </a:cubicBezTo>
                  <a:cubicBezTo>
                    <a:pt x="0" y="103"/>
                    <a:pt x="1" y="73"/>
                    <a:pt x="3" y="62"/>
                  </a:cubicBezTo>
                  <a:cubicBezTo>
                    <a:pt x="5" y="51"/>
                    <a:pt x="12" y="51"/>
                    <a:pt x="18" y="44"/>
                  </a:cubicBezTo>
                  <a:cubicBezTo>
                    <a:pt x="26" y="31"/>
                    <a:pt x="24" y="20"/>
                    <a:pt x="42" y="17"/>
                  </a:cubicBezTo>
                  <a:cubicBezTo>
                    <a:pt x="47" y="15"/>
                    <a:pt x="51" y="12"/>
                    <a:pt x="55" y="9"/>
                  </a:cubicBezTo>
                  <a:cubicBezTo>
                    <a:pt x="59" y="8"/>
                    <a:pt x="63" y="0"/>
                    <a:pt x="70" y="2"/>
                  </a:cubicBezTo>
                  <a:cubicBezTo>
                    <a:pt x="74" y="3"/>
                    <a:pt x="75" y="11"/>
                    <a:pt x="79" y="15"/>
                  </a:cubicBezTo>
                  <a:cubicBezTo>
                    <a:pt x="83" y="19"/>
                    <a:pt x="92" y="20"/>
                    <a:pt x="96" y="24"/>
                  </a:cubicBezTo>
                  <a:cubicBezTo>
                    <a:pt x="97" y="30"/>
                    <a:pt x="100" y="33"/>
                    <a:pt x="102" y="38"/>
                  </a:cubicBezTo>
                  <a:cubicBezTo>
                    <a:pt x="105" y="44"/>
                    <a:pt x="115" y="50"/>
                    <a:pt x="121" y="59"/>
                  </a:cubicBezTo>
                  <a:cubicBezTo>
                    <a:pt x="126" y="64"/>
                    <a:pt x="129" y="60"/>
                    <a:pt x="132" y="66"/>
                  </a:cubicBezTo>
                  <a:cubicBezTo>
                    <a:pt x="135" y="72"/>
                    <a:pt x="135" y="85"/>
                    <a:pt x="138" y="93"/>
                  </a:cubicBezTo>
                  <a:cubicBezTo>
                    <a:pt x="140" y="103"/>
                    <a:pt x="143" y="109"/>
                    <a:pt x="151" y="114"/>
                  </a:cubicBezTo>
                  <a:cubicBezTo>
                    <a:pt x="153" y="124"/>
                    <a:pt x="162" y="126"/>
                    <a:pt x="171" y="131"/>
                  </a:cubicBezTo>
                  <a:cubicBezTo>
                    <a:pt x="172" y="142"/>
                    <a:pt x="172" y="148"/>
                    <a:pt x="181" y="155"/>
                  </a:cubicBezTo>
                  <a:cubicBezTo>
                    <a:pt x="183" y="160"/>
                    <a:pt x="190" y="168"/>
                    <a:pt x="190" y="168"/>
                  </a:cubicBezTo>
                  <a:cubicBezTo>
                    <a:pt x="192" y="176"/>
                    <a:pt x="198" y="177"/>
                    <a:pt x="204" y="182"/>
                  </a:cubicBezTo>
                  <a:cubicBezTo>
                    <a:pt x="206" y="196"/>
                    <a:pt x="197" y="194"/>
                    <a:pt x="207" y="201"/>
                  </a:cubicBezTo>
                  <a:cubicBezTo>
                    <a:pt x="195" y="212"/>
                    <a:pt x="208" y="225"/>
                    <a:pt x="214" y="239"/>
                  </a:cubicBezTo>
                  <a:cubicBezTo>
                    <a:pt x="216" y="248"/>
                    <a:pt x="221" y="254"/>
                    <a:pt x="231" y="257"/>
                  </a:cubicBezTo>
                  <a:cubicBezTo>
                    <a:pt x="235" y="260"/>
                    <a:pt x="233" y="273"/>
                    <a:pt x="238" y="275"/>
                  </a:cubicBezTo>
                  <a:cubicBezTo>
                    <a:pt x="246" y="285"/>
                    <a:pt x="247" y="292"/>
                    <a:pt x="250" y="305"/>
                  </a:cubicBezTo>
                  <a:close/>
                </a:path>
              </a:pathLst>
            </a:custGeom>
            <a:solidFill>
              <a:srgbClr val="004A48"/>
            </a:solidFill>
            <a:ln w="6350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l-PL">
                <a:cs typeface="Arial" charset="0"/>
              </a:endParaRPr>
            </a:p>
          </p:txBody>
        </p:sp>
        <p:sp>
          <p:nvSpPr>
            <p:cNvPr id="24" name="Freeform 22"/>
            <p:cNvSpPr>
              <a:spLocks noChangeAspect="1"/>
            </p:cNvSpPr>
            <p:nvPr/>
          </p:nvSpPr>
          <p:spPr bwMode="auto">
            <a:xfrm>
              <a:off x="2923" y="2946"/>
              <a:ext cx="451" cy="264"/>
            </a:xfrm>
            <a:custGeom>
              <a:avLst/>
              <a:gdLst>
                <a:gd name="T0" fmla="*/ 5 w 420"/>
                <a:gd name="T1" fmla="*/ 30 h 241"/>
                <a:gd name="T2" fmla="*/ 250 w 420"/>
                <a:gd name="T3" fmla="*/ 6 h 241"/>
                <a:gd name="T4" fmla="*/ 284 w 420"/>
                <a:gd name="T5" fmla="*/ 0 h 241"/>
                <a:gd name="T6" fmla="*/ 433 w 420"/>
                <a:gd name="T7" fmla="*/ 6 h 241"/>
                <a:gd name="T8" fmla="*/ 468 w 420"/>
                <a:gd name="T9" fmla="*/ 74 h 241"/>
                <a:gd name="T10" fmla="*/ 690 w 420"/>
                <a:gd name="T11" fmla="*/ 168 h 241"/>
                <a:gd name="T12" fmla="*/ 805 w 420"/>
                <a:gd name="T13" fmla="*/ 188 h 241"/>
                <a:gd name="T14" fmla="*/ 880 w 420"/>
                <a:gd name="T15" fmla="*/ 227 h 241"/>
                <a:gd name="T16" fmla="*/ 1238 w 420"/>
                <a:gd name="T17" fmla="*/ 272 h 241"/>
                <a:gd name="T18" fmla="*/ 1296 w 420"/>
                <a:gd name="T19" fmla="*/ 296 h 241"/>
                <a:gd name="T20" fmla="*/ 1363 w 420"/>
                <a:gd name="T21" fmla="*/ 331 h 241"/>
                <a:gd name="T22" fmla="*/ 1426 w 420"/>
                <a:gd name="T23" fmla="*/ 368 h 241"/>
                <a:gd name="T24" fmla="*/ 1541 w 420"/>
                <a:gd name="T25" fmla="*/ 397 h 241"/>
                <a:gd name="T26" fmla="*/ 1597 w 420"/>
                <a:gd name="T27" fmla="*/ 402 h 241"/>
                <a:gd name="T28" fmla="*/ 1658 w 420"/>
                <a:gd name="T29" fmla="*/ 444 h 241"/>
                <a:gd name="T30" fmla="*/ 1590 w 420"/>
                <a:gd name="T31" fmla="*/ 654 h 241"/>
                <a:gd name="T32" fmla="*/ 1503 w 420"/>
                <a:gd name="T33" fmla="*/ 724 h 241"/>
                <a:gd name="T34" fmla="*/ 1444 w 420"/>
                <a:gd name="T35" fmla="*/ 794 h 241"/>
                <a:gd name="T36" fmla="*/ 1399 w 420"/>
                <a:gd name="T37" fmla="*/ 909 h 241"/>
                <a:gd name="T38" fmla="*/ 1336 w 420"/>
                <a:gd name="T39" fmla="*/ 927 h 241"/>
                <a:gd name="T40" fmla="*/ 1309 w 420"/>
                <a:gd name="T41" fmla="*/ 894 h 241"/>
                <a:gd name="T42" fmla="*/ 1216 w 420"/>
                <a:gd name="T43" fmla="*/ 845 h 241"/>
                <a:gd name="T44" fmla="*/ 1174 w 420"/>
                <a:gd name="T45" fmla="*/ 780 h 241"/>
                <a:gd name="T46" fmla="*/ 985 w 420"/>
                <a:gd name="T47" fmla="*/ 671 h 241"/>
                <a:gd name="T48" fmla="*/ 810 w 420"/>
                <a:gd name="T49" fmla="*/ 625 h 241"/>
                <a:gd name="T50" fmla="*/ 745 w 420"/>
                <a:gd name="T51" fmla="*/ 588 h 241"/>
                <a:gd name="T52" fmla="*/ 603 w 420"/>
                <a:gd name="T53" fmla="*/ 462 h 241"/>
                <a:gd name="T54" fmla="*/ 508 w 420"/>
                <a:gd name="T55" fmla="*/ 397 h 241"/>
                <a:gd name="T56" fmla="*/ 444 w 420"/>
                <a:gd name="T57" fmla="*/ 331 h 241"/>
                <a:gd name="T58" fmla="*/ 401 w 420"/>
                <a:gd name="T59" fmla="*/ 297 h 241"/>
                <a:gd name="T60" fmla="*/ 284 w 420"/>
                <a:gd name="T61" fmla="*/ 275 h 241"/>
                <a:gd name="T62" fmla="*/ 250 w 420"/>
                <a:gd name="T63" fmla="*/ 252 h 241"/>
                <a:gd name="T64" fmla="*/ 203 w 420"/>
                <a:gd name="T65" fmla="*/ 210 h 241"/>
                <a:gd name="T66" fmla="*/ 133 w 420"/>
                <a:gd name="T67" fmla="*/ 178 h 241"/>
                <a:gd name="T68" fmla="*/ 34 w 420"/>
                <a:gd name="T69" fmla="*/ 97 h 241"/>
                <a:gd name="T70" fmla="*/ 5 w 420"/>
                <a:gd name="T71" fmla="*/ 30 h 241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420"/>
                <a:gd name="T109" fmla="*/ 0 h 241"/>
                <a:gd name="T110" fmla="*/ 420 w 420"/>
                <a:gd name="T111" fmla="*/ 241 h 241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420" h="241">
                  <a:moveTo>
                    <a:pt x="5" y="7"/>
                  </a:moveTo>
                  <a:cubicBezTo>
                    <a:pt x="24" y="7"/>
                    <a:pt x="42" y="8"/>
                    <a:pt x="61" y="6"/>
                  </a:cubicBezTo>
                  <a:cubicBezTo>
                    <a:pt x="65" y="6"/>
                    <a:pt x="66" y="1"/>
                    <a:pt x="70" y="0"/>
                  </a:cubicBezTo>
                  <a:cubicBezTo>
                    <a:pt x="84" y="1"/>
                    <a:pt x="91" y="5"/>
                    <a:pt x="106" y="6"/>
                  </a:cubicBezTo>
                  <a:cubicBezTo>
                    <a:pt x="107" y="16"/>
                    <a:pt x="110" y="12"/>
                    <a:pt x="115" y="19"/>
                  </a:cubicBezTo>
                  <a:cubicBezTo>
                    <a:pt x="121" y="48"/>
                    <a:pt x="142" y="42"/>
                    <a:pt x="169" y="43"/>
                  </a:cubicBezTo>
                  <a:cubicBezTo>
                    <a:pt x="179" y="44"/>
                    <a:pt x="188" y="44"/>
                    <a:pt x="197" y="48"/>
                  </a:cubicBezTo>
                  <a:cubicBezTo>
                    <a:pt x="201" y="57"/>
                    <a:pt x="208" y="57"/>
                    <a:pt x="217" y="58"/>
                  </a:cubicBezTo>
                  <a:cubicBezTo>
                    <a:pt x="248" y="68"/>
                    <a:pt x="265" y="68"/>
                    <a:pt x="304" y="69"/>
                  </a:cubicBezTo>
                  <a:cubicBezTo>
                    <a:pt x="309" y="73"/>
                    <a:pt x="313" y="73"/>
                    <a:pt x="319" y="75"/>
                  </a:cubicBezTo>
                  <a:cubicBezTo>
                    <a:pt x="324" y="79"/>
                    <a:pt x="331" y="84"/>
                    <a:pt x="337" y="85"/>
                  </a:cubicBezTo>
                  <a:cubicBezTo>
                    <a:pt x="342" y="89"/>
                    <a:pt x="346" y="91"/>
                    <a:pt x="352" y="93"/>
                  </a:cubicBezTo>
                  <a:cubicBezTo>
                    <a:pt x="360" y="99"/>
                    <a:pt x="370" y="99"/>
                    <a:pt x="380" y="100"/>
                  </a:cubicBezTo>
                  <a:cubicBezTo>
                    <a:pt x="384" y="102"/>
                    <a:pt x="390" y="101"/>
                    <a:pt x="394" y="103"/>
                  </a:cubicBezTo>
                  <a:cubicBezTo>
                    <a:pt x="397" y="104"/>
                    <a:pt x="404" y="111"/>
                    <a:pt x="407" y="114"/>
                  </a:cubicBezTo>
                  <a:cubicBezTo>
                    <a:pt x="420" y="140"/>
                    <a:pt x="402" y="150"/>
                    <a:pt x="391" y="168"/>
                  </a:cubicBezTo>
                  <a:cubicBezTo>
                    <a:pt x="388" y="186"/>
                    <a:pt x="389" y="183"/>
                    <a:pt x="371" y="184"/>
                  </a:cubicBezTo>
                  <a:cubicBezTo>
                    <a:pt x="363" y="188"/>
                    <a:pt x="362" y="197"/>
                    <a:pt x="355" y="202"/>
                  </a:cubicBezTo>
                  <a:cubicBezTo>
                    <a:pt x="349" y="212"/>
                    <a:pt x="349" y="222"/>
                    <a:pt x="344" y="232"/>
                  </a:cubicBezTo>
                  <a:cubicBezTo>
                    <a:pt x="342" y="241"/>
                    <a:pt x="336" y="238"/>
                    <a:pt x="328" y="237"/>
                  </a:cubicBezTo>
                  <a:cubicBezTo>
                    <a:pt x="314" y="228"/>
                    <a:pt x="330" y="240"/>
                    <a:pt x="322" y="229"/>
                  </a:cubicBezTo>
                  <a:cubicBezTo>
                    <a:pt x="318" y="224"/>
                    <a:pt x="305" y="217"/>
                    <a:pt x="299" y="216"/>
                  </a:cubicBezTo>
                  <a:cubicBezTo>
                    <a:pt x="291" y="212"/>
                    <a:pt x="294" y="205"/>
                    <a:pt x="290" y="198"/>
                  </a:cubicBezTo>
                  <a:cubicBezTo>
                    <a:pt x="285" y="172"/>
                    <a:pt x="264" y="175"/>
                    <a:pt x="242" y="171"/>
                  </a:cubicBezTo>
                  <a:cubicBezTo>
                    <a:pt x="227" y="163"/>
                    <a:pt x="218" y="162"/>
                    <a:pt x="200" y="159"/>
                  </a:cubicBezTo>
                  <a:cubicBezTo>
                    <a:pt x="194" y="156"/>
                    <a:pt x="188" y="154"/>
                    <a:pt x="182" y="150"/>
                  </a:cubicBezTo>
                  <a:cubicBezTo>
                    <a:pt x="179" y="133"/>
                    <a:pt x="166" y="119"/>
                    <a:pt x="149" y="117"/>
                  </a:cubicBezTo>
                  <a:cubicBezTo>
                    <a:pt x="142" y="105"/>
                    <a:pt x="139" y="103"/>
                    <a:pt x="125" y="100"/>
                  </a:cubicBezTo>
                  <a:cubicBezTo>
                    <a:pt x="119" y="95"/>
                    <a:pt x="117" y="89"/>
                    <a:pt x="110" y="85"/>
                  </a:cubicBezTo>
                  <a:cubicBezTo>
                    <a:pt x="109" y="76"/>
                    <a:pt x="106" y="79"/>
                    <a:pt x="98" y="76"/>
                  </a:cubicBezTo>
                  <a:cubicBezTo>
                    <a:pt x="89" y="64"/>
                    <a:pt x="100" y="77"/>
                    <a:pt x="70" y="70"/>
                  </a:cubicBezTo>
                  <a:cubicBezTo>
                    <a:pt x="66" y="69"/>
                    <a:pt x="64" y="65"/>
                    <a:pt x="61" y="64"/>
                  </a:cubicBezTo>
                  <a:cubicBezTo>
                    <a:pt x="57" y="59"/>
                    <a:pt x="53" y="60"/>
                    <a:pt x="50" y="54"/>
                  </a:cubicBezTo>
                  <a:cubicBezTo>
                    <a:pt x="48" y="44"/>
                    <a:pt x="42" y="46"/>
                    <a:pt x="32" y="45"/>
                  </a:cubicBezTo>
                  <a:cubicBezTo>
                    <a:pt x="24" y="39"/>
                    <a:pt x="19" y="32"/>
                    <a:pt x="8" y="25"/>
                  </a:cubicBezTo>
                  <a:cubicBezTo>
                    <a:pt x="2" y="17"/>
                    <a:pt x="0" y="18"/>
                    <a:pt x="5" y="7"/>
                  </a:cubicBezTo>
                  <a:close/>
                </a:path>
              </a:pathLst>
            </a:custGeom>
            <a:solidFill>
              <a:srgbClr val="004A48"/>
            </a:solidFill>
            <a:ln w="6350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l-PL">
                <a:cs typeface="Arial" charset="0"/>
              </a:endParaRPr>
            </a:p>
          </p:txBody>
        </p:sp>
        <p:sp>
          <p:nvSpPr>
            <p:cNvPr id="25" name="Freeform 23"/>
            <p:cNvSpPr>
              <a:spLocks noChangeAspect="1"/>
            </p:cNvSpPr>
            <p:nvPr/>
          </p:nvSpPr>
          <p:spPr bwMode="auto">
            <a:xfrm>
              <a:off x="2786" y="3015"/>
              <a:ext cx="823" cy="743"/>
            </a:xfrm>
            <a:custGeom>
              <a:avLst/>
              <a:gdLst>
                <a:gd name="T0" fmla="*/ 2683 w 761"/>
                <a:gd name="T1" fmla="*/ 2666 h 690"/>
                <a:gd name="T2" fmla="*/ 2336 w 761"/>
                <a:gd name="T3" fmla="*/ 2585 h 690"/>
                <a:gd name="T4" fmla="*/ 2135 w 761"/>
                <a:gd name="T5" fmla="*/ 2509 h 690"/>
                <a:gd name="T6" fmla="*/ 1861 w 761"/>
                <a:gd name="T7" fmla="*/ 2428 h 690"/>
                <a:gd name="T8" fmla="*/ 1554 w 761"/>
                <a:gd name="T9" fmla="*/ 2352 h 690"/>
                <a:gd name="T10" fmla="*/ 1473 w 761"/>
                <a:gd name="T11" fmla="*/ 2294 h 690"/>
                <a:gd name="T12" fmla="*/ 1296 w 761"/>
                <a:gd name="T13" fmla="*/ 2141 h 690"/>
                <a:gd name="T14" fmla="*/ 1185 w 761"/>
                <a:gd name="T15" fmla="*/ 2015 h 690"/>
                <a:gd name="T16" fmla="*/ 1027 w 761"/>
                <a:gd name="T17" fmla="*/ 1929 h 690"/>
                <a:gd name="T18" fmla="*/ 859 w 761"/>
                <a:gd name="T19" fmla="*/ 1801 h 690"/>
                <a:gd name="T20" fmla="*/ 649 w 761"/>
                <a:gd name="T21" fmla="*/ 1668 h 690"/>
                <a:gd name="T22" fmla="*/ 517 w 761"/>
                <a:gd name="T23" fmla="*/ 1570 h 690"/>
                <a:gd name="T24" fmla="*/ 432 w 761"/>
                <a:gd name="T25" fmla="*/ 1431 h 690"/>
                <a:gd name="T26" fmla="*/ 331 w 761"/>
                <a:gd name="T27" fmla="*/ 1293 h 690"/>
                <a:gd name="T28" fmla="*/ 192 w 761"/>
                <a:gd name="T29" fmla="*/ 1200 h 690"/>
                <a:gd name="T30" fmla="*/ 86 w 761"/>
                <a:gd name="T31" fmla="*/ 933 h 690"/>
                <a:gd name="T32" fmla="*/ 30 w 761"/>
                <a:gd name="T33" fmla="*/ 668 h 690"/>
                <a:gd name="T34" fmla="*/ 30 w 761"/>
                <a:gd name="T35" fmla="*/ 380 h 690"/>
                <a:gd name="T36" fmla="*/ 38 w 761"/>
                <a:gd name="T37" fmla="*/ 0 h 690"/>
                <a:gd name="T38" fmla="*/ 188 w 761"/>
                <a:gd name="T39" fmla="*/ 33 h 690"/>
                <a:gd name="T40" fmla="*/ 296 w 761"/>
                <a:gd name="T41" fmla="*/ 91 h 690"/>
                <a:gd name="T42" fmla="*/ 537 w 761"/>
                <a:gd name="T43" fmla="*/ 259 h 690"/>
                <a:gd name="T44" fmla="*/ 738 w 761"/>
                <a:gd name="T45" fmla="*/ 331 h 690"/>
                <a:gd name="T46" fmla="*/ 932 w 761"/>
                <a:gd name="T47" fmla="*/ 472 h 690"/>
                <a:gd name="T48" fmla="*/ 1149 w 761"/>
                <a:gd name="T49" fmla="*/ 602 h 690"/>
                <a:gd name="T50" fmla="*/ 1285 w 761"/>
                <a:gd name="T51" fmla="*/ 748 h 690"/>
                <a:gd name="T52" fmla="*/ 1398 w 761"/>
                <a:gd name="T53" fmla="*/ 857 h 690"/>
                <a:gd name="T54" fmla="*/ 1517 w 761"/>
                <a:gd name="T55" fmla="*/ 918 h 690"/>
                <a:gd name="T56" fmla="*/ 1658 w 761"/>
                <a:gd name="T57" fmla="*/ 991 h 690"/>
                <a:gd name="T58" fmla="*/ 1761 w 761"/>
                <a:gd name="T59" fmla="*/ 1109 h 690"/>
                <a:gd name="T60" fmla="*/ 1859 w 761"/>
                <a:gd name="T61" fmla="*/ 1200 h 690"/>
                <a:gd name="T62" fmla="*/ 2057 w 761"/>
                <a:gd name="T63" fmla="*/ 1281 h 690"/>
                <a:gd name="T64" fmla="*/ 2201 w 761"/>
                <a:gd name="T65" fmla="*/ 1478 h 690"/>
                <a:gd name="T66" fmla="*/ 2335 w 761"/>
                <a:gd name="T67" fmla="*/ 1575 h 690"/>
                <a:gd name="T68" fmla="*/ 2423 w 761"/>
                <a:gd name="T69" fmla="*/ 1612 h 690"/>
                <a:gd name="T70" fmla="*/ 2485 w 761"/>
                <a:gd name="T71" fmla="*/ 1801 h 690"/>
                <a:gd name="T72" fmla="*/ 2679 w 761"/>
                <a:gd name="T73" fmla="*/ 1949 h 690"/>
                <a:gd name="T74" fmla="*/ 2777 w 761"/>
                <a:gd name="T75" fmla="*/ 2100 h 690"/>
                <a:gd name="T76" fmla="*/ 2893 w 761"/>
                <a:gd name="T77" fmla="*/ 2246 h 690"/>
                <a:gd name="T78" fmla="*/ 2955 w 761"/>
                <a:gd name="T79" fmla="*/ 2425 h 690"/>
                <a:gd name="T80" fmla="*/ 2953 w 761"/>
                <a:gd name="T81" fmla="*/ 2576 h 69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761"/>
                <a:gd name="T124" fmla="*/ 0 h 690"/>
                <a:gd name="T125" fmla="*/ 761 w 761"/>
                <a:gd name="T126" fmla="*/ 690 h 690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761" h="690">
                  <a:moveTo>
                    <a:pt x="745" y="674"/>
                  </a:moveTo>
                  <a:cubicBezTo>
                    <a:pt x="738" y="679"/>
                    <a:pt x="692" y="671"/>
                    <a:pt x="685" y="671"/>
                  </a:cubicBezTo>
                  <a:cubicBezTo>
                    <a:pt x="669" y="659"/>
                    <a:pt x="647" y="669"/>
                    <a:pt x="628" y="665"/>
                  </a:cubicBezTo>
                  <a:cubicBezTo>
                    <a:pt x="621" y="661"/>
                    <a:pt x="603" y="652"/>
                    <a:pt x="595" y="650"/>
                  </a:cubicBezTo>
                  <a:cubicBezTo>
                    <a:pt x="585" y="637"/>
                    <a:pt x="577" y="646"/>
                    <a:pt x="562" y="645"/>
                  </a:cubicBezTo>
                  <a:cubicBezTo>
                    <a:pt x="556" y="641"/>
                    <a:pt x="544" y="632"/>
                    <a:pt x="544" y="632"/>
                  </a:cubicBezTo>
                  <a:cubicBezTo>
                    <a:pt x="539" y="624"/>
                    <a:pt x="534" y="626"/>
                    <a:pt x="525" y="624"/>
                  </a:cubicBezTo>
                  <a:cubicBezTo>
                    <a:pt x="513" y="608"/>
                    <a:pt x="495" y="612"/>
                    <a:pt x="475" y="611"/>
                  </a:cubicBezTo>
                  <a:cubicBezTo>
                    <a:pt x="468" y="606"/>
                    <a:pt x="469" y="601"/>
                    <a:pt x="460" y="599"/>
                  </a:cubicBezTo>
                  <a:cubicBezTo>
                    <a:pt x="444" y="587"/>
                    <a:pt x="412" y="592"/>
                    <a:pt x="397" y="591"/>
                  </a:cubicBezTo>
                  <a:cubicBezTo>
                    <a:pt x="394" y="589"/>
                    <a:pt x="391" y="589"/>
                    <a:pt x="388" y="587"/>
                  </a:cubicBezTo>
                  <a:cubicBezTo>
                    <a:pt x="384" y="584"/>
                    <a:pt x="381" y="579"/>
                    <a:pt x="376" y="576"/>
                  </a:cubicBezTo>
                  <a:cubicBezTo>
                    <a:pt x="361" y="557"/>
                    <a:pt x="377" y="556"/>
                    <a:pt x="343" y="554"/>
                  </a:cubicBezTo>
                  <a:cubicBezTo>
                    <a:pt x="336" y="551"/>
                    <a:pt x="335" y="545"/>
                    <a:pt x="331" y="539"/>
                  </a:cubicBezTo>
                  <a:cubicBezTo>
                    <a:pt x="330" y="532"/>
                    <a:pt x="318" y="529"/>
                    <a:pt x="312" y="524"/>
                  </a:cubicBezTo>
                  <a:cubicBezTo>
                    <a:pt x="309" y="517"/>
                    <a:pt x="305" y="512"/>
                    <a:pt x="301" y="506"/>
                  </a:cubicBezTo>
                  <a:cubicBezTo>
                    <a:pt x="299" y="496"/>
                    <a:pt x="289" y="497"/>
                    <a:pt x="280" y="495"/>
                  </a:cubicBezTo>
                  <a:cubicBezTo>
                    <a:pt x="274" y="491"/>
                    <a:pt x="269" y="486"/>
                    <a:pt x="262" y="485"/>
                  </a:cubicBezTo>
                  <a:cubicBezTo>
                    <a:pt x="258" y="464"/>
                    <a:pt x="247" y="461"/>
                    <a:pt x="228" y="459"/>
                  </a:cubicBezTo>
                  <a:cubicBezTo>
                    <a:pt x="227" y="458"/>
                    <a:pt x="220" y="452"/>
                    <a:pt x="220" y="452"/>
                  </a:cubicBezTo>
                  <a:cubicBezTo>
                    <a:pt x="212" y="441"/>
                    <a:pt x="214" y="432"/>
                    <a:pt x="196" y="428"/>
                  </a:cubicBezTo>
                  <a:cubicBezTo>
                    <a:pt x="187" y="423"/>
                    <a:pt x="176" y="421"/>
                    <a:pt x="166" y="419"/>
                  </a:cubicBezTo>
                  <a:cubicBezTo>
                    <a:pt x="158" y="415"/>
                    <a:pt x="151" y="412"/>
                    <a:pt x="144" y="407"/>
                  </a:cubicBezTo>
                  <a:cubicBezTo>
                    <a:pt x="141" y="402"/>
                    <a:pt x="137" y="400"/>
                    <a:pt x="133" y="395"/>
                  </a:cubicBezTo>
                  <a:cubicBezTo>
                    <a:pt x="132" y="388"/>
                    <a:pt x="128" y="383"/>
                    <a:pt x="124" y="377"/>
                  </a:cubicBezTo>
                  <a:cubicBezTo>
                    <a:pt x="122" y="368"/>
                    <a:pt x="118" y="361"/>
                    <a:pt x="109" y="359"/>
                  </a:cubicBezTo>
                  <a:cubicBezTo>
                    <a:pt x="104" y="356"/>
                    <a:pt x="102" y="354"/>
                    <a:pt x="100" y="348"/>
                  </a:cubicBezTo>
                  <a:cubicBezTo>
                    <a:pt x="99" y="341"/>
                    <a:pt x="90" y="333"/>
                    <a:pt x="85" y="326"/>
                  </a:cubicBezTo>
                  <a:cubicBezTo>
                    <a:pt x="84" y="316"/>
                    <a:pt x="83" y="313"/>
                    <a:pt x="73" y="311"/>
                  </a:cubicBezTo>
                  <a:cubicBezTo>
                    <a:pt x="64" y="304"/>
                    <a:pt x="62" y="305"/>
                    <a:pt x="49" y="303"/>
                  </a:cubicBezTo>
                  <a:cubicBezTo>
                    <a:pt x="44" y="299"/>
                    <a:pt x="42" y="293"/>
                    <a:pt x="39" y="288"/>
                  </a:cubicBezTo>
                  <a:cubicBezTo>
                    <a:pt x="37" y="261"/>
                    <a:pt x="40" y="252"/>
                    <a:pt x="22" y="234"/>
                  </a:cubicBezTo>
                  <a:cubicBezTo>
                    <a:pt x="16" y="220"/>
                    <a:pt x="14" y="205"/>
                    <a:pt x="7" y="191"/>
                  </a:cubicBezTo>
                  <a:cubicBezTo>
                    <a:pt x="5" y="182"/>
                    <a:pt x="5" y="178"/>
                    <a:pt x="7" y="168"/>
                  </a:cubicBezTo>
                  <a:cubicBezTo>
                    <a:pt x="6" y="160"/>
                    <a:pt x="5" y="151"/>
                    <a:pt x="1" y="143"/>
                  </a:cubicBezTo>
                  <a:cubicBezTo>
                    <a:pt x="0" y="131"/>
                    <a:pt x="6" y="120"/>
                    <a:pt x="7" y="96"/>
                  </a:cubicBezTo>
                  <a:cubicBezTo>
                    <a:pt x="7" y="81"/>
                    <a:pt x="2" y="66"/>
                    <a:pt x="3" y="50"/>
                  </a:cubicBezTo>
                  <a:cubicBezTo>
                    <a:pt x="4" y="34"/>
                    <a:pt x="3" y="8"/>
                    <a:pt x="10" y="0"/>
                  </a:cubicBezTo>
                  <a:cubicBezTo>
                    <a:pt x="21" y="2"/>
                    <a:pt x="32" y="4"/>
                    <a:pt x="43" y="5"/>
                  </a:cubicBezTo>
                  <a:cubicBezTo>
                    <a:pt x="45" y="6"/>
                    <a:pt x="46" y="7"/>
                    <a:pt x="48" y="8"/>
                  </a:cubicBezTo>
                  <a:cubicBezTo>
                    <a:pt x="51" y="9"/>
                    <a:pt x="54" y="8"/>
                    <a:pt x="57" y="9"/>
                  </a:cubicBezTo>
                  <a:cubicBezTo>
                    <a:pt x="65" y="13"/>
                    <a:pt x="60" y="19"/>
                    <a:pt x="75" y="23"/>
                  </a:cubicBezTo>
                  <a:cubicBezTo>
                    <a:pt x="78" y="41"/>
                    <a:pt x="109" y="45"/>
                    <a:pt x="123" y="47"/>
                  </a:cubicBezTo>
                  <a:cubicBezTo>
                    <a:pt x="130" y="52"/>
                    <a:pt x="127" y="61"/>
                    <a:pt x="136" y="65"/>
                  </a:cubicBezTo>
                  <a:cubicBezTo>
                    <a:pt x="142" y="77"/>
                    <a:pt x="153" y="74"/>
                    <a:pt x="165" y="75"/>
                  </a:cubicBezTo>
                  <a:cubicBezTo>
                    <a:pt x="180" y="78"/>
                    <a:pt x="178" y="77"/>
                    <a:pt x="189" y="84"/>
                  </a:cubicBezTo>
                  <a:cubicBezTo>
                    <a:pt x="196" y="95"/>
                    <a:pt x="191" y="118"/>
                    <a:pt x="208" y="120"/>
                  </a:cubicBezTo>
                  <a:cubicBezTo>
                    <a:pt x="220" y="122"/>
                    <a:pt x="226" y="119"/>
                    <a:pt x="238" y="119"/>
                  </a:cubicBezTo>
                  <a:cubicBezTo>
                    <a:pt x="268" y="131"/>
                    <a:pt x="235" y="134"/>
                    <a:pt x="276" y="150"/>
                  </a:cubicBezTo>
                  <a:cubicBezTo>
                    <a:pt x="282" y="152"/>
                    <a:pt x="289" y="150"/>
                    <a:pt x="294" y="153"/>
                  </a:cubicBezTo>
                  <a:cubicBezTo>
                    <a:pt x="299" y="155"/>
                    <a:pt x="297" y="163"/>
                    <a:pt x="300" y="167"/>
                  </a:cubicBezTo>
                  <a:cubicBezTo>
                    <a:pt x="307" y="177"/>
                    <a:pt x="317" y="184"/>
                    <a:pt x="328" y="188"/>
                  </a:cubicBezTo>
                  <a:cubicBezTo>
                    <a:pt x="332" y="193"/>
                    <a:pt x="332" y="197"/>
                    <a:pt x="339" y="198"/>
                  </a:cubicBezTo>
                  <a:cubicBezTo>
                    <a:pt x="344" y="206"/>
                    <a:pt x="347" y="214"/>
                    <a:pt x="357" y="216"/>
                  </a:cubicBezTo>
                  <a:cubicBezTo>
                    <a:pt x="363" y="219"/>
                    <a:pt x="369" y="219"/>
                    <a:pt x="375" y="221"/>
                  </a:cubicBezTo>
                  <a:cubicBezTo>
                    <a:pt x="380" y="224"/>
                    <a:pt x="382" y="228"/>
                    <a:pt x="387" y="231"/>
                  </a:cubicBezTo>
                  <a:cubicBezTo>
                    <a:pt x="392" y="238"/>
                    <a:pt x="397" y="241"/>
                    <a:pt x="405" y="243"/>
                  </a:cubicBezTo>
                  <a:cubicBezTo>
                    <a:pt x="411" y="246"/>
                    <a:pt x="417" y="248"/>
                    <a:pt x="423" y="249"/>
                  </a:cubicBezTo>
                  <a:cubicBezTo>
                    <a:pt x="430" y="254"/>
                    <a:pt x="438" y="258"/>
                    <a:pt x="445" y="263"/>
                  </a:cubicBezTo>
                  <a:cubicBezTo>
                    <a:pt x="448" y="268"/>
                    <a:pt x="447" y="274"/>
                    <a:pt x="450" y="279"/>
                  </a:cubicBezTo>
                  <a:cubicBezTo>
                    <a:pt x="451" y="285"/>
                    <a:pt x="459" y="287"/>
                    <a:pt x="465" y="291"/>
                  </a:cubicBezTo>
                  <a:cubicBezTo>
                    <a:pt x="466" y="298"/>
                    <a:pt x="468" y="299"/>
                    <a:pt x="474" y="303"/>
                  </a:cubicBezTo>
                  <a:cubicBezTo>
                    <a:pt x="479" y="311"/>
                    <a:pt x="484" y="309"/>
                    <a:pt x="493" y="311"/>
                  </a:cubicBezTo>
                  <a:cubicBezTo>
                    <a:pt x="499" y="324"/>
                    <a:pt x="512" y="320"/>
                    <a:pt x="526" y="321"/>
                  </a:cubicBezTo>
                  <a:cubicBezTo>
                    <a:pt x="528" y="327"/>
                    <a:pt x="532" y="347"/>
                    <a:pt x="535" y="353"/>
                  </a:cubicBezTo>
                  <a:cubicBezTo>
                    <a:pt x="543" y="362"/>
                    <a:pt x="554" y="365"/>
                    <a:pt x="561" y="371"/>
                  </a:cubicBezTo>
                  <a:cubicBezTo>
                    <a:pt x="570" y="375"/>
                    <a:pt x="567" y="385"/>
                    <a:pt x="577" y="387"/>
                  </a:cubicBezTo>
                  <a:cubicBezTo>
                    <a:pt x="589" y="393"/>
                    <a:pt x="585" y="394"/>
                    <a:pt x="594" y="396"/>
                  </a:cubicBezTo>
                  <a:cubicBezTo>
                    <a:pt x="595" y="403"/>
                    <a:pt x="597" y="404"/>
                    <a:pt x="604" y="405"/>
                  </a:cubicBezTo>
                  <a:cubicBezTo>
                    <a:pt x="610" y="408"/>
                    <a:pt x="612" y="401"/>
                    <a:pt x="618" y="405"/>
                  </a:cubicBezTo>
                  <a:cubicBezTo>
                    <a:pt x="621" y="408"/>
                    <a:pt x="619" y="426"/>
                    <a:pt x="621" y="434"/>
                  </a:cubicBezTo>
                  <a:cubicBezTo>
                    <a:pt x="623" y="442"/>
                    <a:pt x="627" y="445"/>
                    <a:pt x="633" y="452"/>
                  </a:cubicBezTo>
                  <a:cubicBezTo>
                    <a:pt x="635" y="463"/>
                    <a:pt x="645" y="472"/>
                    <a:pt x="657" y="474"/>
                  </a:cubicBezTo>
                  <a:cubicBezTo>
                    <a:pt x="668" y="480"/>
                    <a:pt x="672" y="483"/>
                    <a:pt x="682" y="491"/>
                  </a:cubicBezTo>
                  <a:cubicBezTo>
                    <a:pt x="685" y="497"/>
                    <a:pt x="688" y="503"/>
                    <a:pt x="694" y="506"/>
                  </a:cubicBezTo>
                  <a:cubicBezTo>
                    <a:pt x="696" y="522"/>
                    <a:pt x="693" y="524"/>
                    <a:pt x="708" y="527"/>
                  </a:cubicBezTo>
                  <a:cubicBezTo>
                    <a:pt x="712" y="529"/>
                    <a:pt x="716" y="533"/>
                    <a:pt x="717" y="537"/>
                  </a:cubicBezTo>
                  <a:cubicBezTo>
                    <a:pt x="721" y="543"/>
                    <a:pt x="735" y="557"/>
                    <a:pt x="738" y="564"/>
                  </a:cubicBezTo>
                  <a:cubicBezTo>
                    <a:pt x="741" y="571"/>
                    <a:pt x="733" y="572"/>
                    <a:pt x="736" y="579"/>
                  </a:cubicBezTo>
                  <a:cubicBezTo>
                    <a:pt x="739" y="586"/>
                    <a:pt x="750" y="600"/>
                    <a:pt x="754" y="609"/>
                  </a:cubicBezTo>
                  <a:cubicBezTo>
                    <a:pt x="758" y="618"/>
                    <a:pt x="760" y="627"/>
                    <a:pt x="760" y="633"/>
                  </a:cubicBezTo>
                  <a:cubicBezTo>
                    <a:pt x="761" y="641"/>
                    <a:pt x="749" y="641"/>
                    <a:pt x="753" y="648"/>
                  </a:cubicBezTo>
                  <a:cubicBezTo>
                    <a:pt x="755" y="665"/>
                    <a:pt x="729" y="690"/>
                    <a:pt x="745" y="674"/>
                  </a:cubicBezTo>
                  <a:close/>
                </a:path>
              </a:pathLst>
            </a:custGeom>
            <a:solidFill>
              <a:srgbClr val="004A48"/>
            </a:solidFill>
            <a:ln w="6350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l-PL">
                <a:cs typeface="Arial" charset="0"/>
              </a:endParaRPr>
            </a:p>
          </p:txBody>
        </p:sp>
        <p:sp>
          <p:nvSpPr>
            <p:cNvPr id="26" name="Freeform 24"/>
            <p:cNvSpPr>
              <a:spLocks noChangeAspect="1"/>
            </p:cNvSpPr>
            <p:nvPr/>
          </p:nvSpPr>
          <p:spPr bwMode="auto">
            <a:xfrm>
              <a:off x="2335" y="3112"/>
              <a:ext cx="88" cy="78"/>
            </a:xfrm>
            <a:custGeom>
              <a:avLst/>
              <a:gdLst>
                <a:gd name="T0" fmla="*/ 0 w 84"/>
                <a:gd name="T1" fmla="*/ 166 h 66"/>
                <a:gd name="T2" fmla="*/ 352 w 84"/>
                <a:gd name="T3" fmla="*/ 0 h 66"/>
                <a:gd name="T4" fmla="*/ 352 w 84"/>
                <a:gd name="T5" fmla="*/ 316 h 66"/>
                <a:gd name="T6" fmla="*/ 0 w 84"/>
                <a:gd name="T7" fmla="*/ 166 h 6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4"/>
                <a:gd name="T13" fmla="*/ 0 h 66"/>
                <a:gd name="T14" fmla="*/ 84 w 84"/>
                <a:gd name="T15" fmla="*/ 66 h 6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4" h="66">
                  <a:moveTo>
                    <a:pt x="0" y="35"/>
                  </a:moveTo>
                  <a:lnTo>
                    <a:pt x="84" y="0"/>
                  </a:lnTo>
                  <a:lnTo>
                    <a:pt x="84" y="66"/>
                  </a:lnTo>
                  <a:lnTo>
                    <a:pt x="0" y="35"/>
                  </a:lnTo>
                  <a:close/>
                </a:path>
              </a:pathLst>
            </a:custGeom>
            <a:solidFill>
              <a:srgbClr val="004A48"/>
            </a:solidFill>
            <a:ln w="317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l-PL">
                <a:cs typeface="Arial" charset="0"/>
              </a:endParaRPr>
            </a:p>
          </p:txBody>
        </p:sp>
        <p:sp>
          <p:nvSpPr>
            <p:cNvPr id="27" name="Freeform 25"/>
            <p:cNvSpPr>
              <a:spLocks noChangeAspect="1"/>
            </p:cNvSpPr>
            <p:nvPr/>
          </p:nvSpPr>
          <p:spPr bwMode="auto">
            <a:xfrm>
              <a:off x="2286" y="2662"/>
              <a:ext cx="186" cy="117"/>
            </a:xfrm>
            <a:custGeom>
              <a:avLst/>
              <a:gdLst>
                <a:gd name="T0" fmla="*/ 0 w 172"/>
                <a:gd name="T1" fmla="*/ 470 h 103"/>
                <a:gd name="T2" fmla="*/ 703 w 172"/>
                <a:gd name="T3" fmla="*/ 469 h 103"/>
                <a:gd name="T4" fmla="*/ 686 w 172"/>
                <a:gd name="T5" fmla="*/ 246 h 103"/>
                <a:gd name="T6" fmla="*/ 636 w 172"/>
                <a:gd name="T7" fmla="*/ 137 h 103"/>
                <a:gd name="T8" fmla="*/ 566 w 172"/>
                <a:gd name="T9" fmla="*/ 64 h 103"/>
                <a:gd name="T10" fmla="*/ 511 w 172"/>
                <a:gd name="T11" fmla="*/ 30 h 103"/>
                <a:gd name="T12" fmla="*/ 413 w 172"/>
                <a:gd name="T13" fmla="*/ 0 h 103"/>
                <a:gd name="T14" fmla="*/ 250 w 172"/>
                <a:gd name="T15" fmla="*/ 1 h 103"/>
                <a:gd name="T16" fmla="*/ 141 w 172"/>
                <a:gd name="T17" fmla="*/ 42 h 103"/>
                <a:gd name="T18" fmla="*/ 55 w 172"/>
                <a:gd name="T19" fmla="*/ 137 h 103"/>
                <a:gd name="T20" fmla="*/ 2 w 172"/>
                <a:gd name="T21" fmla="*/ 239 h 103"/>
                <a:gd name="T22" fmla="*/ 0 w 172"/>
                <a:gd name="T23" fmla="*/ 470 h 103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72"/>
                <a:gd name="T37" fmla="*/ 0 h 103"/>
                <a:gd name="T38" fmla="*/ 172 w 172"/>
                <a:gd name="T39" fmla="*/ 103 h 103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72" h="103">
                  <a:moveTo>
                    <a:pt x="0" y="103"/>
                  </a:moveTo>
                  <a:lnTo>
                    <a:pt x="172" y="102"/>
                  </a:lnTo>
                  <a:lnTo>
                    <a:pt x="166" y="54"/>
                  </a:lnTo>
                  <a:lnTo>
                    <a:pt x="154" y="30"/>
                  </a:lnTo>
                  <a:lnTo>
                    <a:pt x="139" y="15"/>
                  </a:lnTo>
                  <a:lnTo>
                    <a:pt x="125" y="6"/>
                  </a:lnTo>
                  <a:lnTo>
                    <a:pt x="101" y="0"/>
                  </a:lnTo>
                  <a:lnTo>
                    <a:pt x="61" y="1"/>
                  </a:lnTo>
                  <a:lnTo>
                    <a:pt x="34" y="10"/>
                  </a:lnTo>
                  <a:lnTo>
                    <a:pt x="14" y="30"/>
                  </a:lnTo>
                  <a:lnTo>
                    <a:pt x="2" y="52"/>
                  </a:lnTo>
                  <a:lnTo>
                    <a:pt x="0" y="103"/>
                  </a:lnTo>
                  <a:close/>
                </a:path>
              </a:pathLst>
            </a:custGeom>
            <a:solidFill>
              <a:srgbClr val="004A48"/>
            </a:solidFill>
            <a:ln w="6350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l-PL">
                <a:cs typeface="Arial" charset="0"/>
              </a:endParaRPr>
            </a:p>
          </p:txBody>
        </p:sp>
        <p:sp>
          <p:nvSpPr>
            <p:cNvPr id="28" name="Freeform 26"/>
            <p:cNvSpPr>
              <a:spLocks noChangeAspect="1"/>
            </p:cNvSpPr>
            <p:nvPr/>
          </p:nvSpPr>
          <p:spPr bwMode="auto">
            <a:xfrm>
              <a:off x="2296" y="1968"/>
              <a:ext cx="88" cy="68"/>
            </a:xfrm>
            <a:custGeom>
              <a:avLst/>
              <a:gdLst>
                <a:gd name="T0" fmla="*/ 0 w 80"/>
                <a:gd name="T1" fmla="*/ 247 h 63"/>
                <a:gd name="T2" fmla="*/ 291 w 80"/>
                <a:gd name="T3" fmla="*/ 247 h 63"/>
                <a:gd name="T4" fmla="*/ 284 w 80"/>
                <a:gd name="T5" fmla="*/ 106 h 63"/>
                <a:gd name="T6" fmla="*/ 264 w 80"/>
                <a:gd name="T7" fmla="*/ 36 h 63"/>
                <a:gd name="T8" fmla="*/ 203 w 80"/>
                <a:gd name="T9" fmla="*/ 0 h 63"/>
                <a:gd name="T10" fmla="*/ 110 w 80"/>
                <a:gd name="T11" fmla="*/ 0 h 63"/>
                <a:gd name="T12" fmla="*/ 49 w 80"/>
                <a:gd name="T13" fmla="*/ 33 h 63"/>
                <a:gd name="T14" fmla="*/ 3 w 80"/>
                <a:gd name="T15" fmla="*/ 117 h 63"/>
                <a:gd name="T16" fmla="*/ 0 w 80"/>
                <a:gd name="T17" fmla="*/ 247 h 6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80"/>
                <a:gd name="T28" fmla="*/ 0 h 63"/>
                <a:gd name="T29" fmla="*/ 80 w 80"/>
                <a:gd name="T30" fmla="*/ 63 h 6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80" h="63">
                  <a:moveTo>
                    <a:pt x="0" y="63"/>
                  </a:moveTo>
                  <a:lnTo>
                    <a:pt x="80" y="63"/>
                  </a:lnTo>
                  <a:lnTo>
                    <a:pt x="77" y="27"/>
                  </a:lnTo>
                  <a:lnTo>
                    <a:pt x="72" y="9"/>
                  </a:lnTo>
                  <a:lnTo>
                    <a:pt x="56" y="0"/>
                  </a:lnTo>
                  <a:lnTo>
                    <a:pt x="30" y="0"/>
                  </a:lnTo>
                  <a:lnTo>
                    <a:pt x="14" y="8"/>
                  </a:lnTo>
                  <a:lnTo>
                    <a:pt x="3" y="30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rgbClr val="004A48"/>
            </a:solidFill>
            <a:ln w="6350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l-PL">
                <a:cs typeface="Arial" charset="0"/>
              </a:endParaRPr>
            </a:p>
          </p:txBody>
        </p:sp>
      </p:grpSp>
      <p:pic>
        <p:nvPicPr>
          <p:cNvPr id="1033" name="Obraz 28" descr="KSOW_LOGO_JP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541838" y="6075363"/>
            <a:ext cx="11604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6.jpe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eg"/><Relationship Id="rId5" Type="http://schemas.openxmlformats.org/officeDocument/2006/relationships/image" Target="../media/image8.png"/><Relationship Id="rId4" Type="http://schemas.openxmlformats.org/officeDocument/2006/relationships/image" Target="../media/image7.png"/><Relationship Id="rId9" Type="http://schemas.openxmlformats.org/officeDocument/2006/relationships/image" Target="../media/image1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0" descr="C:\Users\mkrawczyk\Desktop\Zdjęcia\Konkurs\F_8_1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Obraz 6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Obraz 8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8475" y="806450"/>
            <a:ext cx="2782888" cy="2163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pole tekstowe 11"/>
          <p:cNvSpPr txBox="1">
            <a:spLocks noChangeArrowheads="1"/>
          </p:cNvSpPr>
          <p:nvPr/>
        </p:nvSpPr>
        <p:spPr bwMode="auto">
          <a:xfrm>
            <a:off x="0" y="6273800"/>
            <a:ext cx="7535863" cy="584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800"/>
              <a:t>Materiał opracowany przez Wydział Programów Rozwoju Obszarów Wiejskich - Urząd Marszałkowski Województwa Zachodniopomorskiego.</a:t>
            </a:r>
            <a:br>
              <a:rPr lang="pl-PL" sz="800"/>
            </a:br>
            <a:r>
              <a:rPr lang="pl-PL" sz="800"/>
              <a:t>Instytucja Zarządzająca PROW 2014-2020 – Minister Rolnictwa i Rozwoju Wsi.</a:t>
            </a:r>
            <a:br>
              <a:rPr lang="pl-PL" sz="800"/>
            </a:br>
            <a:r>
              <a:rPr lang="pl-PL" sz="800"/>
              <a:t>„Europejski Fundusz Rolny na rzecz Rozwoju Obszarów Wiejskich: Europa inwestująca w obszary wiejskie”. Materiał współfinansowany ze środków Unii Europejskiej w ramach Pomocy Technicznej Programu Rozwoju Obszarów Wiejskich na lata 2014-2020.</a:t>
            </a:r>
          </a:p>
        </p:txBody>
      </p:sp>
      <p:pic>
        <p:nvPicPr>
          <p:cNvPr id="2054" name="Picture 2" descr="C:\Users\mmatusiak\Desktop\Symbol UE (jpg)\flag_yellow_low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5878513"/>
            <a:ext cx="568325" cy="379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2" descr="C:\Users\mmatusiak\Desktop\Leader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30250" y="5878513"/>
            <a:ext cx="4032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Obraz 14" descr="KSOW_LOGO_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304925" y="5859463"/>
            <a:ext cx="1046163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12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305050" y="5881688"/>
            <a:ext cx="728663" cy="449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8" name="Text Box 11"/>
          <p:cNvSpPr txBox="1">
            <a:spLocks noChangeArrowheads="1"/>
          </p:cNvSpPr>
          <p:nvPr/>
        </p:nvSpPr>
        <p:spPr bwMode="auto">
          <a:xfrm>
            <a:off x="1" y="3895725"/>
            <a:ext cx="5878286" cy="1631216"/>
          </a:xfrm>
          <a:prstGeom prst="rect">
            <a:avLst/>
          </a:prstGeom>
          <a:solidFill>
            <a:srgbClr val="009932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l-PL" sz="2000" b="1" i="1" dirty="0" smtClean="0">
                <a:solidFill>
                  <a:schemeClr val="bg1"/>
                </a:solidFill>
                <a:latin typeface="Arial" charset="0"/>
              </a:rPr>
              <a:t>Najważniejsze zasady dotyczące rozliczania operacji w ramach </a:t>
            </a:r>
            <a:r>
              <a:rPr lang="pl-PL" sz="2000" b="1" i="1" dirty="0" err="1" smtClean="0">
                <a:solidFill>
                  <a:schemeClr val="bg1"/>
                </a:solidFill>
                <a:latin typeface="Arial" charset="0"/>
              </a:rPr>
              <a:t>poddziałania</a:t>
            </a:r>
            <a:r>
              <a:rPr lang="pl-PL" sz="2000" b="1" i="1" dirty="0" smtClean="0">
                <a:solidFill>
                  <a:schemeClr val="bg1"/>
                </a:solidFill>
                <a:latin typeface="Arial" charset="0"/>
              </a:rPr>
              <a:t> 19.2 Wsparcie na wdrażanie operacji w ramach strategii rozwoju lokalnego kierowanego przez </a:t>
            </a:r>
          </a:p>
          <a:p>
            <a:r>
              <a:rPr lang="pl-PL" sz="2000" b="1" i="1" dirty="0" smtClean="0">
                <a:solidFill>
                  <a:schemeClr val="bg1"/>
                </a:solidFill>
                <a:latin typeface="Arial" charset="0"/>
              </a:rPr>
              <a:t>społeczność</a:t>
            </a:r>
            <a:endParaRPr lang="pl-PL" altLang="pl-PL" sz="2000" b="1" dirty="0" smtClean="0">
              <a:solidFill>
                <a:schemeClr val="bg1"/>
              </a:solidFill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057400" y="274638"/>
            <a:ext cx="66294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l-PL" sz="2800" b="1" smtClean="0"/>
              <a:t>Załączniki do wniosku o płatność drugiej transzy pomocy</a:t>
            </a:r>
            <a:r>
              <a:rPr lang="pl-PL" smtClean="0"/>
              <a:t>  (P)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6688" y="1362075"/>
            <a:ext cx="8977312" cy="45085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Font typeface="Arial" charset="0"/>
              <a:buNone/>
            </a:pPr>
            <a:r>
              <a:rPr lang="pl-PL" sz="1800" b="1" smtClean="0"/>
              <a:t>1. Dokumenty potwierdzające utworzenie miejsc pracy </a:t>
            </a:r>
            <a:endParaRPr lang="pl-PL" sz="1800" smtClean="0"/>
          </a:p>
          <a:p>
            <a:r>
              <a:rPr lang="pl-PL" sz="1800" b="1" i="1" smtClean="0"/>
              <a:t>1d) Zaświadczenie o zgłoszeniu i okresach podlegania ubezpieczeniom społecznym (dokument obowiązkowy tylko w przypadku samozatrudnienia) </a:t>
            </a:r>
          </a:p>
          <a:p>
            <a:r>
              <a:rPr lang="pl-PL" sz="1800" smtClean="0"/>
              <a:t>W sytuacji, gdy Beneficjent podjął działalność gospodarczą we własnym imieniu i opłaca składki ZUS (samozatrudnienie), powinien dostarczyć wraz z wnioskiem o płatność drugiej transzy </a:t>
            </a:r>
            <a:r>
              <a:rPr lang="pl-PL" sz="1800" i="1" smtClean="0"/>
              <a:t>Zaświadczenie o zgłoszeniu i okresach podlegania ubezpieczeniom społecznym, które wydawane jest na wniosek płatnika składek (US-7) przez</a:t>
            </a:r>
            <a:r>
              <a:rPr lang="pl-PL" sz="1800" smtClean="0"/>
              <a:t> właściwą dla miejsca prowadzenia działalności Terenową Jednostkę Organizacyjną ZUS. W uzasadnieniu wniosku należy wskazać jakie rodzaje ubezpieczeń społecznych mają być wpisane w zaświadczeniu. </a:t>
            </a:r>
            <a:r>
              <a:rPr lang="pl-PL" sz="1800" i="1" smtClean="0"/>
              <a:t>Zaświadczenie powinno być aktualne na dzień składania wniosku o płatność drugiej transzy. </a:t>
            </a:r>
          </a:p>
          <a:p>
            <a:endParaRPr lang="pl-PL" sz="400" b="1" i="1" smtClean="0"/>
          </a:p>
          <a:p>
            <a:pPr>
              <a:buFont typeface="Arial" charset="0"/>
              <a:buNone/>
            </a:pPr>
            <a:r>
              <a:rPr lang="pl-PL" sz="1800" b="1" smtClean="0"/>
              <a:t>Uwaga : </a:t>
            </a:r>
          </a:p>
          <a:p>
            <a:pPr>
              <a:buFont typeface="Arial" charset="0"/>
              <a:buNone/>
            </a:pPr>
            <a:r>
              <a:rPr lang="pl-PL" sz="1800" b="1" smtClean="0"/>
              <a:t>Nie jest możliwe zawieszanie wykonywanej działalności (nawet w przypadku, gdy przedmiotem operacji jest prowadzenie działalności sezonowej). </a:t>
            </a: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ytuł 1"/>
          <p:cNvSpPr>
            <a:spLocks noGrp="1"/>
          </p:cNvSpPr>
          <p:nvPr>
            <p:ph type="title"/>
          </p:nvPr>
        </p:nvSpPr>
        <p:spPr bwMode="auto">
          <a:xfrm>
            <a:off x="2273300" y="274638"/>
            <a:ext cx="6413500" cy="229076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l-PL" sz="2400" b="1" dirty="0" smtClean="0"/>
              <a:t>19.2 Wsparcie na wdrażanie operacji w ramach strategii rozwoju lokalnego kierowanego przez społeczność, </a:t>
            </a:r>
            <a:r>
              <a:rPr lang="pl-PL" sz="2400" b="1" u="sng" dirty="0" smtClean="0"/>
              <a:t>z wyłączeniem </a:t>
            </a:r>
            <a:r>
              <a:rPr lang="pl-PL" sz="2400" b="1" dirty="0" smtClean="0"/>
              <a:t>projektów grantowych oraz operacji w zakresie podejmowania działalności gospodarczej</a:t>
            </a:r>
          </a:p>
        </p:txBody>
      </p:sp>
      <p:sp>
        <p:nvSpPr>
          <p:cNvPr id="14339" name="Symbol zastępczy zawartości 2"/>
          <p:cNvSpPr>
            <a:spLocks noGrp="1"/>
          </p:cNvSpPr>
          <p:nvPr>
            <p:ph idx="1"/>
          </p:nvPr>
        </p:nvSpPr>
        <p:spPr bwMode="auto">
          <a:xfrm>
            <a:off x="533400" y="2714336"/>
            <a:ext cx="8153400" cy="32639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l-PL" b="1" dirty="0" smtClean="0"/>
              <a:t>Wyprzedzające finansowanie </a:t>
            </a:r>
          </a:p>
          <a:p>
            <a:pPr>
              <a:buFont typeface="Arial" charset="0"/>
              <a:buNone/>
            </a:pPr>
            <a:r>
              <a:rPr lang="pl-PL" dirty="0" smtClean="0"/>
              <a:t>	Środki finansowe z tytułu wyprzedzającego finansowania operacji są przekazywane na </a:t>
            </a:r>
            <a:r>
              <a:rPr lang="pl-PL" u="sng" dirty="0" smtClean="0"/>
              <a:t>wyodrębniony rachunek bankowy przeznaczony wyłącznie do obsługi wyprzedzającego finansowania operacji.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ymbol zastępczy zawartości 2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l-PL" sz="2000" dirty="0" smtClean="0"/>
              <a:t>Rozliczenie wyprzedzającego finansowania polegające na pomniejszeniu kwoty pomocy do wypłaty o kwotę wyprzedzającego finansowania będzie następowało w odniesieniu do kolejnych płatności i będzie polegało na proporcjonalnym pomniejszaniu o kwotę stanowiącą udział krajowych środków publicznych (36,37%), jednak suma tych pomniejszeń nie może być wyższa niż kwota wyprzedzającego finansowania. Pomniejszeń dokonuje się do całkowitego rozliczenia środków finansowych tytułem wyprzedzającego finansowania. </a:t>
            </a:r>
          </a:p>
          <a:p>
            <a:r>
              <a:rPr lang="pl-PL" sz="2000" dirty="0" smtClean="0"/>
              <a:t>Odsetki naliczone od kwoty wyprzedzającego finansowania na wyodrębnionym dla tych środków rachunku bankowym, naliczone od dnia wpływu środków z tytułu wyprzedzającego finansowania na ten rachunek </a:t>
            </a:r>
            <a:r>
              <a:rPr lang="pl-PL" sz="2000" dirty="0" smtClean="0"/>
              <a:t>podlegają </a:t>
            </a:r>
            <a:r>
              <a:rPr lang="pl-PL" sz="2000" dirty="0" smtClean="0"/>
              <a:t>zwrotowi na rachunek bankowy wskazany przez Agencję.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33500"/>
            <a:ext cx="8229600" cy="4792663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pl-PL" sz="2000" dirty="0" smtClean="0"/>
              <a:t>Należy pamiętać, że Beneficjent zobowiązany jest dołączyć do wniosku wyciąg z wyodrębnionego rachunku bankowego, na który wypłacono wyprzedzające finansowanie w celu określenia, czy sposób jego wykorzystania jest zgodny z przeznaczeniem. </a:t>
            </a:r>
          </a:p>
          <a:p>
            <a:pPr>
              <a:buFont typeface="Arial" charset="0"/>
              <a:buNone/>
              <a:defRPr/>
            </a:pPr>
            <a:r>
              <a:rPr lang="pl-PL" sz="2000" dirty="0" smtClean="0"/>
              <a:t>Zaliczka / wyprzedzające finansowanie: </a:t>
            </a:r>
          </a:p>
          <a:p>
            <a:pPr>
              <a:defRPr/>
            </a:pPr>
            <a:r>
              <a:rPr lang="pl-PL" sz="2000" dirty="0" smtClean="0"/>
              <a:t>wykorzystane niezgodnie z przeznaczeniem; </a:t>
            </a:r>
          </a:p>
          <a:p>
            <a:pPr>
              <a:defRPr/>
            </a:pPr>
            <a:r>
              <a:rPr lang="pl-PL" sz="2000" dirty="0" smtClean="0"/>
              <a:t>pobrane nienależnie lub w nadmiernej wysokości; </a:t>
            </a:r>
          </a:p>
          <a:p>
            <a:pPr>
              <a:buFont typeface="Arial" charset="0"/>
              <a:buNone/>
              <a:defRPr/>
            </a:pPr>
            <a:r>
              <a:rPr lang="pl-PL" sz="2000" dirty="0" smtClean="0"/>
              <a:t>podlegają zwrotowi przez Beneficjenta </a:t>
            </a:r>
            <a:r>
              <a:rPr lang="pl-PL" sz="2000" u="sng" dirty="0" smtClean="0"/>
              <a:t>wraz z odsetkami w wysokości</a:t>
            </a:r>
          </a:p>
          <a:p>
            <a:pPr>
              <a:buFont typeface="Arial" charset="0"/>
              <a:buNone/>
              <a:defRPr/>
            </a:pPr>
            <a:r>
              <a:rPr lang="pl-PL" sz="2000" u="sng" dirty="0" smtClean="0"/>
              <a:t>określonej jak dla zaległości podatkowych, liczonymi od dnia przekazania</a:t>
            </a:r>
          </a:p>
          <a:p>
            <a:pPr>
              <a:buFont typeface="Arial" charset="0"/>
              <a:buNone/>
              <a:defRPr/>
            </a:pPr>
            <a:r>
              <a:rPr lang="pl-PL" sz="2000" u="sng" dirty="0" smtClean="0"/>
              <a:t>zaliczki albo wyprzedzającego finansowania do dnia zwrotu środków na</a:t>
            </a:r>
          </a:p>
          <a:p>
            <a:pPr>
              <a:buFont typeface="Arial" charset="0"/>
              <a:buNone/>
              <a:defRPr/>
            </a:pPr>
            <a:r>
              <a:rPr lang="pl-PL" sz="2000" u="sng" dirty="0" smtClean="0"/>
              <a:t>rachunek Agencję </a:t>
            </a:r>
            <a:r>
              <a:rPr lang="pl-PL" sz="2000" dirty="0" smtClean="0"/>
              <a:t>w terminie 14 dni od dnia doręczenia wezwania do ich</a:t>
            </a:r>
          </a:p>
          <a:p>
            <a:pPr>
              <a:buFont typeface="Arial" charset="0"/>
              <a:buNone/>
              <a:defRPr/>
            </a:pPr>
            <a:r>
              <a:rPr lang="pl-PL" sz="2000" dirty="0" smtClean="0"/>
              <a:t>zwrotu. </a:t>
            </a:r>
          </a:p>
          <a:p>
            <a:pPr marL="609600" indent="-609600">
              <a:buFont typeface="Arial" charset="0"/>
              <a:buNone/>
              <a:defRPr/>
            </a:pPr>
            <a:endParaRPr lang="pl-PL" sz="2000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09800" y="274638"/>
            <a:ext cx="6477000" cy="10795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l-PL" sz="2800" smtClean="0"/>
              <a:t>Koszty kwalifikowalne podlegają refundacji w pełnej wysokości, jeżeli zostały: </a:t>
            </a:r>
            <a:br>
              <a:rPr lang="pl-PL" sz="2800" smtClean="0"/>
            </a:br>
            <a:r>
              <a:rPr lang="pl-PL" sz="2800" smtClean="0"/>
              <a:t/>
            </a:r>
            <a:br>
              <a:rPr lang="pl-PL" sz="2800" smtClean="0"/>
            </a:br>
            <a:endParaRPr lang="pl-PL" sz="2800" smtClean="0"/>
          </a:p>
        </p:txBody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206500"/>
            <a:ext cx="9144000" cy="4411663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Font typeface="Arial" charset="0"/>
              <a:buNone/>
              <a:defRPr/>
            </a:pPr>
            <a:r>
              <a:rPr lang="pl-PL" sz="2000" dirty="0" smtClean="0"/>
              <a:t>1) poniesione: </a:t>
            </a:r>
          </a:p>
          <a:p>
            <a:pPr>
              <a:defRPr/>
            </a:pPr>
            <a:r>
              <a:rPr lang="pl-PL" sz="2000" dirty="0" smtClean="0"/>
              <a:t>a) od dnia, w którym została zawarta umowa, a w przypadku kosztów ogólnych – od dnia 1 stycznia 2014 r., </a:t>
            </a:r>
          </a:p>
          <a:p>
            <a:pPr>
              <a:defRPr/>
            </a:pPr>
            <a:r>
              <a:rPr lang="pl-PL" sz="2000" dirty="0" smtClean="0"/>
              <a:t>b) zgodnie z przepisami o zamówieniach publicznych, a gdy te przepisy nie mają zastosowania – w wyniku </a:t>
            </a:r>
            <a:r>
              <a:rPr lang="pl-PL" sz="2000" dirty="0" smtClean="0"/>
              <a:t>konkurencyjnego wyboru </a:t>
            </a:r>
            <a:r>
              <a:rPr lang="pl-PL" sz="2000" dirty="0" smtClean="0"/>
              <a:t>przez Beneficjenta wykonawców poszczególnych zadań ujętych w zestawieniu rzeczowo-finansowym operacji </a:t>
            </a:r>
          </a:p>
          <a:p>
            <a:pPr>
              <a:defRPr/>
            </a:pPr>
            <a:r>
              <a:rPr lang="pl-PL" sz="2000" dirty="0" smtClean="0"/>
              <a:t>c) z zachowaniem konkurencyjnego trybu ich wyboru określonego w umowie, </a:t>
            </a:r>
          </a:p>
          <a:p>
            <a:pPr>
              <a:defRPr/>
            </a:pPr>
            <a:r>
              <a:rPr lang="pl-PL" sz="2000" b="1" dirty="0" smtClean="0"/>
              <a:t>d) w formie rozliczenia pieniężnego, a przypadku transakcji, której wartość, bez względu na liczbę wynikających z niej płatności, przekracza 1 tys. złotych – w formie rozliczenia bezgotówkowego. </a:t>
            </a:r>
          </a:p>
          <a:p>
            <a:pPr>
              <a:buFont typeface="Arial" charset="0"/>
              <a:buNone/>
              <a:defRPr/>
            </a:pPr>
            <a:r>
              <a:rPr lang="pl-PL" sz="2000" dirty="0" smtClean="0"/>
              <a:t>2) uwzględnione w oddzielnym systemie rachunkowości albo gdy do ich</a:t>
            </a:r>
          </a:p>
          <a:p>
            <a:pPr>
              <a:buFont typeface="Arial" charset="0"/>
              <a:buNone/>
              <a:defRPr/>
            </a:pPr>
            <a:r>
              <a:rPr lang="pl-PL" sz="2000" dirty="0" smtClean="0"/>
              <a:t>identyfikacji wykorzystano odpowiedni kod rachunkowy, o których mowa w art. 66 ust. 1 lit. c </a:t>
            </a:r>
            <a:r>
              <a:rPr lang="pl-PL" sz="2000" dirty="0" err="1" smtClean="0"/>
              <a:t>pkt</a:t>
            </a:r>
            <a:r>
              <a:rPr lang="pl-PL" sz="2000" dirty="0" smtClean="0"/>
              <a:t> i rozporządzenia nr 1305/2013. </a:t>
            </a:r>
          </a:p>
          <a:p>
            <a:pPr marL="609600" indent="-609600">
              <a:lnSpc>
                <a:spcPct val="80000"/>
              </a:lnSpc>
              <a:defRPr/>
            </a:pPr>
            <a:endParaRPr lang="pl-PL" sz="2000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ymbol zastępczy zawartości 2"/>
          <p:cNvSpPr>
            <a:spLocks noGrp="1"/>
          </p:cNvSpPr>
          <p:nvPr>
            <p:ph idx="1"/>
          </p:nvPr>
        </p:nvSpPr>
        <p:spPr bwMode="auto">
          <a:xfrm>
            <a:off x="457200" y="2095500"/>
            <a:ext cx="8229600" cy="40306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l-PL" b="1" u="sng" dirty="0" smtClean="0"/>
              <a:t>Inne pozwolenia, zezwolenia i inne decyzje, których uzyskanie było wymagane przez odrębne przepisy w związku ze zrealizowaną operacją – oryginał lub kopia ( P oraz </a:t>
            </a:r>
            <a:r>
              <a:rPr lang="pl-PL" b="1" u="sng" dirty="0" err="1" smtClean="0"/>
              <a:t>I_W</a:t>
            </a:r>
            <a:r>
              <a:rPr lang="pl-PL" b="1" u="sng" dirty="0" smtClean="0"/>
              <a:t>)</a:t>
            </a:r>
            <a:endParaRPr lang="pl-PL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5100" y="1346200"/>
            <a:ext cx="8978900" cy="4318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Font typeface="Arial" charset="0"/>
              <a:buNone/>
            </a:pPr>
            <a:r>
              <a:rPr lang="pl-PL" sz="2000" smtClean="0"/>
              <a:t>	</a:t>
            </a:r>
            <a:endParaRPr lang="pl-PL" sz="2000" b="1" u="sng" smtClean="0"/>
          </a:p>
          <a:p>
            <a:r>
              <a:rPr lang="pl-PL" sz="1800" b="1" smtClean="0"/>
              <a:t>Zaświadczenie o wpisie do Ewidencji innych obiektów, o której mowa w art. 38 ust. 3 ustawy z dnia 29 sierpnia 1997 r. o usługach turystycznych (Dz. U. 2016, poz. 187) w przypadku, gdy w ramach prowadzonej działalności Beneficjent świadczy usługi polegające na udostępnianiu miejsc noclegowych, wystawione nie wcześniej niż 3 miesiące przed złożeniem wniosku o płatność – oryginał lub kopia  </a:t>
            </a:r>
            <a:r>
              <a:rPr lang="pl-PL" sz="1800" smtClean="0"/>
              <a:t>Dokumenty wymagane w przypadku przedsiębiorców, którzy świadczą usługi turystyczne polegające na udostępnianiu miejsc noclegowych w innych obiektach.</a:t>
            </a:r>
          </a:p>
          <a:p>
            <a:r>
              <a:rPr lang="pl-PL" sz="1800" b="1" smtClean="0"/>
              <a:t>Decyzja określająca kategorię obiektu hotelarskiego, nadana na podstawie art. 38 ust. 1 i 2 ustawy z dnia 29 sierpnia 1997 r. o usługach turystycznych (Dz. U. 2016, poz. 187) w przypadku, gdy w ramach prowadzonej działalności gospodarczej Beneficjent świadczy usługi polegające na udostępnianiu miejsc noclegowych wystawione nie wcześniej niż 3 miesiące przed złożeniem wniosku o płatność – oryginał lub kopia</a:t>
            </a: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57300"/>
            <a:ext cx="8229600" cy="46783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l-PL" sz="2000" b="1" smtClean="0"/>
              <a:t>Opinie wydane przez Powiatowego Inspektora Sanitarnego (w przypadku, gdy operacja obejmuje działalność w zakresie produkcji, przetwarzania lub dystrybucji żywności pochodzenia roślinnego lub zwierzęcego lub wprowadzania tej żywności na rynek) - jeżeli dotyczy – oryginał lub kopia </a:t>
            </a:r>
          </a:p>
          <a:p>
            <a:r>
              <a:rPr lang="pl-PL" sz="2000" b="1" smtClean="0"/>
              <a:t>Decyzja wydana przez Powiatowego Lekarza Weterynarii (w przypadku, gdy operacja obejmuje działalność w zakresie produkcji, przetwarzania lub dystrybucji żywności pochodzenia roślinnego lub zwierzęcego lub wprowadzania tej żywności na rynek) - jeżeli dotyczy – oryginał lub kopia </a:t>
            </a:r>
          </a:p>
          <a:p>
            <a:r>
              <a:rPr lang="pl-PL" sz="2000" b="1" smtClean="0"/>
              <a:t>Dokument stwierdzający dopuszczenie pojazdu do ruchu oraz dokument potwierdzający zawarcie umowy obowiązkowego ubezpieczenia odpowiedzialności cywilnej posiadacza pojazdu lub dowód opłacenia składki za to ubezpieczenie – kopia </a:t>
            </a: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l-PL" sz="2400" b="1" smtClean="0"/>
              <a:t>Zgłoszenie zmiany użytkowania obiektu budowlanego (…)</a:t>
            </a:r>
          </a:p>
          <a:p>
            <a:r>
              <a:rPr lang="pl-PL" sz="2400" b="1" smtClean="0"/>
              <a:t>Dokumenty dodatkowe umożliwiające identyfikację środka transportu (karta pojazdu, książka gwarancyjna, świadectwo homologacji, jeżeli dotyczy) - kopia </a:t>
            </a:r>
          </a:p>
          <a:p>
            <a:r>
              <a:rPr lang="pl-PL" sz="2400" b="1" smtClean="0"/>
              <a:t>Dokumenty celne (Jednolity Dokument Administracyjny SAD) zawierające stosowną adnotację celników przeprowadzających odprawę, jako potwierdzenie dopuszczenia towarów do obrotu – dotyczy maszyn i urządzeń zakupionych w krajach nienależących do Unii Europejskiej – kopia </a:t>
            </a: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68300" y="1308100"/>
            <a:ext cx="8585200" cy="46402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l-PL" sz="2200" b="1" smtClean="0"/>
              <a:t>Zaświadczenie o wpisie do ewidencji prowadzonej przez jednostkę samorządu terytorialnego obowiązaną do prowadzenia odpowiedniego typu szkół i placówek publicznych, zgodnie z przepisami o systemie oświaty (zaświadczenie powinno być wystawione nie wcześniej niż 3 miesiące przed złożeniem wniosku o płatność) albo Zezwolenie wydane na podstawie art. 58 ust. 3 albo art. 59 a ww. ustawy z dnia 7 września 1991 r. o systemie oświaty (Dz. U. z 2016 r., poz. 1943 z późn. zm.) - oryginał lub kopia</a:t>
            </a:r>
          </a:p>
          <a:p>
            <a:endParaRPr lang="pl-PL" sz="2200" b="1" smtClean="0"/>
          </a:p>
          <a:p>
            <a:r>
              <a:rPr lang="pl-PL" sz="2200" b="1" smtClean="0"/>
              <a:t>Dokumenty potwierdzające kwalifikacje zawodowe przez Beneficjenta lub zatrudnionego pracownika (np. imienny wpis na listę podmiotów uprawnionych do wykonywania określonego zawodu) 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57200" y="2359025"/>
            <a:ext cx="8147050" cy="31099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>
              <a:buFont typeface="Arial" charset="0"/>
              <a:buNone/>
            </a:pPr>
            <a:endParaRPr lang="pl-PL" sz="2400" b="1" i="1" smtClean="0"/>
          </a:p>
          <a:p>
            <a:pPr algn="ctr">
              <a:buFont typeface="Arial" charset="0"/>
              <a:buNone/>
            </a:pPr>
            <a:endParaRPr lang="pl-PL" sz="2400" b="1" i="1" smtClean="0"/>
          </a:p>
          <a:p>
            <a:pPr algn="ctr">
              <a:buFont typeface="Arial" charset="0"/>
              <a:buNone/>
            </a:pPr>
            <a:r>
              <a:rPr lang="pl-PL" sz="2400" b="1" i="1" smtClean="0"/>
              <a:t>Beneficjent sporządzając wniosek o płatność zobowiązany jest stosować się do przepisów unijnych i krajowych, zawartej umowy przyznania pomocy oraz aktualnych Instrukcji</a:t>
            </a:r>
          </a:p>
        </p:txBody>
      </p:sp>
      <p:sp>
        <p:nvSpPr>
          <p:cNvPr id="5123" name="Text Box 4"/>
          <p:cNvSpPr txBox="1">
            <a:spLocks noChangeArrowheads="1"/>
          </p:cNvSpPr>
          <p:nvPr/>
        </p:nvSpPr>
        <p:spPr bwMode="auto">
          <a:xfrm>
            <a:off x="1547813" y="6597650"/>
            <a:ext cx="1368425" cy="439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pl-PL" sz="2400">
              <a:solidFill>
                <a:schemeClr val="bg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l-PL" sz="2000" b="1" smtClean="0"/>
              <a:t>Decyzja o zezwoleniu na realizację inwestycji drogowej – kopia </a:t>
            </a:r>
          </a:p>
          <a:p>
            <a:r>
              <a:rPr lang="pl-PL" sz="2000" b="1" smtClean="0"/>
              <a:t>Informacja o spełnieniu wymagań w zakresie ochrony środowiska wydana przez Wojewódzki Inspektorat Ochrony Środowiska - jeżeli dotyczy </a:t>
            </a:r>
            <a:r>
              <a:rPr lang="pl-PL" sz="2000" b="1" i="1" smtClean="0"/>
              <a:t>(w przypadku, gdy odrębne przepisy prawa określają jakie warunki powinny być spełnione przy realizacji inwestycji objętej operacją) – oryginał lub kopia </a:t>
            </a:r>
          </a:p>
          <a:p>
            <a:r>
              <a:rPr lang="pl-PL" sz="2000" smtClean="0"/>
              <a:t>Informacja o spełnieniu wymagań w zakresie ochrony środowiska – jeśli wymagają tego odrębne przepisy, składana jest z wnioskiem o płatność końcową przez Beneficjentów realizujących przedsięwzięcia określone w rozporządzeniu Rady Ministrów z dnia 9 listopada 2010 roku w sprawie przedsięwzięć mogących znacząco oddziaływać na środowisko (Dz. U. Nr 213, poz.1397 ze zm.).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ytuł 1"/>
          <p:cNvSpPr>
            <a:spLocks noGrp="1"/>
          </p:cNvSpPr>
          <p:nvPr>
            <p:ph type="title"/>
          </p:nvPr>
        </p:nvSpPr>
        <p:spPr bwMode="auto">
          <a:xfrm>
            <a:off x="2171700" y="274638"/>
            <a:ext cx="6515100" cy="184626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l-PL" sz="2800" b="1" u="sng" smtClean="0"/>
              <a:t>Projekt grantowy </a:t>
            </a:r>
            <a:r>
              <a:rPr lang="pl-PL" sz="2800" b="1" smtClean="0"/>
              <a:t>w ramach poddziałania 19.2 „Wsparcie na wdrażanie operacji w ramach strategii rozwoju lokalnego kierowanego przez społeczność” </a:t>
            </a:r>
            <a:endParaRPr lang="pl-PL" sz="2800" smtClean="0"/>
          </a:p>
        </p:txBody>
      </p:sp>
      <p:sp>
        <p:nvSpPr>
          <p:cNvPr id="24579" name="Symbol zastępczy zawartości 2"/>
          <p:cNvSpPr>
            <a:spLocks noGrp="1"/>
          </p:cNvSpPr>
          <p:nvPr>
            <p:ph idx="1"/>
          </p:nvPr>
        </p:nvSpPr>
        <p:spPr bwMode="auto">
          <a:xfrm>
            <a:off x="457200" y="2235200"/>
            <a:ext cx="8229600" cy="38909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l-PL" smtClean="0"/>
              <a:t>Uwaga! </a:t>
            </a:r>
          </a:p>
          <a:p>
            <a:r>
              <a:rPr lang="pl-PL" smtClean="0"/>
              <a:t>W ramach rozliczenia, co do zasady nie będą mogły podlegać refundacji koszty kwalifikowalne poniesione przed dniem, w którym została zawarta umowa o przyznaniu pomocy na projekt grantowy. </a:t>
            </a:r>
          </a:p>
          <a:p>
            <a:endParaRPr lang="pl-PL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ymbol zastępczy zawartości 2"/>
          <p:cNvSpPr>
            <a:spLocks noGrp="1"/>
          </p:cNvSpPr>
          <p:nvPr>
            <p:ph idx="1"/>
          </p:nvPr>
        </p:nvSpPr>
        <p:spPr bwMode="auto">
          <a:xfrm>
            <a:off x="177800" y="1371600"/>
            <a:ext cx="8737600" cy="47545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l-PL" sz="2000" smtClean="0"/>
              <a:t>Jeśli wybrani Grantobiorcy poniosą wydatki związane z realizacją zadań w ramach projektu grantowego w okresie przed podpisaniem umowy na projekt grantowy, to takie wydatki będą poniesione na własne ryzyko zarówno Grantobiorcy jak i LGD. Może się bowiem okazać, że wydatki te mogą być przez UM zakwestionowane lub skorygowane i część lub ich całość może być niekwalifikowalna. </a:t>
            </a:r>
          </a:p>
          <a:p>
            <a:r>
              <a:rPr lang="pl-PL" sz="2000" smtClean="0"/>
              <a:t>Mając na uwadze, że kosztem kwalifikowalnym jest grant (tj. środki finansowe powierzone przez podmiot ubiegający się o przyznanie pomocy (LGD) Grantobiorcom na realizację zadań w ramach operacji), zatem w przypadku projektów grantowych pomoc jest wypłacana, jeżeli ponadto granty zostały udzielone Grantobiorcom na podstawie umowy o powierzenie grantu (zgodnie z § 29 ust 4 rozporządzenia) oraz gdy umowy o powierzenie grantu zostały podpisane po dniu zawarcia umowy o przyznaniu pomocy na projekt grantowy.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ytuł 1"/>
          <p:cNvSpPr>
            <a:spLocks noGrp="1"/>
          </p:cNvSpPr>
          <p:nvPr>
            <p:ph type="title"/>
          </p:nvPr>
        </p:nvSpPr>
        <p:spPr bwMode="auto">
          <a:xfrm>
            <a:off x="2260600" y="274638"/>
            <a:ext cx="64262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l-PL" sz="2000" smtClean="0"/>
              <a:t>Przy ustalaniu wysokości kosztów kwalifikowalnych podlegających refundacji nie uwzględnia się: </a:t>
            </a:r>
            <a:br>
              <a:rPr lang="pl-PL" sz="2000" smtClean="0"/>
            </a:br>
            <a:endParaRPr lang="pl-PL" sz="2000" smtClean="0"/>
          </a:p>
        </p:txBody>
      </p:sp>
      <p:sp>
        <p:nvSpPr>
          <p:cNvPr id="26627" name="Symbol zastępczy zawartości 2"/>
          <p:cNvSpPr>
            <a:spLocks noGrp="1"/>
          </p:cNvSpPr>
          <p:nvPr>
            <p:ph idx="1"/>
          </p:nvPr>
        </p:nvSpPr>
        <p:spPr bwMode="auto">
          <a:xfrm>
            <a:off x="0" y="1419431"/>
            <a:ext cx="9144000" cy="49323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l-PL" sz="2000" dirty="0" smtClean="0"/>
              <a:t>kwoty grantów udzielonych </a:t>
            </a:r>
            <a:r>
              <a:rPr lang="pl-PL" sz="2000" dirty="0" err="1" smtClean="0"/>
              <a:t>Grantobiorcom</a:t>
            </a:r>
            <a:r>
              <a:rPr lang="pl-PL" sz="2000" dirty="0" smtClean="0"/>
              <a:t> w wysokości przekraczającej limit wynoszący 100 tys. złotych na jednego </a:t>
            </a:r>
            <a:r>
              <a:rPr lang="pl-PL" sz="2000" dirty="0" err="1" smtClean="0"/>
              <a:t>Grantobiorcę</a:t>
            </a:r>
            <a:r>
              <a:rPr lang="pl-PL" sz="2000" dirty="0" smtClean="0"/>
              <a:t> w ramach projektów grantowych realizowanych przez daną LGD; </a:t>
            </a:r>
          </a:p>
          <a:p>
            <a:r>
              <a:rPr lang="pl-PL" sz="2000" dirty="0" smtClean="0"/>
              <a:t>kwoty grantów udzielonych jednostkom sektora finansów publicznych w wysokości przekraczającej 20% kwoty środków przyznanych na dany projekt grantowy . Należy pamiętać, iż kwestia limitu dla </a:t>
            </a:r>
            <a:r>
              <a:rPr lang="pl-PL" sz="2000" dirty="0" err="1" smtClean="0"/>
              <a:t>JSFP</a:t>
            </a:r>
            <a:r>
              <a:rPr lang="pl-PL" sz="2000" dirty="0" smtClean="0"/>
              <a:t> dotyczy projektu grantowego jako całości, a nie poszczególnych zadań. Limit o którym mowa w rozporządzeniu - to 20 % kwoty udzielonych grantów, a więc to co jest na umowach z </a:t>
            </a:r>
            <a:r>
              <a:rPr lang="pl-PL" sz="2000" dirty="0" err="1" smtClean="0"/>
              <a:t>Grantobiorcami</a:t>
            </a:r>
            <a:r>
              <a:rPr lang="pl-PL" sz="2000" dirty="0" smtClean="0"/>
              <a:t>, a nie na rozliczeniu . W kolumnie 7, wiersza Razem </a:t>
            </a:r>
            <a:r>
              <a:rPr lang="pl-PL" sz="2000" i="1" dirty="0" smtClean="0"/>
              <a:t>Kwota grantu zrealizowanej przez </a:t>
            </a:r>
            <a:r>
              <a:rPr lang="pl-PL" sz="2000" i="1" dirty="0" err="1" smtClean="0"/>
              <a:t>JSFP</a:t>
            </a:r>
            <a:r>
              <a:rPr lang="pl-PL" sz="2000" i="1" dirty="0" smtClean="0"/>
              <a:t> (w zł), tj. limit 20% dla </a:t>
            </a:r>
            <a:r>
              <a:rPr lang="pl-PL" sz="2000" i="1" dirty="0" err="1" smtClean="0"/>
              <a:t>JSFP</a:t>
            </a:r>
            <a:r>
              <a:rPr lang="pl-PL" sz="2000" i="1" dirty="0" smtClean="0"/>
              <a:t> należy liczyć w odniesieniu do kwot z umów o powierzeniu grantów dla </a:t>
            </a:r>
            <a:r>
              <a:rPr lang="pl-PL" sz="2000" i="1" dirty="0" err="1" smtClean="0"/>
              <a:t>JSFP</a:t>
            </a:r>
            <a:r>
              <a:rPr lang="pl-PL" sz="2000" i="1" dirty="0" smtClean="0"/>
              <a:t> dla danego naboru oraz kwot przyznanej pomocy na projekt grantowy; </a:t>
            </a:r>
          </a:p>
          <a:p>
            <a:r>
              <a:rPr lang="pl-PL" sz="2000" dirty="0" smtClean="0"/>
              <a:t>grantu udzielonego </a:t>
            </a:r>
            <a:r>
              <a:rPr lang="pl-PL" sz="2000" dirty="0" err="1" smtClean="0"/>
              <a:t>Grantobiorcy</a:t>
            </a:r>
            <a:r>
              <a:rPr lang="pl-PL" sz="2000" dirty="0" smtClean="0"/>
              <a:t>, który nie spełnia warunków, o których mowa w § 13 ust. 1 </a:t>
            </a:r>
            <a:r>
              <a:rPr lang="pl-PL" sz="2000" dirty="0" err="1" smtClean="0"/>
              <a:t>pkt</a:t>
            </a:r>
            <a:r>
              <a:rPr lang="pl-PL" sz="2000" dirty="0" smtClean="0"/>
              <a:t> 6 rozporządzenia. 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ytuł 1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l-PL" dirty="0" smtClean="0"/>
              <a:t>Załączniki (G):</a:t>
            </a:r>
          </a:p>
        </p:txBody>
      </p:sp>
      <p:sp>
        <p:nvSpPr>
          <p:cNvPr id="27651" name="Symbol zastępczy zawartości 2"/>
          <p:cNvSpPr>
            <a:spLocks noGrp="1"/>
          </p:cNvSpPr>
          <p:nvPr>
            <p:ph idx="1"/>
          </p:nvPr>
        </p:nvSpPr>
        <p:spPr bwMode="auto">
          <a:xfrm>
            <a:off x="0" y="1409700"/>
            <a:ext cx="8686800" cy="47164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l-PL" sz="2000" b="1" dirty="0" smtClean="0"/>
              <a:t>Beneficjent (LGD) dołącza do wniosku o płatność załącznik A.1. </a:t>
            </a:r>
            <a:r>
              <a:rPr lang="pl-PL" sz="2000" b="1" i="1" dirty="0" smtClean="0"/>
              <a:t>Potwierdzenie przeprowadzenia oceny spełnienia przez </a:t>
            </a:r>
            <a:r>
              <a:rPr lang="pl-PL" sz="2000" b="1" i="1" dirty="0" err="1" smtClean="0"/>
              <a:t>Grantobiorców</a:t>
            </a:r>
            <a:r>
              <a:rPr lang="pl-PL" sz="2000" b="1" i="1" dirty="0" smtClean="0"/>
              <a:t> warunków, o których mowa w § 13 ust. 1 </a:t>
            </a:r>
            <a:r>
              <a:rPr lang="pl-PL" sz="2000" b="1" i="1" dirty="0" err="1" smtClean="0"/>
              <a:t>pkt</a:t>
            </a:r>
            <a:r>
              <a:rPr lang="pl-PL" sz="2000" b="1" i="1" dirty="0" smtClean="0"/>
              <a:t> 4 i 6 rozporządzenia (…), sekcja VIII. INFORMACJA O ZAŁĄCZNIKACH, w przypadku, jeśli LGD złożyła wniosek o przyznanie pomocy na projekt grantowy na formularzu w wersji 2z. (Obecnie obowiązuje wersja 3z).</a:t>
            </a:r>
          </a:p>
          <a:p>
            <a:endParaRPr lang="pl-PL" sz="2000" b="1" i="1" dirty="0" smtClean="0"/>
          </a:p>
          <a:p>
            <a:r>
              <a:rPr lang="pl-PL" sz="2000" b="1" dirty="0" smtClean="0"/>
              <a:t>W przypadku zmian w umowach z </a:t>
            </a:r>
            <a:r>
              <a:rPr lang="pl-PL" sz="2000" b="1" dirty="0" err="1" smtClean="0"/>
              <a:t>Grantobiorcami</a:t>
            </a:r>
            <a:r>
              <a:rPr lang="pl-PL" sz="2000" b="1" dirty="0" smtClean="0"/>
              <a:t>, należy dołączyć odpowiednie Aneksy, odpowiednio przeliczyć kwotę grantu należną </a:t>
            </a:r>
            <a:r>
              <a:rPr lang="pl-PL" sz="2000" b="1" dirty="0" err="1" smtClean="0"/>
              <a:t>Grantobiorcy</a:t>
            </a:r>
            <a:r>
              <a:rPr lang="pl-PL" sz="2000" b="1" dirty="0" smtClean="0"/>
              <a:t> przy spadku kosztów grantu oraz dołączyć dowody zwrotu nadmiernie wypłaconej kwoty grantu.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Załączniki (G):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2000" b="1" dirty="0" smtClean="0"/>
              <a:t>Karty rozliczenia zadania w zakresie projektu grantowego – oryginał, dokument sporządzany na wzorze stanowiącym załącznik nr VIII.A.4 do wniosku odrębnie dla każdego z grantów przedstawianych do rozliczenia. </a:t>
            </a:r>
          </a:p>
          <a:p>
            <a:pPr>
              <a:buFont typeface="Arial" charset="0"/>
              <a:buNone/>
            </a:pPr>
            <a:r>
              <a:rPr lang="pl-PL" sz="2000" dirty="0" smtClean="0"/>
              <a:t>	W części załącznika </a:t>
            </a:r>
            <a:r>
              <a:rPr lang="pl-PL" sz="2000" i="1" dirty="0" smtClean="0"/>
              <a:t>Dokumenty, których kopie posiada Beneficjent, a do uzyskania których, zgodnie z przepisami prawa, zobligowany był </a:t>
            </a:r>
            <a:r>
              <a:rPr lang="pl-PL" sz="2000" i="1" dirty="0" err="1" smtClean="0"/>
              <a:t>Grantobiorca</a:t>
            </a:r>
            <a:r>
              <a:rPr lang="pl-PL" sz="2000" i="1" dirty="0" smtClean="0"/>
              <a:t> w związku z realizacją zadania w ramach operacji, Beneficjent powinien wpisać, m.in. te dokumenty, których kopie powinien pozyskać od </a:t>
            </a:r>
            <a:r>
              <a:rPr lang="pl-PL" sz="2000" i="1" dirty="0" err="1" smtClean="0"/>
              <a:t>Grantobiorcy</a:t>
            </a:r>
            <a:r>
              <a:rPr lang="pl-PL" sz="2000" i="1" dirty="0" smtClean="0"/>
              <a:t> i na podstawie których stwierdził prawidłową realizację zadania przez </a:t>
            </a:r>
            <a:r>
              <a:rPr lang="pl-PL" sz="2000" i="1" dirty="0" err="1" smtClean="0"/>
              <a:t>Grantobiorcę</a:t>
            </a:r>
            <a:r>
              <a:rPr lang="pl-PL" sz="2000" i="1" dirty="0" smtClean="0"/>
              <a:t> (np. zgłoszenia robót budowlanych oraz odpowiednie pozwolenia i decyzje). </a:t>
            </a:r>
            <a:endParaRPr lang="pl-PL" sz="2000" dirty="0" smtClean="0"/>
          </a:p>
          <a:p>
            <a:endParaRPr lang="pl-PL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>
              <a:buFont typeface="Arial" charset="0"/>
              <a:buNone/>
            </a:pPr>
            <a:r>
              <a:rPr lang="pl-PL" b="1" smtClean="0"/>
              <a:t>Na każdym etapie wypełniania wniosku o płatność należy czytać Instrukcję!</a:t>
            </a:r>
            <a:r>
              <a:rPr lang="pl-PL" smtClean="0"/>
              <a:t> </a:t>
            </a:r>
          </a:p>
          <a:p>
            <a:pPr algn="ctr">
              <a:buFont typeface="Arial" charset="0"/>
              <a:buNone/>
            </a:pPr>
            <a:endParaRPr lang="pl-PL" smtClean="0"/>
          </a:p>
          <a:p>
            <a:pPr algn="ctr">
              <a:buFont typeface="Arial" charset="0"/>
              <a:buNone/>
            </a:pPr>
            <a:endParaRPr lang="pl-PL" smtClean="0"/>
          </a:p>
          <a:p>
            <a:pPr algn="ctr">
              <a:buFont typeface="Arial" charset="0"/>
              <a:buNone/>
            </a:pPr>
            <a:r>
              <a:rPr lang="pl-PL" smtClean="0"/>
              <a:t>Dziękuję za uwagę.</a:t>
            </a:r>
          </a:p>
          <a:p>
            <a:pPr algn="ctr">
              <a:buFont typeface="Arial" charset="0"/>
              <a:buNone/>
            </a:pPr>
            <a:endParaRPr lang="pl-PL" smtClean="0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19088"/>
            <a:ext cx="8229600" cy="1144587"/>
          </a:xfrm>
          <a:noFill/>
          <a:ln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r>
              <a:rPr lang="pl-PL" smtClean="0"/>
              <a:t>Podstawowe zasady: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75793" y="2087665"/>
            <a:ext cx="7491412" cy="2650589"/>
          </a:xfrm>
          <a:noFill/>
          <a:ln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r>
              <a:rPr lang="pl-PL" sz="2400" dirty="0" smtClean="0"/>
              <a:t>Dla sprawniejszej weryfikacji zaleca się złożenie wniosku w wersji elektronicznej, np. na płycie CD. </a:t>
            </a:r>
          </a:p>
          <a:p>
            <a:pPr>
              <a:lnSpc>
                <a:spcPct val="90000"/>
              </a:lnSpc>
            </a:pPr>
            <a:r>
              <a:rPr lang="pl-PL" sz="2400" dirty="0" smtClean="0"/>
              <a:t>PRZED sporządzeniem wniosku o płatność należy sprawdzić </a:t>
            </a:r>
            <a:r>
              <a:rPr lang="pl-PL" sz="2400" b="1" dirty="0" smtClean="0"/>
              <a:t>obowiązującą wersję Wniosku </a:t>
            </a:r>
            <a:r>
              <a:rPr lang="pl-PL" sz="2400" dirty="0" smtClean="0"/>
              <a:t>oraz zapoznać się z Instrukcją wypełniania wniosku o płatność i postępować zgodnie z jej zapisami !!!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35200" y="369888"/>
            <a:ext cx="6908800" cy="1789112"/>
          </a:xfrm>
          <a:noFill/>
          <a:ln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r>
              <a:rPr lang="pl-PL" sz="2400" smtClean="0"/>
              <a:t>Działanie 19 Wsparcie dla rozwoju lokalnego w ramach inicjatywy LEADER </a:t>
            </a:r>
            <a:br>
              <a:rPr lang="pl-PL" sz="2400" smtClean="0"/>
            </a:br>
            <a:r>
              <a:rPr lang="pl-PL" sz="2400" smtClean="0"/>
              <a:t>19.2 Wsparcie na wdrażanie operacji w ramach strategii rozwoju lokalnego kierowanego przez społeczność, w zakresie </a:t>
            </a:r>
            <a:r>
              <a:rPr lang="pl-PL" sz="2400" b="1" u="sng" smtClean="0"/>
              <a:t>podejmowania działalności gospodarczej</a:t>
            </a:r>
            <a:br>
              <a:rPr lang="pl-PL" sz="2400" b="1" u="sng" smtClean="0"/>
            </a:br>
            <a:endParaRPr lang="pl-PL" sz="2400" b="1" u="sng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66700" y="2146300"/>
            <a:ext cx="8724900" cy="3479800"/>
          </a:xfrm>
          <a:noFill/>
          <a:ln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>
              <a:buFont typeface="Arial" charset="0"/>
              <a:buNone/>
            </a:pPr>
            <a:r>
              <a:rPr lang="pl-PL" sz="2000" dirty="0" smtClean="0"/>
              <a:t>Środki finansowe z tytułu pomocy wypłacane są w dwóch transzach, z tym, że: </a:t>
            </a:r>
          </a:p>
          <a:p>
            <a:pPr>
              <a:buFont typeface="Arial" charset="0"/>
              <a:buNone/>
            </a:pPr>
            <a:r>
              <a:rPr lang="pl-PL" sz="2000" b="1" dirty="0" smtClean="0"/>
              <a:t>1) pierwsza transza pomocy, będzie wypłacona w wysokości określonej w § 4 ust. 2 </a:t>
            </a:r>
            <a:r>
              <a:rPr lang="pl-PL" sz="2000" b="1" dirty="0" err="1" smtClean="0"/>
              <a:t>pkt</a:t>
            </a:r>
            <a:r>
              <a:rPr lang="pl-PL" sz="2000" b="1" dirty="0" smtClean="0"/>
              <a:t> 1 umowy i jest wypłacana, jeżeli Beneficjent: </a:t>
            </a:r>
          </a:p>
          <a:p>
            <a:r>
              <a:rPr lang="pl-PL" sz="2000" dirty="0" smtClean="0"/>
              <a:t>a) podjął we własnym imieniu działalność gospodarczą, do której stosuje się przepisy ustawy z dnia 2 lipca 2004 r. o swobodzie działalności gospodarczej, </a:t>
            </a:r>
          </a:p>
          <a:p>
            <a:r>
              <a:rPr lang="pl-PL" sz="2000" dirty="0" smtClean="0"/>
              <a:t>b) </a:t>
            </a:r>
            <a:r>
              <a:rPr lang="pl-PL" sz="2000" b="1" dirty="0" smtClean="0"/>
              <a:t>zgłosił się do ubezpieczenia społecznego </a:t>
            </a:r>
            <a:r>
              <a:rPr lang="pl-PL" sz="2000" dirty="0" smtClean="0"/>
              <a:t>na podstawie przepisów o systemie ubezpieczeń społecznych z tytułu wykonywania działalności, </a:t>
            </a:r>
          </a:p>
          <a:p>
            <a:r>
              <a:rPr lang="pl-PL" sz="2000" dirty="0" smtClean="0"/>
              <a:t>c) uzyskał pozwolenia, zezwolenia i inne decyzje, w tym ostateczną decyzję o środowiskowych uwarunkowaniach, których uzyskanie jest wymagane przez odrębne przepisy do realizacji inwestycji objętych </a:t>
            </a:r>
            <a:r>
              <a:rPr lang="pl-PL" sz="2000" dirty="0" smtClean="0"/>
              <a:t>operacją. </a:t>
            </a:r>
            <a:r>
              <a:rPr lang="pl-PL" sz="2000" b="1" dirty="0" smtClean="0"/>
              <a:t>Proszę zwrócić uwagę na </a:t>
            </a:r>
            <a:r>
              <a:rPr lang="pl-PL" sz="2000" b="1" dirty="0" err="1" smtClean="0"/>
              <a:t>PKD</a:t>
            </a:r>
            <a:r>
              <a:rPr lang="pl-PL" sz="2000" b="1" dirty="0" smtClean="0"/>
              <a:t> często wskazujące na działalność regulowaną (głównie turystyka).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68288" y="1651000"/>
            <a:ext cx="8704262" cy="3632200"/>
          </a:xfrm>
          <a:noFill/>
          <a:ln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>
              <a:buFont typeface="Arial" charset="0"/>
              <a:buNone/>
            </a:pPr>
            <a:r>
              <a:rPr lang="pl-PL" sz="2000" smtClean="0"/>
              <a:t>2) </a:t>
            </a:r>
            <a:r>
              <a:rPr lang="pl-PL" sz="2000" b="1" smtClean="0"/>
              <a:t>druga transza pomocy</a:t>
            </a:r>
            <a:r>
              <a:rPr lang="pl-PL" sz="2000" smtClean="0"/>
              <a:t>, będzie wypłacona w wysokości określonej w § 4 ust. 2 pkt 2 umowy i jest wypłacana, jeżeli operacja została zrealizowana zgodnie z biznesplanem. </a:t>
            </a:r>
          </a:p>
          <a:p>
            <a:endParaRPr lang="pl-PL" sz="2000" smtClean="0"/>
          </a:p>
          <a:p>
            <a:pPr>
              <a:buFont typeface="Arial" charset="0"/>
              <a:buNone/>
            </a:pPr>
            <a:r>
              <a:rPr lang="pl-PL" sz="2000" smtClean="0"/>
              <a:t>Uwaga !</a:t>
            </a:r>
          </a:p>
          <a:p>
            <a:r>
              <a:rPr lang="pl-PL" sz="2000" smtClean="0"/>
              <a:t>Beneficjent powinien udokumentować rzeczywiste osiągnięcie i zachowanie celu operacji wskazanego we wniosku o przyznanie pomocy i w umowie oraz prawidłowe, zgodne z przeznaczeniem wykorzystanie inwestycji objętej wnioskiem.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0500" y="1458913"/>
            <a:ext cx="8683625" cy="4156075"/>
          </a:xfrm>
          <a:noFill/>
          <a:ln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>
              <a:buFont typeface="Arial" charset="0"/>
              <a:buNone/>
            </a:pPr>
            <a:r>
              <a:rPr lang="pl-PL" sz="2000" b="1" dirty="0" smtClean="0"/>
              <a:t>	Dokument potwierdzający zgłoszenie do ubezpieczenia emerytalnego, ubezpieczeń rentowych i ubezpieczenia wypadkowego na podstawie przepisów o systemie ubezpieczeń społecznych z tytułu wykonywania działalności gospodarczej, do której stosuje się przepisy ustawy o swobodzie działalności gospodarczej tj.: zgłoszenie do ubezpieczeń ZUS </a:t>
            </a:r>
            <a:r>
              <a:rPr lang="pl-PL" sz="2000" b="1" dirty="0" err="1" smtClean="0"/>
              <a:t>ZUA</a:t>
            </a:r>
            <a:r>
              <a:rPr lang="pl-PL" sz="2000" b="1" dirty="0" smtClean="0"/>
              <a:t>, pierwsza deklaracja rozliczeniowa ZUS DRA - oryginał lub kopia </a:t>
            </a:r>
            <a:endParaRPr lang="pl-PL" sz="2000" dirty="0" smtClean="0"/>
          </a:p>
          <a:p>
            <a:r>
              <a:rPr lang="pl-PL" sz="2000" dirty="0" smtClean="0"/>
              <a:t>Jeżeli w wyniku podjęcia działalności gospodarczej nastąpi zbieg tytułów do ubezpieczeń społecznych, a Beneficjent nie dokona zgłoszenia do ubezpieczenia emerytalnego, ubezpieczeń rentowych i ubezpieczenia wypadkowego na podstawie przepisów o systemie ubezpieczeń społecznych z tytułu wykonywania działalności gospodarczej (nie dołączy załączników), wówczas zobowiązany jest do utworzenia, co najmniej jednego miejsca pracy.</a:t>
            </a:r>
          </a:p>
          <a:p>
            <a:r>
              <a:rPr lang="pl-PL" sz="2000" u="sng" dirty="0" smtClean="0"/>
              <a:t>W przypadku korzystania z tzw. „Ulgi na start”, na wniosku o płatność II transzy pomocy Beneficjent powinien podlegać już pełnemu ubezpieczeniu społecznemu.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7088" y="1301750"/>
            <a:ext cx="7859712" cy="4424363"/>
          </a:xfrm>
          <a:noFill/>
          <a:ln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pl-PL" sz="1800" smtClean="0"/>
          </a:p>
          <a:p>
            <a:pPr>
              <a:buFont typeface="Arial" charset="0"/>
              <a:buNone/>
            </a:pPr>
            <a:r>
              <a:rPr lang="pl-PL" sz="2000" b="1" smtClean="0"/>
              <a:t>	Zgłoszenie zamiaru wykonania robót budowlanych właściwemu organowi - kopia, wraz z: </a:t>
            </a:r>
          </a:p>
          <a:p>
            <a:r>
              <a:rPr lang="pl-PL" sz="2000" b="1" smtClean="0"/>
              <a:t>- oświadczeniem, że w terminie 21 dni od dnia zgłoszenia zamiaru wykonania robót budowlanych, właściwy organ nie wniósł sprzeciwu – oryginał, </a:t>
            </a:r>
          </a:p>
          <a:p>
            <a:r>
              <a:rPr lang="pl-PL" sz="2000" b="1" smtClean="0"/>
              <a:t>albo </a:t>
            </a:r>
          </a:p>
          <a:p>
            <a:r>
              <a:rPr lang="pl-PL" sz="2000" b="1" smtClean="0"/>
              <a:t>- zaświadczeniem o braku podstaw do wniesienia sprzeciwu wobec zgłoszonego zamiaru wykonania robót budowlanych - kopia </a:t>
            </a:r>
          </a:p>
          <a:p>
            <a:r>
              <a:rPr lang="pl-PL" sz="2000" smtClean="0"/>
              <a:t>Kopia zgłoszenia zamiaru wykonania robót budowlanych powinna zostać złożona wraz z kopią dołączonych do zgłoszenia załączników.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3992563"/>
          </a:xfrm>
          <a:solidFill>
            <a:srgbClr val="FFFFFF"/>
          </a:solidFill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Font typeface="Arial" charset="0"/>
              <a:buNone/>
            </a:pPr>
            <a:r>
              <a:rPr lang="pl-PL" smtClean="0"/>
              <a:t>	</a:t>
            </a:r>
            <a:r>
              <a:rPr lang="pl-PL" sz="2000" b="1" smtClean="0"/>
              <a:t>Decyzja o pozwoleniu na budowę (</a:t>
            </a:r>
            <a:r>
              <a:rPr lang="pl-PL" sz="2000" b="1" i="1" smtClean="0"/>
              <a:t>załącznik obowiązkowy w sytuacji, gdy zakres realizowanej operacji wymaga złożenia tego dokumentu) - oryginał lub kopia </a:t>
            </a:r>
          </a:p>
          <a:p>
            <a:r>
              <a:rPr lang="pl-PL" sz="2000" smtClean="0"/>
              <a:t>W sytuacji, gdy na etapie wdrożenia podmiot ubiegający się o przyznanie pomocy nie dysponował w dniu składania wniosku pozwoleniem na budowę (z klauzulą ostateczności), decyzja taka powinna być dostarczona najpóźniej na etapie składania pierwszego wniosku o płatność. </a:t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097088" y="476250"/>
            <a:ext cx="6651625" cy="844550"/>
          </a:xfrm>
          <a:noFill/>
          <a:ln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r>
              <a:rPr lang="pl-PL" sz="2800" b="1" dirty="0" smtClean="0"/>
              <a:t>Dodatkowe załączniki do wniosku o płatność pierwszej transzy pomocy</a:t>
            </a:r>
            <a:endParaRPr lang="pl-PL" dirty="0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" y="1473200"/>
            <a:ext cx="8991600" cy="4183063"/>
          </a:xfrm>
          <a:noFill/>
          <a:ln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>
              <a:buFont typeface="Arial" charset="0"/>
              <a:buAutoNum type="arabicPeriod"/>
            </a:pPr>
            <a:r>
              <a:rPr lang="pl-PL" sz="1800" b="1" smtClean="0"/>
              <a:t>Pozwolenia, zezwolenia i inne decyzje, których uzyskanie jest wymagane przez odrębne przepisy do realizacji inwestycji objętych operacją – oryginał lub kopia </a:t>
            </a:r>
          </a:p>
          <a:p>
            <a:pPr>
              <a:buFont typeface="Arial" charset="0"/>
              <a:buNone/>
            </a:pPr>
            <a:endParaRPr lang="pl-PL" sz="1800" smtClean="0"/>
          </a:p>
          <a:p>
            <a:pPr>
              <a:buFont typeface="Arial" charset="0"/>
              <a:buNone/>
            </a:pPr>
            <a:r>
              <a:rPr lang="pl-PL" sz="1800" b="1" smtClean="0"/>
              <a:t>	- zgłoszenie zmiany sposobu użytkowania obiektu budowlanego lub jego części – dokument wymagany w przypadku, gdy Beneficjent planuje zmianę̨ sposobu użytkowania obiektu budowlanego lub jego części. </a:t>
            </a:r>
          </a:p>
          <a:p>
            <a:r>
              <a:rPr lang="pl-PL" sz="1800" smtClean="0"/>
              <a:t>Uwaga: Prawomocne zgłoszenie będzie wymagane na płatności drugiej transzy płatności. </a:t>
            </a:r>
          </a:p>
          <a:p>
            <a:r>
              <a:rPr lang="pl-PL" sz="1800" smtClean="0"/>
              <a:t>Na etapie składania wniosku o płatność drugiej transzy, istnieje obowiązek złożenia kompletnego zgłoszenia wraz z zaświadczeniem wydanym przez właściwy organ, że nie wniósł sprzeciwu wobec zgłoszonego zamiaru zmiany sposobu użytkowania lub oświadczenie Beneficjenta, że w terminie 30 dni od dnia zgłoszenia zamiaru zmiany sposobu użytkowania, właściwy organ nie wniósł sprzeciwu. </a:t>
            </a:r>
          </a:p>
          <a:p>
            <a:endParaRPr lang="pl-PL" sz="800" smtClean="0"/>
          </a:p>
          <a:p>
            <a:pPr>
              <a:buFont typeface="Arial" charset="0"/>
              <a:buNone/>
            </a:pPr>
            <a:r>
              <a:rPr lang="pl-PL" sz="1800" smtClean="0"/>
              <a:t>	- </a:t>
            </a:r>
            <a:r>
              <a:rPr lang="pl-PL" sz="1800" b="1" smtClean="0"/>
              <a:t>zaświadczenie o wpisie do rejestru działalności regulowanej – kopia </a:t>
            </a:r>
            <a:endParaRPr lang="pl-PL" sz="18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— klasyczny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6396</TotalTime>
  <Words>1790</Words>
  <Application>Microsoft Office PowerPoint</Application>
  <PresentationFormat>Pokaz na ekranie (4:3)</PresentationFormat>
  <Paragraphs>104</Paragraphs>
  <Slides>26</Slides>
  <Notes>8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26</vt:i4>
      </vt:variant>
    </vt:vector>
  </HeadingPairs>
  <TitlesOfParts>
    <vt:vector size="27" baseType="lpstr">
      <vt:lpstr>Motyw pakietu Office</vt:lpstr>
      <vt:lpstr>Slajd 1</vt:lpstr>
      <vt:lpstr>Slajd 2</vt:lpstr>
      <vt:lpstr>Podstawowe zasady:</vt:lpstr>
      <vt:lpstr>Działanie 19 Wsparcie dla rozwoju lokalnego w ramach inicjatywy LEADER  19.2 Wsparcie na wdrażanie operacji w ramach strategii rozwoju lokalnego kierowanego przez społeczność, w zakresie podejmowania działalności gospodarczej </vt:lpstr>
      <vt:lpstr>Slajd 5</vt:lpstr>
      <vt:lpstr>Slajd 6</vt:lpstr>
      <vt:lpstr>Slajd 7</vt:lpstr>
      <vt:lpstr>Slajd 8</vt:lpstr>
      <vt:lpstr>Dodatkowe załączniki do wniosku o płatność pierwszej transzy pomocy</vt:lpstr>
      <vt:lpstr>Załączniki do wniosku o płatność drugiej transzy pomocy  (P)</vt:lpstr>
      <vt:lpstr>19.2 Wsparcie na wdrażanie operacji w ramach strategii rozwoju lokalnego kierowanego przez społeczność, z wyłączeniem projektów grantowych oraz operacji w zakresie podejmowania działalności gospodarczej</vt:lpstr>
      <vt:lpstr>Slajd 12</vt:lpstr>
      <vt:lpstr>Slajd 13</vt:lpstr>
      <vt:lpstr>Koszty kwalifikowalne podlegają refundacji w pełnej wysokości, jeżeli zostały:   </vt:lpstr>
      <vt:lpstr>Slajd 15</vt:lpstr>
      <vt:lpstr>Slajd 16</vt:lpstr>
      <vt:lpstr>Slajd 17</vt:lpstr>
      <vt:lpstr>Slajd 18</vt:lpstr>
      <vt:lpstr>Slajd 19</vt:lpstr>
      <vt:lpstr>Slajd 20</vt:lpstr>
      <vt:lpstr>Projekt grantowy w ramach poddziałania 19.2 „Wsparcie na wdrażanie operacji w ramach strategii rozwoju lokalnego kierowanego przez społeczność” </vt:lpstr>
      <vt:lpstr>Slajd 22</vt:lpstr>
      <vt:lpstr>Przy ustalaniu wysokości kosztów kwalifikowalnych podlegających refundacji nie uwzględnia się:  </vt:lpstr>
      <vt:lpstr>Załączniki (G):</vt:lpstr>
      <vt:lpstr>Załączniki (G):</vt:lpstr>
      <vt:lpstr>Slajd 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Użytkownik systemu Windows</dc:creator>
  <cp:lastModifiedBy>mdabrowska</cp:lastModifiedBy>
  <cp:revision>598</cp:revision>
  <cp:lastPrinted>2013-10-30T12:25:22Z</cp:lastPrinted>
  <dcterms:created xsi:type="dcterms:W3CDTF">2013-06-11T05:39:37Z</dcterms:created>
  <dcterms:modified xsi:type="dcterms:W3CDTF">2020-02-04T08:42:18Z</dcterms:modified>
</cp:coreProperties>
</file>