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" r:id="rId2"/>
    <p:sldId id="396" r:id="rId3"/>
    <p:sldId id="367" r:id="rId4"/>
    <p:sldId id="392" r:id="rId5"/>
    <p:sldId id="394" r:id="rId6"/>
    <p:sldId id="393" r:id="rId7"/>
    <p:sldId id="397" r:id="rId8"/>
    <p:sldId id="404" r:id="rId9"/>
    <p:sldId id="405" r:id="rId10"/>
    <p:sldId id="406" r:id="rId11"/>
    <p:sldId id="402" r:id="rId12"/>
    <p:sldId id="408" r:id="rId13"/>
    <p:sldId id="409" r:id="rId14"/>
    <p:sldId id="410" r:id="rId15"/>
    <p:sldId id="412" r:id="rId16"/>
    <p:sldId id="411" r:id="rId17"/>
    <p:sldId id="413" r:id="rId18"/>
    <p:sldId id="414" r:id="rId19"/>
    <p:sldId id="388" r:id="rId20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9393B"/>
    <a:srgbClr val="58585B"/>
    <a:srgbClr val="009EE0"/>
    <a:srgbClr val="79B51C"/>
    <a:srgbClr val="16ABD4"/>
    <a:srgbClr val="44C6EB"/>
    <a:srgbClr val="70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5827" autoAdjust="0"/>
  </p:normalViewPr>
  <p:slideViewPr>
    <p:cSldViewPr snapToGrid="0">
      <p:cViewPr>
        <p:scale>
          <a:sx n="75" d="100"/>
          <a:sy n="75" d="100"/>
        </p:scale>
        <p:origin x="-1944" y="-80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ziechciarz\AppData\Local\Microsoft\Windows\INetCache\Content.Outlook\6GPLNRUU\K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%20w%20REWITALIZACJI\Zeszyt%20LPR%20Dar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%20w%20REWITALIZACJI\Zeszyt%20LPR%20Dar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856530257661451E-2"/>
          <c:y val="1.7650189559638374E-2"/>
          <c:w val="0.97828693948467704"/>
          <c:h val="0.964699620880723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[KRS.xlsx]Arkusz2!$A$1:$A$5</c:f>
              <c:numCache>
                <c:formatCode>General</c:formatCode>
                <c:ptCount val="5"/>
                <c:pt idx="0">
                  <c:v>358</c:v>
                </c:pt>
                <c:pt idx="1">
                  <c:v>184</c:v>
                </c:pt>
                <c:pt idx="2">
                  <c:v>225</c:v>
                </c:pt>
                <c:pt idx="3">
                  <c:v>139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227983389684356E-2"/>
          <c:y val="3.4722222222222224E-2"/>
          <c:w val="0.62268280045685931"/>
          <c:h val="0.92129629629629628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Arkusz1!$M$107:$M$111</c:f>
              <c:strCache>
                <c:ptCount val="5"/>
                <c:pt idx="0">
                  <c:v>gmina</c:v>
                </c:pt>
                <c:pt idx="1">
                  <c:v>inne jednostki sektora publicznego</c:v>
                </c:pt>
                <c:pt idx="2">
                  <c:v>wspólnoty mieszkaniowe</c:v>
                </c:pt>
                <c:pt idx="3">
                  <c:v>inwestorzy prywatni</c:v>
                </c:pt>
                <c:pt idx="4">
                  <c:v>NGO</c:v>
                </c:pt>
              </c:strCache>
            </c:strRef>
          </c:cat>
          <c:val>
            <c:numRef>
              <c:f>Arkusz1!$N$107:$N$111</c:f>
              <c:numCache>
                <c:formatCode>General</c:formatCode>
                <c:ptCount val="5"/>
                <c:pt idx="0">
                  <c:v>1138</c:v>
                </c:pt>
                <c:pt idx="1">
                  <c:v>370</c:v>
                </c:pt>
                <c:pt idx="2">
                  <c:v>203</c:v>
                </c:pt>
                <c:pt idx="3">
                  <c:v>195</c:v>
                </c:pt>
                <c:pt idx="4">
                  <c:v>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Arkusz1!$M$118</c:f>
              <c:strCache>
                <c:ptCount val="1"/>
                <c:pt idx="0">
                  <c:v>projekty infrastrukturalne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Arkusz1!$N$118</c:f>
              <c:numCache>
                <c:formatCode>0%</c:formatCode>
                <c:ptCount val="1"/>
                <c:pt idx="0">
                  <c:v>0.68500000000000005</c:v>
                </c:pt>
              </c:numCache>
            </c:numRef>
          </c:val>
        </c:ser>
        <c:ser>
          <c:idx val="1"/>
          <c:order val="1"/>
          <c:tx>
            <c:strRef>
              <c:f>Arkusz1!$M$119</c:f>
              <c:strCache>
                <c:ptCount val="1"/>
                <c:pt idx="0">
                  <c:v>projekty społeczne (miękkie)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Arkusz1!$N$119</c:f>
              <c:numCache>
                <c:formatCode>0%</c:formatCode>
                <c:ptCount val="1"/>
                <c:pt idx="0">
                  <c:v>0.315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9897856"/>
        <c:axId val="120788608"/>
      </c:barChart>
      <c:catAx>
        <c:axId val="179897856"/>
        <c:scaling>
          <c:orientation val="minMax"/>
        </c:scaling>
        <c:delete val="1"/>
        <c:axPos val="l"/>
        <c:majorTickMark val="none"/>
        <c:minorTickMark val="none"/>
        <c:tickLblPos val="nextTo"/>
        <c:crossAx val="120788608"/>
        <c:crosses val="autoZero"/>
        <c:auto val="1"/>
        <c:lblAlgn val="ctr"/>
        <c:lblOffset val="100"/>
        <c:noMultiLvlLbl val="0"/>
      </c:catAx>
      <c:valAx>
        <c:axId val="1207886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989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4E029-8800-441C-8508-062CFB1CF9C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BA6ED2-D95A-4D3B-A882-EDD409ED4533}">
      <dgm:prSet phldrT="[Teks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OBSZAR PRZESTRZENNY</a:t>
          </a:r>
          <a:endParaRPr lang="pl-PL" sz="1800" b="1" dirty="0">
            <a:solidFill>
              <a:schemeClr val="tx1"/>
            </a:solidFill>
          </a:endParaRPr>
        </a:p>
      </dgm:t>
    </dgm:pt>
    <dgm:pt modelId="{2545F74D-088A-48FE-ADA5-C56D08326CA1}" type="parTrans" cxnId="{DEB29800-6FF4-4E2E-8E29-D2A9226E667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057205-AFC0-411B-8C43-9F9E67D709B4}" type="sibTrans" cxnId="{DEB29800-6FF4-4E2E-8E29-D2A9226E667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6A0847E-4FCD-4DD0-91A1-E7BFFA2DFA9D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OBSZAR ŚRODOWISKOWY</a:t>
          </a:r>
          <a:endParaRPr lang="pl-PL" sz="1800" b="1" dirty="0">
            <a:solidFill>
              <a:schemeClr val="tx1"/>
            </a:solidFill>
          </a:endParaRPr>
        </a:p>
      </dgm:t>
    </dgm:pt>
    <dgm:pt modelId="{D7BC1AB0-FC67-4D6A-9304-85F45D6C2D5F}" type="parTrans" cxnId="{4F126CCA-D5D2-4849-B65F-0957EB0C74F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C20F0B7-3946-4614-B23D-CD773B3FDE90}" type="sibTrans" cxnId="{4F126CCA-D5D2-4849-B65F-0957EB0C74F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E4C513A-2658-4726-9C7B-D6F5F80018B4}">
      <dgm:prSet phldrT="[Teks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OBSZAR GOSPODARCZY</a:t>
          </a:r>
          <a:endParaRPr lang="pl-PL" sz="1800" b="1" dirty="0">
            <a:solidFill>
              <a:schemeClr val="tx1"/>
            </a:solidFill>
          </a:endParaRPr>
        </a:p>
      </dgm:t>
    </dgm:pt>
    <dgm:pt modelId="{F1F71349-EE3A-4333-9D4A-F2A744B46386}" type="parTrans" cxnId="{DD6B6B2A-80E2-4EED-ABBC-7E62DAA8BC4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56B78F0-F07F-4FBF-AD7E-0E2732D7F931}" type="sibTrans" cxnId="{DD6B6B2A-80E2-4EED-ABBC-7E62DAA8BC47}">
      <dgm:prSet/>
      <dgm:spPr>
        <a:noFill/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153C6E0-A5C3-41A6-9312-2E612CCB9B04}">
      <dgm:prSet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OBSZAR SPOŁECZNY</a:t>
          </a:r>
          <a:endParaRPr lang="pl-PL" b="1" dirty="0">
            <a:solidFill>
              <a:schemeClr val="tx1"/>
            </a:solidFill>
          </a:endParaRPr>
        </a:p>
      </dgm:t>
    </dgm:pt>
    <dgm:pt modelId="{DD77FFE5-3A6F-4F42-9AAE-CEF0A04A6640}" type="sibTrans" cxnId="{11A7FE6B-F718-4A80-98BC-7C95CD9C634D}">
      <dgm:prSet custLinFactX="40906" custLinFactY="147062" custLinFactNeighborX="100000" custLinFactNeighborY="200000"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1273426-31C4-412B-8D5C-4C41ECE95931}" type="parTrans" cxnId="{11A7FE6B-F718-4A80-98BC-7C95CD9C634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B186B81-4896-4BCA-8D9C-D254F6924048}">
      <dgm:prSet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  <a:latin typeface="+mn-lt"/>
            </a:rPr>
            <a:t>OBSZAR TECHNICZNY</a:t>
          </a:r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7E277DA3-ED0A-44E9-980B-DB8639D50260}" type="parTrans" cxnId="{5C95F642-F6B2-4D19-9329-70945FD00E23}">
      <dgm:prSet/>
      <dgm:spPr/>
      <dgm:t>
        <a:bodyPr/>
        <a:lstStyle/>
        <a:p>
          <a:endParaRPr lang="pl-PL"/>
        </a:p>
      </dgm:t>
    </dgm:pt>
    <dgm:pt modelId="{C9E3DBDA-FAEC-4728-830A-DBDA9FD2D118}" type="sibTrans" cxnId="{5C95F642-F6B2-4D19-9329-70945FD00E2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75FF8FD-367F-4486-9F0A-6FB21C82668F}" type="pres">
      <dgm:prSet presAssocID="{2574E029-8800-441C-8508-062CFB1CF9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2511C9-BEDD-4663-8D96-5139DD9907EA}" type="pres">
      <dgm:prSet presAssocID="{2574E029-8800-441C-8508-062CFB1CF9C8}" presName="vNodes" presStyleCnt="0"/>
      <dgm:spPr/>
    </dgm:pt>
    <dgm:pt modelId="{1EC3AAB1-CAB7-4C8E-B20F-C892BEB3554D}" type="pres">
      <dgm:prSet presAssocID="{F0BA6ED2-D95A-4D3B-A882-EDD409ED4533}" presName="node" presStyleLbl="node1" presStyleIdx="0" presStyleCnt="5" custScaleX="431974" custScaleY="176289" custLinFactY="48885" custLinFactNeighborX="8104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1F4DEA-1667-47B5-B493-88AA586E37C6}" type="pres">
      <dgm:prSet presAssocID="{53057205-AFC0-411B-8C43-9F9E67D709B4}" presName="spacerT" presStyleCnt="0"/>
      <dgm:spPr/>
    </dgm:pt>
    <dgm:pt modelId="{1E595B94-B101-4027-93C7-5E23749D7FA0}" type="pres">
      <dgm:prSet presAssocID="{53057205-AFC0-411B-8C43-9F9E67D709B4}" presName="sibTrans" presStyleLbl="sibTrans2D1" presStyleIdx="0" presStyleCnt="4" custLinFactX="40906" custLinFactY="147062" custLinFactNeighborX="100000" custLinFactNeighborY="200000"/>
      <dgm:spPr/>
      <dgm:t>
        <a:bodyPr/>
        <a:lstStyle/>
        <a:p>
          <a:endParaRPr lang="pl-PL"/>
        </a:p>
      </dgm:t>
    </dgm:pt>
    <dgm:pt modelId="{A1DFFAA8-0652-49AB-BE0E-1F3BECECC538}" type="pres">
      <dgm:prSet presAssocID="{53057205-AFC0-411B-8C43-9F9E67D709B4}" presName="spacerB" presStyleCnt="0"/>
      <dgm:spPr/>
    </dgm:pt>
    <dgm:pt modelId="{797B93BE-1C98-4C31-87D1-177D9A92F4C1}" type="pres">
      <dgm:prSet presAssocID="{C6A0847E-4FCD-4DD0-91A1-E7BFFA2DFA9D}" presName="node" presStyleLbl="node1" presStyleIdx="1" presStyleCnt="5" custScaleX="417618" custScaleY="179354" custLinFactY="26710" custLinFactNeighborX="23308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F08A94-6B8E-4FFB-841C-F89B6881CB31}" type="pres">
      <dgm:prSet presAssocID="{9C20F0B7-3946-4614-B23D-CD773B3FDE90}" presName="spacerT" presStyleCnt="0"/>
      <dgm:spPr/>
    </dgm:pt>
    <dgm:pt modelId="{8E5C8BD5-521E-45CB-82EB-4CFCE8EC1B2E}" type="pres">
      <dgm:prSet presAssocID="{9C20F0B7-3946-4614-B23D-CD773B3FDE90}" presName="sibTrans" presStyleLbl="sibTrans2D1" presStyleIdx="1" presStyleCnt="4" custLinFactY="-300783" custLinFactNeighborX="28199" custLinFactNeighborY="-400000"/>
      <dgm:spPr/>
      <dgm:t>
        <a:bodyPr/>
        <a:lstStyle/>
        <a:p>
          <a:endParaRPr lang="pl-PL"/>
        </a:p>
      </dgm:t>
    </dgm:pt>
    <dgm:pt modelId="{51086930-DB88-4E89-8102-D57805E0437C}" type="pres">
      <dgm:prSet presAssocID="{9C20F0B7-3946-4614-B23D-CD773B3FDE90}" presName="spacerB" presStyleCnt="0"/>
      <dgm:spPr/>
    </dgm:pt>
    <dgm:pt modelId="{469B564E-4187-4688-9A73-D81B12613917}" type="pres">
      <dgm:prSet presAssocID="{CE4C513A-2658-4726-9C7B-D6F5F80018B4}" presName="node" presStyleLbl="node1" presStyleIdx="2" presStyleCnt="5" custScaleX="410108" custScaleY="170492" custLinFactY="10541" custLinFactNeighborX="30744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789538-3197-49BC-B496-C998E9FA85A2}" type="pres">
      <dgm:prSet presAssocID="{D56B78F0-F07F-4FBF-AD7E-0E2732D7F931}" presName="spacerT" presStyleCnt="0"/>
      <dgm:spPr/>
    </dgm:pt>
    <dgm:pt modelId="{6CE3AE1C-4EBB-4AE0-BE07-5621F1CDBAC2}" type="pres">
      <dgm:prSet presAssocID="{D56B78F0-F07F-4FBF-AD7E-0E2732D7F931}" presName="sibTrans" presStyleLbl="sibTrans2D1" presStyleIdx="2" presStyleCnt="4"/>
      <dgm:spPr/>
      <dgm:t>
        <a:bodyPr/>
        <a:lstStyle/>
        <a:p>
          <a:endParaRPr lang="pl-PL"/>
        </a:p>
      </dgm:t>
    </dgm:pt>
    <dgm:pt modelId="{AAC5A0CD-10C7-4902-B643-3EDD0C866895}" type="pres">
      <dgm:prSet presAssocID="{D56B78F0-F07F-4FBF-AD7E-0E2732D7F931}" presName="spacerB" presStyleCnt="0"/>
      <dgm:spPr/>
    </dgm:pt>
    <dgm:pt modelId="{9DC25B47-20B0-4234-83F5-D55F7E28919A}" type="pres">
      <dgm:prSet presAssocID="{4B186B81-4896-4BCA-8D9C-D254F6924048}" presName="node" presStyleLbl="node1" presStyleIdx="3" presStyleCnt="5" custScaleX="417618" custScaleY="179354" custLinFactNeighborX="34727" custLinFactNeighborY="305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B49E41-F090-40DB-978E-B6E0AEA9EE89}" type="pres">
      <dgm:prSet presAssocID="{2574E029-8800-441C-8508-062CFB1CF9C8}" presName="sibTransLast" presStyleLbl="sibTrans2D1" presStyleIdx="3" presStyleCnt="4" custLinFactX="290786" custLinFactY="-100000" custLinFactNeighborX="22871" custLinFactNeighborY="-175208"/>
      <dgm:spPr/>
      <dgm:t>
        <a:bodyPr/>
        <a:lstStyle/>
        <a:p>
          <a:endParaRPr lang="pl-PL"/>
        </a:p>
      </dgm:t>
    </dgm:pt>
    <dgm:pt modelId="{AFF279CA-A618-4C07-B51F-E743C996AF04}" type="pres">
      <dgm:prSet presAssocID="{2574E029-8800-441C-8508-062CFB1CF9C8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98723140-416C-4030-B279-32BCE74ABB00}" type="pres">
      <dgm:prSet presAssocID="{2574E029-8800-441C-8508-062CFB1CF9C8}" presName="lastNode" presStyleLbl="node1" presStyleIdx="4" presStyleCnt="5" custScaleX="212742" custScaleY="140622" custLinFactX="58199" custLinFactNeighborX="100000" custLinFactNeighborY="181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68C551-C310-442C-8039-FEA2FB03EA7B}" type="presOf" srcId="{4B186B81-4896-4BCA-8D9C-D254F6924048}" destId="{9DC25B47-20B0-4234-83F5-D55F7E28919A}" srcOrd="0" destOrd="0" presId="urn:microsoft.com/office/officeart/2005/8/layout/equation2"/>
    <dgm:cxn modelId="{0DB3B3FD-4A65-4FDE-B969-3C8E5D1DC124}" type="presOf" srcId="{9C20F0B7-3946-4614-B23D-CD773B3FDE90}" destId="{8E5C8BD5-521E-45CB-82EB-4CFCE8EC1B2E}" srcOrd="0" destOrd="0" presId="urn:microsoft.com/office/officeart/2005/8/layout/equation2"/>
    <dgm:cxn modelId="{F355BDFA-83B7-40FE-B7A8-ED8D83E41AAA}" type="presOf" srcId="{D56B78F0-F07F-4FBF-AD7E-0E2732D7F931}" destId="{6CE3AE1C-4EBB-4AE0-BE07-5621F1CDBAC2}" srcOrd="0" destOrd="0" presId="urn:microsoft.com/office/officeart/2005/8/layout/equation2"/>
    <dgm:cxn modelId="{219F3781-C0D4-421D-8D3B-BBB1584B78C8}" type="presOf" srcId="{8153C6E0-A5C3-41A6-9312-2E612CCB9B04}" destId="{98723140-416C-4030-B279-32BCE74ABB00}" srcOrd="0" destOrd="0" presId="urn:microsoft.com/office/officeart/2005/8/layout/equation2"/>
    <dgm:cxn modelId="{6F0BC62A-CF7E-4130-AA0B-3EE2BF7E6049}" type="presOf" srcId="{F0BA6ED2-D95A-4D3B-A882-EDD409ED4533}" destId="{1EC3AAB1-CAB7-4C8E-B20F-C892BEB3554D}" srcOrd="0" destOrd="0" presId="urn:microsoft.com/office/officeart/2005/8/layout/equation2"/>
    <dgm:cxn modelId="{11A7FE6B-F718-4A80-98BC-7C95CD9C634D}" srcId="{2574E029-8800-441C-8508-062CFB1CF9C8}" destId="{8153C6E0-A5C3-41A6-9312-2E612CCB9B04}" srcOrd="4" destOrd="0" parTransId="{E1273426-31C4-412B-8D5C-4C41ECE95931}" sibTransId="{DD77FFE5-3A6F-4F42-9AAE-CEF0A04A6640}"/>
    <dgm:cxn modelId="{00D56356-B348-4827-973B-661557F65CA9}" type="presOf" srcId="{C9E3DBDA-FAEC-4728-830A-DBDA9FD2D118}" destId="{AFF279CA-A618-4C07-B51F-E743C996AF04}" srcOrd="1" destOrd="0" presId="urn:microsoft.com/office/officeart/2005/8/layout/equation2"/>
    <dgm:cxn modelId="{4F126CCA-D5D2-4849-B65F-0957EB0C74F3}" srcId="{2574E029-8800-441C-8508-062CFB1CF9C8}" destId="{C6A0847E-4FCD-4DD0-91A1-E7BFFA2DFA9D}" srcOrd="1" destOrd="0" parTransId="{D7BC1AB0-FC67-4D6A-9304-85F45D6C2D5F}" sibTransId="{9C20F0B7-3946-4614-B23D-CD773B3FDE90}"/>
    <dgm:cxn modelId="{DD6B6B2A-80E2-4EED-ABBC-7E62DAA8BC47}" srcId="{2574E029-8800-441C-8508-062CFB1CF9C8}" destId="{CE4C513A-2658-4726-9C7B-D6F5F80018B4}" srcOrd="2" destOrd="0" parTransId="{F1F71349-EE3A-4333-9D4A-F2A744B46386}" sibTransId="{D56B78F0-F07F-4FBF-AD7E-0E2732D7F931}"/>
    <dgm:cxn modelId="{470ABC22-F819-4A3A-AF9E-A8293FAE3345}" type="presOf" srcId="{C6A0847E-4FCD-4DD0-91A1-E7BFFA2DFA9D}" destId="{797B93BE-1C98-4C31-87D1-177D9A92F4C1}" srcOrd="0" destOrd="0" presId="urn:microsoft.com/office/officeart/2005/8/layout/equation2"/>
    <dgm:cxn modelId="{6D030746-ECEB-42FE-8677-AD445EF7BE71}" type="presOf" srcId="{C9E3DBDA-FAEC-4728-830A-DBDA9FD2D118}" destId="{9EB49E41-F090-40DB-978E-B6E0AEA9EE89}" srcOrd="0" destOrd="0" presId="urn:microsoft.com/office/officeart/2005/8/layout/equation2"/>
    <dgm:cxn modelId="{DEB29800-6FF4-4E2E-8E29-D2A9226E6671}" srcId="{2574E029-8800-441C-8508-062CFB1CF9C8}" destId="{F0BA6ED2-D95A-4D3B-A882-EDD409ED4533}" srcOrd="0" destOrd="0" parTransId="{2545F74D-088A-48FE-ADA5-C56D08326CA1}" sibTransId="{53057205-AFC0-411B-8C43-9F9E67D709B4}"/>
    <dgm:cxn modelId="{5C95F642-F6B2-4D19-9329-70945FD00E23}" srcId="{2574E029-8800-441C-8508-062CFB1CF9C8}" destId="{4B186B81-4896-4BCA-8D9C-D254F6924048}" srcOrd="3" destOrd="0" parTransId="{7E277DA3-ED0A-44E9-980B-DB8639D50260}" sibTransId="{C9E3DBDA-FAEC-4728-830A-DBDA9FD2D118}"/>
    <dgm:cxn modelId="{DE012EC4-8C0A-4EE6-B786-DE5A8FF4736F}" type="presOf" srcId="{53057205-AFC0-411B-8C43-9F9E67D709B4}" destId="{1E595B94-B101-4027-93C7-5E23749D7FA0}" srcOrd="0" destOrd="0" presId="urn:microsoft.com/office/officeart/2005/8/layout/equation2"/>
    <dgm:cxn modelId="{557E87B5-DC2F-4D92-8175-F5ED828D0217}" type="presOf" srcId="{CE4C513A-2658-4726-9C7B-D6F5F80018B4}" destId="{469B564E-4187-4688-9A73-D81B12613917}" srcOrd="0" destOrd="0" presId="urn:microsoft.com/office/officeart/2005/8/layout/equation2"/>
    <dgm:cxn modelId="{37D53FF6-A773-412C-9F66-7F82496DE8BD}" type="presOf" srcId="{2574E029-8800-441C-8508-062CFB1CF9C8}" destId="{775FF8FD-367F-4486-9F0A-6FB21C82668F}" srcOrd="0" destOrd="0" presId="urn:microsoft.com/office/officeart/2005/8/layout/equation2"/>
    <dgm:cxn modelId="{D10E5EEE-2AEE-47D7-88EA-3D3AE4B76AEB}" type="presParOf" srcId="{775FF8FD-367F-4486-9F0A-6FB21C82668F}" destId="{6C2511C9-BEDD-4663-8D96-5139DD9907EA}" srcOrd="0" destOrd="0" presId="urn:microsoft.com/office/officeart/2005/8/layout/equation2"/>
    <dgm:cxn modelId="{198F7593-1F33-4381-B9F6-0FA6EB03B6C0}" type="presParOf" srcId="{6C2511C9-BEDD-4663-8D96-5139DD9907EA}" destId="{1EC3AAB1-CAB7-4C8E-B20F-C892BEB3554D}" srcOrd="0" destOrd="0" presId="urn:microsoft.com/office/officeart/2005/8/layout/equation2"/>
    <dgm:cxn modelId="{05E87088-FA56-462D-81AE-1C1F0D5878B3}" type="presParOf" srcId="{6C2511C9-BEDD-4663-8D96-5139DD9907EA}" destId="{561F4DEA-1667-47B5-B493-88AA586E37C6}" srcOrd="1" destOrd="0" presId="urn:microsoft.com/office/officeart/2005/8/layout/equation2"/>
    <dgm:cxn modelId="{411338CD-64C8-438A-A468-145306C2D75A}" type="presParOf" srcId="{6C2511C9-BEDD-4663-8D96-5139DD9907EA}" destId="{1E595B94-B101-4027-93C7-5E23749D7FA0}" srcOrd="2" destOrd="0" presId="urn:microsoft.com/office/officeart/2005/8/layout/equation2"/>
    <dgm:cxn modelId="{1E6AE16B-72DE-4EEA-9C8F-5544ED6372F2}" type="presParOf" srcId="{6C2511C9-BEDD-4663-8D96-5139DD9907EA}" destId="{A1DFFAA8-0652-49AB-BE0E-1F3BECECC538}" srcOrd="3" destOrd="0" presId="urn:microsoft.com/office/officeart/2005/8/layout/equation2"/>
    <dgm:cxn modelId="{F54C15A1-7BC3-4728-A689-3C037553A46C}" type="presParOf" srcId="{6C2511C9-BEDD-4663-8D96-5139DD9907EA}" destId="{797B93BE-1C98-4C31-87D1-177D9A92F4C1}" srcOrd="4" destOrd="0" presId="urn:microsoft.com/office/officeart/2005/8/layout/equation2"/>
    <dgm:cxn modelId="{AE62794C-6CF2-4FAB-94C0-8163A6926EE1}" type="presParOf" srcId="{6C2511C9-BEDD-4663-8D96-5139DD9907EA}" destId="{B8F08A94-6B8E-4FFB-841C-F89B6881CB31}" srcOrd="5" destOrd="0" presId="urn:microsoft.com/office/officeart/2005/8/layout/equation2"/>
    <dgm:cxn modelId="{559D5269-BC7F-4FBD-BE44-3CD2BBAF4AD1}" type="presParOf" srcId="{6C2511C9-BEDD-4663-8D96-5139DD9907EA}" destId="{8E5C8BD5-521E-45CB-82EB-4CFCE8EC1B2E}" srcOrd="6" destOrd="0" presId="urn:microsoft.com/office/officeart/2005/8/layout/equation2"/>
    <dgm:cxn modelId="{FA57899E-5275-40A4-9AAC-783B34A2F7E5}" type="presParOf" srcId="{6C2511C9-BEDD-4663-8D96-5139DD9907EA}" destId="{51086930-DB88-4E89-8102-D57805E0437C}" srcOrd="7" destOrd="0" presId="urn:microsoft.com/office/officeart/2005/8/layout/equation2"/>
    <dgm:cxn modelId="{EDA62E3B-5B43-44C5-9C32-99A2914C7E0F}" type="presParOf" srcId="{6C2511C9-BEDD-4663-8D96-5139DD9907EA}" destId="{469B564E-4187-4688-9A73-D81B12613917}" srcOrd="8" destOrd="0" presId="urn:microsoft.com/office/officeart/2005/8/layout/equation2"/>
    <dgm:cxn modelId="{D23C88E7-F0FD-4238-A28A-66EB59FAE608}" type="presParOf" srcId="{6C2511C9-BEDD-4663-8D96-5139DD9907EA}" destId="{DE789538-3197-49BC-B496-C998E9FA85A2}" srcOrd="9" destOrd="0" presId="urn:microsoft.com/office/officeart/2005/8/layout/equation2"/>
    <dgm:cxn modelId="{A710BC80-FE89-4F61-831D-8585E2EB231D}" type="presParOf" srcId="{6C2511C9-BEDD-4663-8D96-5139DD9907EA}" destId="{6CE3AE1C-4EBB-4AE0-BE07-5621F1CDBAC2}" srcOrd="10" destOrd="0" presId="urn:microsoft.com/office/officeart/2005/8/layout/equation2"/>
    <dgm:cxn modelId="{84799687-2773-4FFA-BD8F-43594C8D7487}" type="presParOf" srcId="{6C2511C9-BEDD-4663-8D96-5139DD9907EA}" destId="{AAC5A0CD-10C7-4902-B643-3EDD0C866895}" srcOrd="11" destOrd="0" presId="urn:microsoft.com/office/officeart/2005/8/layout/equation2"/>
    <dgm:cxn modelId="{754233D3-AFD7-4973-AFDD-A1BB6BD2F9D6}" type="presParOf" srcId="{6C2511C9-BEDD-4663-8D96-5139DD9907EA}" destId="{9DC25B47-20B0-4234-83F5-D55F7E28919A}" srcOrd="12" destOrd="0" presId="urn:microsoft.com/office/officeart/2005/8/layout/equation2"/>
    <dgm:cxn modelId="{44D9088F-D467-41D7-9E41-FDFDA5095B9A}" type="presParOf" srcId="{775FF8FD-367F-4486-9F0A-6FB21C82668F}" destId="{9EB49E41-F090-40DB-978E-B6E0AEA9EE89}" srcOrd="1" destOrd="0" presId="urn:microsoft.com/office/officeart/2005/8/layout/equation2"/>
    <dgm:cxn modelId="{AEF8E241-1447-4A1B-A3C5-3AE5F9687CD6}" type="presParOf" srcId="{9EB49E41-F090-40DB-978E-B6E0AEA9EE89}" destId="{AFF279CA-A618-4C07-B51F-E743C996AF04}" srcOrd="0" destOrd="0" presId="urn:microsoft.com/office/officeart/2005/8/layout/equation2"/>
    <dgm:cxn modelId="{3FEDE6C5-4B05-4124-B13F-CD04EB1F1E18}" type="presParOf" srcId="{775FF8FD-367F-4486-9F0A-6FB21C82668F}" destId="{98723140-416C-4030-B279-32BCE74ABB0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9854C1-F996-468F-8978-96AC28099C0C}" type="datetimeFigureOut">
              <a:rPr lang="pl-PL"/>
              <a:pPr>
                <a:defRPr/>
              </a:pPr>
              <a:t>05.02.2020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C2A86D-0E9A-4147-A546-838B5E93BC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046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2F2964-2D00-4C75-BCF0-0BD10B5080A5}" type="datetimeFigureOut">
              <a:rPr lang="pl-PL"/>
              <a:pPr>
                <a:defRPr/>
              </a:pPr>
              <a:t>05.02.2020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61AB66-A675-4B7B-A0B7-22E45D3699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40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7419975" y="6524625"/>
            <a:ext cx="13620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l-PL" sz="1400" dirty="0" smtClean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www.wzp.pl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07BF-F95F-42E7-94E1-EBD531754D20}" type="datetimeFigureOut">
              <a:rPr lang="pl-PL"/>
              <a:pPr>
                <a:defRPr/>
              </a:pPr>
              <a:t>05.02.2020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01D8-4A41-4B82-A23C-B05781DD8AD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35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974725" y="6756400"/>
            <a:ext cx="1052513" cy="1000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27" name="Obraz 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" y="241300"/>
            <a:ext cx="1566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O:\Podr&#281;czny\&#321;uk&#281;cin\PES.wmv" TargetMode="External"/><Relationship Id="rId1" Type="http://schemas.microsoft.com/office/2007/relationships/media" Target="file:///O:\Podr&#281;czny\&#321;uk&#281;cin\PES.wmv" TargetMode="Externa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ps.wzp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:\Obr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462088"/>
            <a:ext cx="86772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120900" y="1511300"/>
            <a:ext cx="6870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009EE0"/>
                </a:solidFill>
                <a:latin typeface="Myriad Pro" pitchFamily="34" charset="0"/>
              </a:rPr>
              <a:t>ZŁOTA ODZNAKA HONOROWA GRYFA ZACHODNIOPOMORSKIEGO </a:t>
            </a:r>
          </a:p>
        </p:txBody>
      </p:sp>
      <p:sp>
        <p:nvSpPr>
          <p:cNvPr id="4100" name="pole tekstowe 7"/>
          <p:cNvSpPr txBox="1">
            <a:spLocks noChangeArrowheads="1"/>
          </p:cNvSpPr>
          <p:nvPr/>
        </p:nvSpPr>
        <p:spPr bwMode="auto">
          <a:xfrm>
            <a:off x="850900" y="2616200"/>
            <a:ext cx="767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l-PL">
              <a:solidFill>
                <a:srgbClr val="39393B"/>
              </a:solidFill>
              <a:latin typeface="Myriad Pro" pitchFamily="34" charset="0"/>
            </a:endParaRPr>
          </a:p>
        </p:txBody>
      </p:sp>
      <p:pic>
        <p:nvPicPr>
          <p:cNvPr id="4102" name="Picture 3" descr="H:\Obr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420813"/>
            <a:ext cx="86772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92163" y="2092325"/>
            <a:ext cx="7508875" cy="409257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3600" b="1" i="1" dirty="0" smtClean="0"/>
          </a:p>
          <a:p>
            <a:pPr algn="ctr">
              <a:defRPr/>
            </a:pPr>
            <a:endParaRPr lang="pl-PL" sz="3600" b="1" i="1" dirty="0"/>
          </a:p>
          <a:p>
            <a:pPr algn="ctr">
              <a:defRPr/>
            </a:pPr>
            <a:r>
              <a:rPr lang="pl-PL" sz="3600" b="1" i="1" dirty="0" smtClean="0"/>
              <a:t>Rewitalizacja </a:t>
            </a:r>
            <a:r>
              <a:rPr lang="pl-PL" sz="3600" b="1" i="1" dirty="0"/>
              <a:t>i ekonomia społeczna </a:t>
            </a:r>
            <a:endParaRPr lang="pl-PL" sz="3600" b="1" i="1" dirty="0" smtClean="0"/>
          </a:p>
          <a:p>
            <a:pPr algn="ctr">
              <a:defRPr/>
            </a:pPr>
            <a:r>
              <a:rPr lang="pl-PL" sz="3600" b="1" i="1" dirty="0" smtClean="0"/>
              <a:t>na </a:t>
            </a:r>
            <a:r>
              <a:rPr lang="pl-PL" sz="3600" b="1" i="1" dirty="0"/>
              <a:t>obszarach wiejskich </a:t>
            </a:r>
            <a:endParaRPr lang="pl-PL" sz="3600" b="1" i="1" dirty="0" smtClean="0"/>
          </a:p>
          <a:p>
            <a:pPr algn="ctr">
              <a:defRPr/>
            </a:pPr>
            <a:r>
              <a:rPr lang="pl-PL" sz="3600" b="1" i="1" dirty="0" smtClean="0"/>
              <a:t>i </a:t>
            </a:r>
            <a:r>
              <a:rPr lang="pl-PL" sz="3600" b="1" i="1" dirty="0"/>
              <a:t>w małych miastach </a:t>
            </a:r>
          </a:p>
          <a:p>
            <a:pPr algn="ctr">
              <a:defRPr/>
            </a:pPr>
            <a:endParaRPr lang="pl-PL" sz="3600" b="1" i="1" dirty="0" smtClean="0"/>
          </a:p>
          <a:p>
            <a:pPr algn="ctr">
              <a:defRPr/>
            </a:pPr>
            <a:r>
              <a:rPr lang="pl-PL" sz="2000" dirty="0"/>
              <a:t>6</a:t>
            </a:r>
            <a:r>
              <a:rPr lang="pl-PL" sz="2000" dirty="0" smtClean="0"/>
              <a:t> lutego 2020 r., Łukęcin</a:t>
            </a:r>
            <a:endParaRPr lang="pl-PL" sz="20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366078"/>
            <a:ext cx="8229600" cy="5602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400" b="1" dirty="0" smtClean="0">
                <a:solidFill>
                  <a:srgbClr val="0066FF"/>
                </a:solidFill>
              </a:rPr>
              <a:t>Spotkania edukacyjne z </a:t>
            </a:r>
            <a:r>
              <a:rPr lang="pl-PL" sz="2400" b="1" dirty="0" err="1">
                <a:solidFill>
                  <a:srgbClr val="0066FF"/>
                </a:solidFill>
              </a:rPr>
              <a:t>d</a:t>
            </a:r>
            <a:r>
              <a:rPr lang="pl-PL" sz="2400" b="1" dirty="0" err="1" smtClean="0">
                <a:solidFill>
                  <a:srgbClr val="0066FF"/>
                </a:solidFill>
              </a:rPr>
              <a:t>otacjobiorcami</a:t>
            </a:r>
            <a:r>
              <a:rPr lang="pl-PL" sz="2400" b="1" dirty="0" smtClean="0">
                <a:solidFill>
                  <a:srgbClr val="0066FF"/>
                </a:solidFill>
              </a:rPr>
              <a:t>  w Szczecinie</a:t>
            </a:r>
            <a:endParaRPr lang="pl-PL" sz="2400" b="1" dirty="0">
              <a:solidFill>
                <a:srgbClr val="0066FF"/>
              </a:solidFill>
            </a:endParaRPr>
          </a:p>
        </p:txBody>
      </p:sp>
      <p:pic>
        <p:nvPicPr>
          <p:cNvPr id="3" name="Obraz 2" descr="_VOL0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59649"/>
            <a:ext cx="3657600" cy="2432304"/>
          </a:xfrm>
          <a:prstGeom prst="rect">
            <a:avLst/>
          </a:prstGeom>
        </p:spPr>
      </p:pic>
      <p:pic>
        <p:nvPicPr>
          <p:cNvPr id="4" name="Obraz 3" descr="_VOL0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695" y="1559649"/>
            <a:ext cx="3657600" cy="2432304"/>
          </a:xfrm>
          <a:prstGeom prst="rect">
            <a:avLst/>
          </a:prstGeom>
        </p:spPr>
      </p:pic>
      <p:pic>
        <p:nvPicPr>
          <p:cNvPr id="5" name="Obraz 4" descr="_VOL0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240" y="4049600"/>
            <a:ext cx="3657600" cy="2432304"/>
          </a:xfrm>
          <a:prstGeom prst="rect">
            <a:avLst/>
          </a:prstGeom>
        </p:spPr>
      </p:pic>
      <p:pic>
        <p:nvPicPr>
          <p:cNvPr id="6" name="Obraz 5" descr="_VOL07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1695" y="4059760"/>
            <a:ext cx="36576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i="1" dirty="0" smtClean="0"/>
              <a:t>Województwo podpisało </a:t>
            </a:r>
            <a:r>
              <a:rPr lang="pl-PL" sz="2400" b="1" i="1" dirty="0" smtClean="0"/>
              <a:t>70 umów dotacji  </a:t>
            </a:r>
            <a:r>
              <a:rPr lang="pl-PL" sz="2400" i="1" dirty="0" smtClean="0"/>
              <a:t>(na istniejących 114 gmin w województwie) na opracowanie albo aktualizację programów rewitalizacji;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i="1" dirty="0" smtClean="0"/>
              <a:t>Łączna kwota przyznanych dotacji wyniosła </a:t>
            </a:r>
            <a:r>
              <a:rPr lang="pl-PL" sz="2800" b="1" i="1" dirty="0" smtClean="0"/>
              <a:t>3 968 616,00 PLN</a:t>
            </a:r>
            <a:r>
              <a:rPr lang="pl-PL" sz="2400" i="1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i="1" dirty="0" smtClean="0"/>
              <a:t>do 31.12.2019 r. wpisano na „Wykaz programów rewitalizacji gmin województwa zachodniopomorskiego” </a:t>
            </a:r>
            <a:r>
              <a:rPr lang="pl-PL" sz="2400" b="1" i="1" dirty="0" smtClean="0"/>
              <a:t>96 programów rewitalizacji  </a:t>
            </a:r>
            <a:r>
              <a:rPr lang="pl-PL" sz="2400" i="1" dirty="0" smtClean="0"/>
              <a:t>w </a:t>
            </a:r>
            <a:r>
              <a:rPr lang="pl-PL" sz="2400" i="1" smtClean="0"/>
              <a:t>tym 6 </a:t>
            </a:r>
            <a:r>
              <a:rPr lang="pl-PL" sz="2400" i="1" dirty="0" smtClean="0"/>
              <a:t>Gminnych Programów Rewitalizacji</a:t>
            </a:r>
            <a:r>
              <a:rPr lang="pl-PL" sz="2400" b="1" i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94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1" y="457199"/>
            <a:ext cx="5554461" cy="5884333"/>
          </a:xfrm>
          <a:prstGeom prst="rect">
            <a:avLst/>
          </a:prstGeom>
        </p:spPr>
      </p:pic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495299" y="3578225"/>
            <a:ext cx="235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b="1" dirty="0" smtClean="0">
                <a:solidFill>
                  <a:srgbClr val="0066FF"/>
                </a:solidFill>
              </a:rPr>
              <a:t>96 gmin w woj. zachodniopomorskim posiada aktualne programy rewitalizacji</a:t>
            </a:r>
            <a:endParaRPr lang="pl-PL" altLang="pl-PL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Obr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423988"/>
            <a:ext cx="86772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495300" y="1549400"/>
            <a:ext cx="840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rgbClr val="0066FF"/>
                </a:solidFill>
              </a:rPr>
              <a:t>Rewitalizacja w zachodniopomorskim</a:t>
            </a:r>
            <a:endParaRPr lang="pl-PL" altLang="pl-PL" sz="3600" dirty="0">
              <a:solidFill>
                <a:srgbClr val="0066FF"/>
              </a:solidFill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485140" y="2230120"/>
            <a:ext cx="8407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Obszary zdegradowane – 8 183 km</a:t>
            </a:r>
            <a:r>
              <a:rPr lang="pl-PL" altLang="pl-PL" sz="2000" baseline="30000" dirty="0" smtClean="0"/>
              <a:t>2</a:t>
            </a:r>
            <a:r>
              <a:rPr lang="pl-PL" altLang="pl-PL" sz="2000" dirty="0" smtClean="0"/>
              <a:t> zamieszkałe przez 596 tys. osób w 773 miejscowościach;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Obszary rewitalizacji – 1 060 km</a:t>
            </a:r>
            <a:r>
              <a:rPr lang="pl-PL" altLang="pl-PL" sz="2000" baseline="30000" dirty="0" smtClean="0"/>
              <a:t>2</a:t>
            </a:r>
            <a:r>
              <a:rPr lang="pl-PL" altLang="pl-PL" sz="2000" dirty="0" smtClean="0"/>
              <a:t> zamieszkałe przez 322 tys. osób;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Gęstość zaludnienia na obszarach rewitalizacji to przeciętnie 304 os/km</a:t>
            </a:r>
            <a:r>
              <a:rPr lang="pl-PL" altLang="pl-PL" sz="2000" baseline="30000" dirty="0" smtClean="0"/>
              <a:t>2</a:t>
            </a:r>
            <a:r>
              <a:rPr lang="pl-PL" altLang="pl-PL" sz="20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Wyznaczono 391 podobszarów rewitalizacji, ich liczba waha się w poszczególnych gminach od 1 do 12;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W programach rewitalizacji opracowano 1 657 głównych projektów rewitalizacyjnych (na liście podstawowej) o łącznej szacowanej wartości ponad 2,5 mld zł;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Ponadto przygotowano wstępnie 1075 projektów uzupełniających działania rewitalizacyjne;</a:t>
            </a:r>
          </a:p>
          <a:p>
            <a:endParaRPr lang="pl-PL" altLang="pl-PL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pl-PL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pl-PL" sz="2000" dirty="0"/>
          </a:p>
        </p:txBody>
      </p:sp>
    </p:spTree>
    <p:extLst>
      <p:ext uri="{BB962C8B-B14F-4D97-AF65-F5344CB8AC3E}">
        <p14:creationId xmlns:p14="http://schemas.microsoft.com/office/powerpoint/2010/main" val="16244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09636"/>
              </p:ext>
            </p:extLst>
          </p:nvPr>
        </p:nvGraphicFramePr>
        <p:xfrm>
          <a:off x="1257300" y="2133600"/>
          <a:ext cx="649224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495300" y="1549400"/>
            <a:ext cx="840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rgbClr val="0066FF"/>
                </a:solidFill>
              </a:rPr>
              <a:t>Projekty rewitalizacyjne - wnioskodawcy</a:t>
            </a:r>
            <a:endParaRPr lang="pl-PL" altLang="pl-PL" sz="3600" dirty="0">
              <a:solidFill>
                <a:srgbClr val="0066FF"/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559420"/>
              </p:ext>
            </p:extLst>
          </p:nvPr>
        </p:nvGraphicFramePr>
        <p:xfrm>
          <a:off x="1053465" y="5271135"/>
          <a:ext cx="6979920" cy="151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80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spotkania fokus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8" y="1480344"/>
            <a:ext cx="2138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18588830_141163729761855_5918778685907157452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497138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czasami nie ma nic w miejscowości — ko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361532"/>
            <a:ext cx="19399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czasem tworzą się męskie grupy — ko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4231482"/>
            <a:ext cx="1652586" cy="11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mapa miejscowoś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4815682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18401971_135353703676191_14214329329126089_o — kop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4" y="4870451"/>
            <a:ext cx="20462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spotkania różnych sektorów w gm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1" y="5091113"/>
            <a:ext cx="22780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w świdninie kobiety gór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024313"/>
            <a:ext cx="20589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25" y="3144838"/>
            <a:ext cx="2006600" cy="1130300"/>
          </a:xfrm>
          <a:prstGeom prst="rect">
            <a:avLst/>
          </a:prstGeom>
        </p:spPr>
      </p:pic>
      <p:pic>
        <p:nvPicPr>
          <p:cNvPr id="28" name="Picture 15" descr="nawet inwestycje moża planować prystepnie - rysuknow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581944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panowie wypełniają fiszki projektó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56" y="2877344"/>
            <a:ext cx="20367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 descr="mapa zasobów sołetw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81" y="1708943"/>
            <a:ext cx="203676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miszkańcy tworza dzieła sztuk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1712118"/>
            <a:ext cx="192246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Prostokąt 46"/>
          <p:cNvSpPr>
            <a:spLocks noChangeArrowheads="1"/>
          </p:cNvSpPr>
          <p:nvPr/>
        </p:nvSpPr>
        <p:spPr bwMode="auto">
          <a:xfrm>
            <a:off x="2550160" y="522982"/>
            <a:ext cx="6263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66FF"/>
                </a:solidFill>
              </a:rPr>
              <a:t>Program rewitalizacji – partycypacja społeczna</a:t>
            </a:r>
          </a:p>
        </p:txBody>
      </p:sp>
    </p:spTree>
    <p:extLst>
      <p:ext uri="{BB962C8B-B14F-4D97-AF65-F5344CB8AC3E}">
        <p14:creationId xmlns:p14="http://schemas.microsoft.com/office/powerpoint/2010/main" val="4189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PR-SSW 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0390" y="263525"/>
            <a:ext cx="5760720" cy="6159500"/>
          </a:xfrm>
          <a:prstGeom prst="rect">
            <a:avLst/>
          </a:prstGeom>
        </p:spPr>
      </p:pic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2550160" y="380107"/>
            <a:ext cx="4041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66FF"/>
                </a:solidFill>
              </a:rPr>
              <a:t>Animacja lokalna pierwszy krok do rewitalizacji</a:t>
            </a: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254635" y="1961257"/>
            <a:ext cx="26885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 smtClean="0"/>
              <a:t>Działanie 7.1 typ 3 RPOWZ</a:t>
            </a:r>
          </a:p>
          <a:p>
            <a:r>
              <a:rPr lang="pl-PL" sz="2000" dirty="0"/>
              <a:t>Wzmocnienie potencjału społeczności lokalnych na obszarach rewitalizowanych</a:t>
            </a:r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78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2550160" y="909062"/>
            <a:ext cx="6263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66FF"/>
                </a:solidFill>
              </a:rPr>
              <a:t>Podmioty Ekonomii Społecznej (PES)</a:t>
            </a:r>
          </a:p>
        </p:txBody>
      </p:sp>
      <p:pic>
        <p:nvPicPr>
          <p:cNvPr id="6" name="PE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760" y="1623060"/>
            <a:ext cx="7782560" cy="43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1788160" y="329941"/>
            <a:ext cx="711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66FF"/>
                </a:solidFill>
              </a:rPr>
              <a:t>Ośrodki Wsparcia Ekonomii Społecznej (OWES)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5" y="1101725"/>
            <a:ext cx="5729547" cy="56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:\Obr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588"/>
            <a:ext cx="86772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604203" y="3244334"/>
            <a:ext cx="369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 smtClean="0">
                <a:solidFill>
                  <a:srgbClr val="0066FF"/>
                </a:solidFill>
                <a:latin typeface="Calibri"/>
                <a:ea typeface="+mj-ea"/>
                <a:cs typeface="+mj-cs"/>
              </a:rPr>
              <a:t>Dziękuję za uwagę</a:t>
            </a:r>
            <a:endParaRPr lang="pl-PL" dirty="0">
              <a:solidFill>
                <a:srgbClr val="0066FF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064000" y="474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ts val="0"/>
              </a:spcBef>
              <a:defRPr/>
            </a:pPr>
            <a:r>
              <a:rPr lang="pl-PL" sz="2000" b="1" dirty="0" smtClean="0">
                <a:solidFill>
                  <a:srgbClr val="58585B"/>
                </a:solidFill>
                <a:latin typeface="Calibri"/>
                <a:cs typeface="+mn-cs"/>
              </a:rPr>
              <a:t>Biuro Rozwoju Społecznego</a:t>
            </a:r>
          </a:p>
          <a:p>
            <a:pPr lvl="0" algn="r">
              <a:spcBef>
                <a:spcPts val="0"/>
              </a:spcBef>
              <a:defRPr/>
            </a:pPr>
            <a:r>
              <a:rPr lang="pl-PL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ROPS UMWZ</a:t>
            </a:r>
          </a:p>
          <a:p>
            <a:pPr lvl="0" algn="r">
              <a:spcBef>
                <a:spcPts val="0"/>
              </a:spcBef>
              <a:defRPr/>
            </a:pPr>
            <a:r>
              <a:rPr lang="pl-PL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  <a:hlinkClick r:id="rId3"/>
              </a:rPr>
              <a:t>www.rops.wzp.pl</a:t>
            </a:r>
            <a:r>
              <a:rPr lang="pl-PL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 </a:t>
            </a:r>
          </a:p>
          <a:p>
            <a:pPr lvl="0" algn="r">
              <a:spcBef>
                <a:spcPts val="0"/>
              </a:spcBef>
              <a:defRPr/>
            </a:pPr>
            <a:r>
              <a:rPr lang="pl-PL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Tel. 91 42 53 600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Obr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423988"/>
            <a:ext cx="851471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495300" y="1549400"/>
            <a:ext cx="840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3600" b="1" dirty="0" smtClean="0">
                <a:solidFill>
                  <a:srgbClr val="0066FF"/>
                </a:solidFill>
              </a:rPr>
              <a:t>Miasta i obszary wiejskie</a:t>
            </a:r>
            <a:endParaRPr lang="pl-PL" altLang="pl-PL" sz="3600" b="1" dirty="0">
              <a:solidFill>
                <a:srgbClr val="0066FF"/>
              </a:solidFill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495300" y="2316480"/>
            <a:ext cx="839724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 smtClean="0"/>
              <a:t>Od </a:t>
            </a:r>
            <a:r>
              <a:rPr lang="pl-PL" dirty="0"/>
              <a:t>1 stycznia 2020 roku na terenie Polski są </a:t>
            </a:r>
            <a:r>
              <a:rPr lang="pl-PL" b="1" dirty="0"/>
              <a:t>944 miasta</a:t>
            </a:r>
            <a:endParaRPr lang="pl-P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FF"/>
                </a:solidFill>
              </a:rPr>
              <a:t>1 miasto powyżej 1 000 000: Warszawa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FF"/>
                </a:solidFill>
              </a:rPr>
              <a:t>4 miasta od 500 000 do 999 999: Kraków, Łódź, Wrocław, Poznań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FF"/>
                </a:solidFill>
              </a:rPr>
              <a:t>6 miast od 250 000 do 499 999: Gdańsk, Szczecin, Bydgoszcz, Lublin, Białystok, Katowice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FF"/>
                </a:solidFill>
              </a:rPr>
              <a:t>27 miast od 100 000 do 249 999: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FF0000"/>
                </a:solidFill>
              </a:rPr>
              <a:t>139 miast od 25 000 do 99 999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225 miast od 10 000 do 24 999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184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miasta od 5 000 do 9 999 </a:t>
            </a: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(19,5%)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B050"/>
                </a:solidFill>
              </a:rPr>
              <a:t>358 miast poniżej 5 000. </a:t>
            </a:r>
            <a:r>
              <a:rPr lang="pl-PL" b="1" i="1" dirty="0">
                <a:solidFill>
                  <a:srgbClr val="00B050"/>
                </a:solidFill>
              </a:rPr>
              <a:t>(37,9</a:t>
            </a:r>
            <a:r>
              <a:rPr lang="pl-PL" b="1" i="1" dirty="0" smtClean="0">
                <a:solidFill>
                  <a:srgbClr val="00B050"/>
                </a:solidFill>
              </a:rPr>
              <a:t>%)</a:t>
            </a:r>
            <a:endParaRPr lang="pl-PL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49853"/>
              </p:ext>
            </p:extLst>
          </p:nvPr>
        </p:nvGraphicFramePr>
        <p:xfrm>
          <a:off x="4591050" y="3987800"/>
          <a:ext cx="2705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9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:\Obr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423988"/>
            <a:ext cx="86772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Prostokąt 3"/>
          <p:cNvSpPr>
            <a:spLocks noChangeArrowheads="1"/>
          </p:cNvSpPr>
          <p:nvPr/>
        </p:nvSpPr>
        <p:spPr bwMode="auto">
          <a:xfrm>
            <a:off x="495300" y="1549400"/>
            <a:ext cx="840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rgbClr val="0066FF"/>
                </a:solidFill>
              </a:rPr>
              <a:t>Rewitalizacja </a:t>
            </a:r>
            <a:r>
              <a:rPr lang="pl-PL" altLang="pl-PL" sz="2800" dirty="0" smtClean="0"/>
              <a:t>– czym jest?</a:t>
            </a:r>
            <a:endParaRPr lang="pl-PL" altLang="pl-PL" sz="3600" dirty="0"/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485140" y="2230120"/>
            <a:ext cx="8407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800" dirty="0" smtClean="0"/>
              <a:t> - </a:t>
            </a:r>
            <a:r>
              <a:rPr lang="pl-PL" altLang="pl-PL" sz="2800" b="1" dirty="0" smtClean="0">
                <a:solidFill>
                  <a:srgbClr val="0066FF"/>
                </a:solidFill>
              </a:rPr>
              <a:t>jest</a:t>
            </a:r>
            <a:r>
              <a:rPr lang="pl-PL" altLang="pl-PL" sz="2800" dirty="0" smtClean="0"/>
              <a:t> zintegrowaną i kompleksową </a:t>
            </a:r>
            <a:r>
              <a:rPr lang="pl-PL" altLang="pl-PL" sz="2800" b="1" dirty="0" smtClean="0">
                <a:solidFill>
                  <a:srgbClr val="0066FF"/>
                </a:solidFill>
              </a:rPr>
              <a:t>interwencją ukierunkowaną na odnowę obszaru zdegradowanego</a:t>
            </a:r>
            <a:r>
              <a:rPr lang="pl-PL" altLang="pl-PL" sz="2800" dirty="0" smtClean="0"/>
              <a:t>, czyli na „wyciągnięcie” obszaru ze stanu kryzysowego.</a:t>
            </a:r>
          </a:p>
          <a:p>
            <a:pPr eaLnBrk="1" hangingPunct="1"/>
            <a:endParaRPr lang="pl-PL" altLang="pl-PL" sz="2800" dirty="0" smtClean="0"/>
          </a:p>
          <a:p>
            <a:pPr eaLnBrk="1" hangingPunct="1"/>
            <a:r>
              <a:rPr lang="pl-PL" altLang="pl-PL" sz="2800" dirty="0" smtClean="0"/>
              <a:t>Rewitalizacja powinna być realizowana: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altLang="pl-PL" sz="2800" dirty="0" smtClean="0"/>
              <a:t> na rzecz mieszkańców i przy ich współudziale;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altLang="pl-PL" sz="2800" dirty="0" smtClean="0"/>
              <a:t> na konkretnym terytorium (obszar rewitalizacji);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altLang="pl-PL" sz="2800" dirty="0" smtClean="0"/>
              <a:t> na podstawie programu rewitalizacji.</a:t>
            </a:r>
          </a:p>
          <a:p>
            <a:pPr eaLnBrk="1" hangingPunct="1"/>
            <a:r>
              <a:rPr lang="pl-PL" altLang="pl-PL" sz="2800" dirty="0" smtClean="0"/>
              <a:t> </a:t>
            </a:r>
          </a:p>
          <a:p>
            <a:pPr eaLnBrk="1" hangingPunct="1"/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3"/>
          <p:cNvSpPr>
            <a:spLocks noChangeArrowheads="1"/>
          </p:cNvSpPr>
          <p:nvPr/>
        </p:nvSpPr>
        <p:spPr bwMode="auto">
          <a:xfrm>
            <a:off x="495300" y="1549400"/>
            <a:ext cx="840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rgbClr val="0066FF"/>
                </a:solidFill>
              </a:rPr>
              <a:t>Rewitalizacja</a:t>
            </a:r>
            <a:r>
              <a:rPr lang="pl-PL" altLang="pl-PL" sz="2800" b="1" dirty="0" smtClean="0"/>
              <a:t> </a:t>
            </a:r>
            <a:r>
              <a:rPr lang="pl-PL" altLang="pl-PL" sz="2800" dirty="0" smtClean="0"/>
              <a:t>– czym nie jest?</a:t>
            </a:r>
            <a:endParaRPr lang="pl-PL" altLang="pl-PL" sz="3600" dirty="0"/>
          </a:p>
        </p:txBody>
      </p:sp>
      <p:pic>
        <p:nvPicPr>
          <p:cNvPr id="3" name="Picture 2" descr="C:\Users\Paulina\Desktop\jedrzejow\rewitalizacja-w-miecie-dlaczego-dla-kogo-przykady-dobrych-praktyk-oraz-przyszo-rewitalizacji-w-nowej-perspektywie-finansowej-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" y="2036445"/>
            <a:ext cx="3600450" cy="2700338"/>
          </a:xfrm>
          <a:prstGeom prst="rect">
            <a:avLst/>
          </a:prstGeom>
        </p:spPr>
      </p:pic>
      <p:pic>
        <p:nvPicPr>
          <p:cNvPr id="4" name="Picture 4" descr="C:\Users\Paulina\Desktop\jedrzejow\102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" y="4565015"/>
            <a:ext cx="40973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Paulina\Desktop\jedrzejow\Bez tytuł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098" y="2776538"/>
            <a:ext cx="3455987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Paulina\Desktop\jedrzejow\base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6428" y="2188210"/>
            <a:ext cx="33131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Paulina\Desktop\jedrzejow\14725679_1816324551913748_56632641036532187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828" y="4345940"/>
            <a:ext cx="44434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964477"/>
              </p:ext>
            </p:extLst>
          </p:nvPr>
        </p:nvGraphicFramePr>
        <p:xfrm>
          <a:off x="179512" y="967018"/>
          <a:ext cx="8964488" cy="567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us 2"/>
          <p:cNvSpPr/>
          <p:nvPr/>
        </p:nvSpPr>
        <p:spPr>
          <a:xfrm>
            <a:off x="3058795" y="3807143"/>
            <a:ext cx="431800" cy="342342"/>
          </a:xfrm>
          <a:prstGeom prst="mathPlu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lus 3"/>
          <p:cNvSpPr/>
          <p:nvPr/>
        </p:nvSpPr>
        <p:spPr>
          <a:xfrm>
            <a:off x="5239385" y="3774758"/>
            <a:ext cx="574675" cy="479585"/>
          </a:xfrm>
          <a:prstGeom prst="mathPlu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" name="Nawias klamrowy zamykający 4"/>
          <p:cNvSpPr/>
          <p:nvPr/>
        </p:nvSpPr>
        <p:spPr>
          <a:xfrm>
            <a:off x="5003800" y="1687196"/>
            <a:ext cx="215900" cy="465105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6" name="Picture 4" descr="Znalezione obrazy dla zapytania LUDZ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5" y="5287646"/>
            <a:ext cx="1962072" cy="124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Znalezione obrazy dla zapytania KOMINY FABRYK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00" y="4159885"/>
            <a:ext cx="1805228" cy="82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Znalezione obrazy dla zapytania DRZEWA CZAR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465" y="2636521"/>
            <a:ext cx="1470423" cy="11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Znalezione obrazy dla zapytania KARTOGRAF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7" y="1446215"/>
            <a:ext cx="1009014" cy="10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" y="219393"/>
            <a:ext cx="8747760" cy="10858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altLang="pl-PL" sz="2800" b="1" dirty="0" smtClean="0">
                <a:solidFill>
                  <a:srgbClr val="0066FF"/>
                </a:solidFill>
              </a:rPr>
              <a:t>Obszary tematyczne </a:t>
            </a:r>
          </a:p>
          <a:p>
            <a:pPr algn="r">
              <a:defRPr/>
            </a:pPr>
            <a:r>
              <a:rPr lang="pl-PL" altLang="pl-PL" sz="2800" b="1" dirty="0" smtClean="0">
                <a:solidFill>
                  <a:srgbClr val="0066FF"/>
                </a:solidFill>
              </a:rPr>
              <a:t>w diagnozie programu rewitalizacji</a:t>
            </a:r>
            <a:endParaRPr lang="pl-PL" b="1" dirty="0" smtClean="0">
              <a:solidFill>
                <a:srgbClr val="0066FF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3059113" y="5218748"/>
            <a:ext cx="433387" cy="340835"/>
          </a:xfrm>
          <a:prstGeom prst="mathPlu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5580065"/>
            <a:ext cx="1303020" cy="7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3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3"/>
          <p:cNvSpPr>
            <a:spLocks noChangeArrowheads="1"/>
          </p:cNvSpPr>
          <p:nvPr/>
        </p:nvSpPr>
        <p:spPr bwMode="auto">
          <a:xfrm>
            <a:off x="495300" y="1549400"/>
            <a:ext cx="840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rgbClr val="0066FF"/>
                </a:solidFill>
              </a:rPr>
              <a:t>Projekty rewitalizacyjne</a:t>
            </a:r>
            <a:endParaRPr lang="pl-PL" altLang="pl-PL" sz="3600" dirty="0">
              <a:solidFill>
                <a:srgbClr val="0066FF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233988" y="4010660"/>
            <a:ext cx="3656012" cy="2443163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5541963" y="4802823"/>
            <a:ext cx="30765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Projekty infrastrukturalne</a:t>
            </a:r>
          </a:p>
        </p:txBody>
      </p:sp>
      <p:sp>
        <p:nvSpPr>
          <p:cNvPr id="18" name="Elipsa 17"/>
          <p:cNvSpPr/>
          <p:nvPr/>
        </p:nvSpPr>
        <p:spPr>
          <a:xfrm>
            <a:off x="5065713" y="1923098"/>
            <a:ext cx="3824287" cy="2565400"/>
          </a:xfrm>
          <a:prstGeom prst="ellipse">
            <a:avLst/>
          </a:prstGeom>
          <a:solidFill>
            <a:srgbClr val="FF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757863" y="2715260"/>
            <a:ext cx="21304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Projekty społeczne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" name="Picture 4" descr="http://www.sosnowiec.pl/_upload/_news/big/6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138998"/>
            <a:ext cx="316388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trzałka w dół 20"/>
          <p:cNvSpPr/>
          <p:nvPr/>
        </p:nvSpPr>
        <p:spPr>
          <a:xfrm rot="5400000">
            <a:off x="4264025" y="2840673"/>
            <a:ext cx="534988" cy="569912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2" name="Picture 6" descr="http://cyklamen.blox.pl/resource/SCHODY_0_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3" y="4586923"/>
            <a:ext cx="142081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trzałka w dół 22"/>
          <p:cNvSpPr/>
          <p:nvPr/>
        </p:nvSpPr>
        <p:spPr>
          <a:xfrm rot="5400000">
            <a:off x="4334669" y="5073491"/>
            <a:ext cx="536575" cy="569913"/>
          </a:xfrm>
          <a:prstGeom prst="down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-1227138" y="4226560"/>
            <a:ext cx="111331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Stwarzają możliwości włączenia społecznego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-1298575" y="6387148"/>
            <a:ext cx="11134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Pozwalają na usprawnienie możliwości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606425" y="1843088"/>
            <a:ext cx="81708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0066FF"/>
                </a:solidFill>
                <a:latin typeface="+mn-lt"/>
              </a:rPr>
              <a:t>„</a:t>
            </a:r>
            <a:r>
              <a:rPr lang="pl-PL" sz="2800" b="1" i="1" dirty="0" smtClean="0">
                <a:solidFill>
                  <a:srgbClr val="0066FF"/>
                </a:solidFill>
                <a:latin typeface="+mn-lt"/>
              </a:rPr>
              <a:t>BY DOKONAĆ RZECZY WIELKICH</a:t>
            </a:r>
          </a:p>
          <a:p>
            <a:r>
              <a:rPr lang="pl-PL" sz="2800" b="1" i="1" dirty="0" smtClean="0">
                <a:solidFill>
                  <a:srgbClr val="0066FF"/>
                </a:solidFill>
                <a:latin typeface="+mn-lt"/>
              </a:rPr>
              <a:t>  NIE TRZEBA BYĆ WCALE GENIUSZEM, </a:t>
            </a:r>
          </a:p>
          <a:p>
            <a:r>
              <a:rPr lang="pl-PL" sz="2800" b="1" i="1" dirty="0" smtClean="0">
                <a:solidFill>
                  <a:srgbClr val="0066FF"/>
                </a:solidFill>
                <a:latin typeface="+mn-lt"/>
              </a:rPr>
              <a:t>  NIE TRZEBA BYĆ PONAD LUDŹMI,</a:t>
            </a:r>
          </a:p>
          <a:p>
            <a:r>
              <a:rPr lang="pl-PL" sz="2800" b="1" i="1" dirty="0" smtClean="0">
                <a:solidFill>
                  <a:srgbClr val="0066FF"/>
                </a:solidFill>
                <a:latin typeface="+mn-lt"/>
              </a:rPr>
              <a:t>  TRZEBA BYĆ Z NIMI”                                        </a:t>
            </a:r>
            <a:r>
              <a:rPr lang="pl-PL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						</a:t>
            </a:r>
            <a:r>
              <a:rPr lang="pl-PL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Monteskiusz</a:t>
            </a:r>
            <a:endParaRPr lang="pl-PL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6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pl-PL" sz="2400" b="1" dirty="0" smtClean="0"/>
              <a:t>Zadaniem Województwa Zachodniopomorskiego</a:t>
            </a:r>
            <a:r>
              <a:rPr lang="pl-PL" sz="2400" dirty="0" smtClean="0"/>
              <a:t> było przeprowadzenie konkursu dotacji dla gmin na opracowanie albo aktualizację programów rewitalizacji.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2400" b="1" dirty="0" smtClean="0"/>
              <a:t>Głównym celem konkursu </a:t>
            </a:r>
            <a:r>
              <a:rPr lang="pl-PL" sz="2400" dirty="0" smtClean="0"/>
              <a:t>było wsparcie gmin                                       w uruchomieniu procesów zmierzających do rewitalizacji obszarów zdegradowanych poprzez pomoc w przygotowaniu LPR i GPR jako dokumentów podstawowych dla prowadzenia  tych procesów z uwzględnieniem specyfiki i uwarunkowań poszczególnych gmin.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2400" dirty="0" smtClean="0"/>
              <a:t>Zrealizowano </a:t>
            </a:r>
            <a:r>
              <a:rPr lang="pl-PL" sz="2800" b="1" dirty="0" smtClean="0"/>
              <a:t>II edycje konkursu</a:t>
            </a:r>
            <a:r>
              <a:rPr lang="pl-PL" sz="2400" dirty="0" smtClean="0"/>
              <a:t>.</a:t>
            </a:r>
          </a:p>
        </p:txBody>
      </p:sp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487363" y="361950"/>
            <a:ext cx="848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altLang="pl-PL" sz="2800" b="1" dirty="0" smtClean="0">
                <a:solidFill>
                  <a:srgbClr val="0066FF"/>
                </a:solidFill>
                <a:latin typeface="Calibri" pitchFamily="34" charset="0"/>
              </a:rPr>
              <a:t>REWITALIZACJA - KONKURS DOTACJI</a:t>
            </a:r>
            <a:endParaRPr lang="pl-PL" altLang="pl-PL" sz="2800" b="1" dirty="0">
              <a:solidFill>
                <a:srgbClr val="0066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27380" y="454708"/>
            <a:ext cx="8229600" cy="4211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400" b="1" dirty="0" smtClean="0">
                <a:solidFill>
                  <a:srgbClr val="0066FF"/>
                </a:solidFill>
              </a:rPr>
              <a:t>Podpisanie umów z 46 gminami – I edycja Konkursu</a:t>
            </a:r>
            <a:endParaRPr lang="pl-PL" sz="2400" b="1" dirty="0">
              <a:solidFill>
                <a:srgbClr val="0066FF"/>
              </a:solidFill>
            </a:endParaRPr>
          </a:p>
        </p:txBody>
      </p:sp>
      <p:pic>
        <p:nvPicPr>
          <p:cNvPr id="3" name="Symbol zastępczy zawartości 3" descr="DSCF0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233" y="1576345"/>
            <a:ext cx="3535020" cy="2651265"/>
          </a:xfrm>
          <a:prstGeom prst="rect">
            <a:avLst/>
          </a:prstGeom>
        </p:spPr>
      </p:pic>
      <p:pic>
        <p:nvPicPr>
          <p:cNvPr id="4" name="Obraz 3" descr="DSCF0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160" y="3902490"/>
            <a:ext cx="3535020" cy="2651265"/>
          </a:xfrm>
          <a:prstGeom prst="rect">
            <a:avLst/>
          </a:prstGeom>
        </p:spPr>
      </p:pic>
      <p:pic>
        <p:nvPicPr>
          <p:cNvPr id="5" name="Obraz 4" descr="DSCF0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3887" y="1430130"/>
            <a:ext cx="3535020" cy="2651265"/>
          </a:xfrm>
          <a:prstGeom prst="rect">
            <a:avLst/>
          </a:prstGeom>
        </p:spPr>
      </p:pic>
      <p:pic>
        <p:nvPicPr>
          <p:cNvPr id="6" name="Obraz 5" descr="DSCF0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2180" y="3964607"/>
            <a:ext cx="3535020" cy="26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501</Words>
  <Application>Microsoft Office PowerPoint</Application>
  <PresentationFormat>Pokaz na ekranie (4:3)</PresentationFormat>
  <Paragraphs>73</Paragraphs>
  <Slides>19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Michał Łyszyk</cp:lastModifiedBy>
  <cp:revision>330</cp:revision>
  <dcterms:created xsi:type="dcterms:W3CDTF">2013-06-11T05:39:37Z</dcterms:created>
  <dcterms:modified xsi:type="dcterms:W3CDTF">2020-02-05T09:17:46Z</dcterms:modified>
</cp:coreProperties>
</file>