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27"/>
  </p:notesMasterIdLst>
  <p:handoutMasterIdLst>
    <p:handoutMasterId r:id="rId28"/>
  </p:handoutMasterIdLst>
  <p:sldIdLst>
    <p:sldId id="305" r:id="rId2"/>
    <p:sldId id="346" r:id="rId3"/>
    <p:sldId id="398" r:id="rId4"/>
    <p:sldId id="371" r:id="rId5"/>
    <p:sldId id="375" r:id="rId6"/>
    <p:sldId id="373" r:id="rId7"/>
    <p:sldId id="374" r:id="rId8"/>
    <p:sldId id="370" r:id="rId9"/>
    <p:sldId id="379" r:id="rId10"/>
    <p:sldId id="399" r:id="rId11"/>
    <p:sldId id="368" r:id="rId12"/>
    <p:sldId id="369" r:id="rId13"/>
    <p:sldId id="378" r:id="rId14"/>
    <p:sldId id="381" r:id="rId15"/>
    <p:sldId id="359" r:id="rId16"/>
    <p:sldId id="376" r:id="rId17"/>
    <p:sldId id="382" r:id="rId18"/>
    <p:sldId id="383" r:id="rId19"/>
    <p:sldId id="387" r:id="rId20"/>
    <p:sldId id="390" r:id="rId21"/>
    <p:sldId id="391" r:id="rId22"/>
    <p:sldId id="392" r:id="rId23"/>
    <p:sldId id="393" r:id="rId24"/>
    <p:sldId id="372" r:id="rId25"/>
    <p:sldId id="264" r:id="rId26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8585B"/>
    <a:srgbClr val="969696"/>
    <a:srgbClr val="FFFF66"/>
    <a:srgbClr val="FF0000"/>
    <a:srgbClr val="707173"/>
    <a:srgbClr val="44C6EB"/>
    <a:srgbClr val="79B5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047" autoAdjust="0"/>
    <p:restoredTop sz="94165" autoAdjust="0"/>
  </p:normalViewPr>
  <p:slideViewPr>
    <p:cSldViewPr snapToGrid="0">
      <p:cViewPr>
        <p:scale>
          <a:sx n="100" d="100"/>
          <a:sy n="100" d="100"/>
        </p:scale>
        <p:origin x="-1224" y="-24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862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86C8A83-A0C6-4102-8977-A198C6E7E8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501464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620AFAC-A34F-4B41-BB6A-A2879AFF64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4463369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20AFAC-A34F-4B41-BB6A-A2879AFF6470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6388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D65B80-C516-43F0-B454-056A5C0FE23D}" type="slidenum">
              <a:rPr lang="pl-PL" altLang="pl-PL" sz="1200"/>
              <a:pPr algn="r"/>
              <a:t>2</a:t>
            </a:fld>
            <a:endParaRPr lang="pl-PL" altLang="pl-PL" sz="1200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650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32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6285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9218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686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853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583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199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947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580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361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4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4/18/2017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Obraz 3"/>
          <p:cNvPicPr>
            <a:picLocks noChangeAspect="1"/>
          </p:cNvPicPr>
          <p:nvPr userDrawn="1"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 userDrawn="1"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9" name="pole tekstowe 8"/>
          <p:cNvSpPr txBox="1">
            <a:spLocks noChangeArrowheads="1"/>
          </p:cNvSpPr>
          <p:nvPr userDrawn="1"/>
        </p:nvSpPr>
        <p:spPr bwMode="auto">
          <a:xfrm>
            <a:off x="7419975" y="6372225"/>
            <a:ext cx="1362075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600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</a:p>
        </p:txBody>
      </p:sp>
      <p:sp>
        <p:nvSpPr>
          <p:cNvPr id="10" name="Prostokąt 9"/>
          <p:cNvSpPr/>
          <p:nvPr userDrawn="1"/>
        </p:nvSpPr>
        <p:spPr>
          <a:xfrm>
            <a:off x="1949570" y="6507222"/>
            <a:ext cx="647799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800" dirty="0" smtClean="0">
                <a:latin typeface="Arial" charset="0"/>
              </a:rPr>
              <a:t>Europejski </a:t>
            </a:r>
            <a:r>
              <a:rPr lang="pl-PL" sz="800" baseline="0" dirty="0" smtClean="0">
                <a:latin typeface="Arial" charset="0"/>
              </a:rPr>
              <a:t>Fundusz Rolny na rzecz Rozwoju Obszarów Wiejskich</a:t>
            </a:r>
            <a:r>
              <a:rPr lang="pl-PL" sz="800" dirty="0" smtClean="0">
                <a:latin typeface="Arial" charset="0"/>
              </a:rPr>
              <a:t>: Europa inwestująca w obszary wiejskie”</a:t>
            </a:r>
            <a:endParaRPr lang="pl-PL" dirty="0"/>
          </a:p>
        </p:txBody>
      </p:sp>
      <p:pic>
        <p:nvPicPr>
          <p:cNvPr id="11" name="Obraz 8" descr="UE_LOGO_Europejski_Fundusz_Rolny_JPG"/>
          <p:cNvPicPr>
            <a:picLocks noChangeAspect="1" noChangeArrowheads="1"/>
          </p:cNvPicPr>
          <p:nvPr userDrawn="1"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3228975" y="5972318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9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5153995" y="5908117"/>
            <a:ext cx="9144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Obraz 13" descr="KSOW_LOGO_JPG"/>
          <p:cNvPicPr/>
          <p:nvPr userDrawn="1"/>
        </p:nvPicPr>
        <p:blipFill>
          <a:blip r:embed="rId3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041" y="5969104"/>
            <a:ext cx="1160780" cy="475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20843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3" r:id="rId24"/>
    <p:sldLayoutId id="2147483924" r:id="rId25"/>
    <p:sldLayoutId id="2147483925" r:id="rId26"/>
    <p:sldLayoutId id="2147483745" r:id="rId27"/>
    <p:sldLayoutId id="2147483746" r:id="rId28"/>
    <p:sldLayoutId id="2147483747" r:id="rId2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mlyszyk@wzp.pl" TargetMode="Externa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9700"/>
            <a:ext cx="9144000" cy="67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88900" y="9525"/>
            <a:ext cx="9228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7800" y="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10"/>
          <p:cNvSpPr/>
          <p:nvPr/>
        </p:nvSpPr>
        <p:spPr>
          <a:xfrm>
            <a:off x="0" y="3886200"/>
            <a:ext cx="5287963" cy="1951038"/>
          </a:xfrm>
          <a:prstGeom prst="rect">
            <a:avLst/>
          </a:prstGeom>
          <a:solidFill>
            <a:srgbClr val="707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078" name="Obraz 8" descr="UE_LOGO_Europejski_Fundusz_Rolny_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23813" y="5858006"/>
            <a:ext cx="657225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0" y="3895725"/>
            <a:ext cx="52689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charset="0"/>
              </a:rPr>
              <a:t>Program Rozwoju Obszarów Wiejskich na lata 2014-2020</a:t>
            </a:r>
          </a:p>
          <a:p>
            <a:pPr algn="ctr"/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pl-PL" altLang="pl-PL" sz="2000" b="1" dirty="0" smtClean="0">
                <a:solidFill>
                  <a:schemeClr val="bg1"/>
                </a:solidFill>
                <a:latin typeface="Arial" charset="0"/>
              </a:rPr>
              <a:t>Targowiska</a:t>
            </a:r>
            <a:endParaRPr lang="pl-PL" altLang="pl-PL" sz="20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3080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20887" y="5879306"/>
            <a:ext cx="8159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8" descr="KSOW_LOGO_JPG"/>
          <p:cNvPicPr/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66" y="5902429"/>
            <a:ext cx="1160780" cy="4756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ole tekstowe 1"/>
          <p:cNvSpPr txBox="1"/>
          <p:nvPr/>
        </p:nvSpPr>
        <p:spPr>
          <a:xfrm>
            <a:off x="-23813" y="6406456"/>
            <a:ext cx="2960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" dirty="0"/>
              <a:t>„Europejski Fundusz Rolny na rzecz Rozwoju Obszarów Wiejskich: </a:t>
            </a:r>
            <a:endParaRPr lang="pl-PL" sz="700" dirty="0" smtClean="0"/>
          </a:p>
          <a:p>
            <a:pPr algn="ctr"/>
            <a:r>
              <a:rPr lang="pl-PL" sz="700" dirty="0" smtClean="0"/>
              <a:t>Europa </a:t>
            </a:r>
            <a:r>
              <a:rPr lang="pl-PL" sz="700" dirty="0"/>
              <a:t>inwestująca w obszary wiejskie”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0525" y="1516946"/>
            <a:ext cx="840104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 smtClean="0">
                <a:latin typeface="Arial" pitchFamily="34" charset="0"/>
                <a:cs typeface="Arial" pitchFamily="34" charset="0"/>
              </a:rPr>
              <a:t>Powierzchnia handlowa targowiska, przez którą należy rozumieć powierzchnię sprzedaży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o której mowa w ustawie z dnia 27 marca 2003 r. o planowaniu i zagospodarowaniu przestrzennym (Dz. U. z 2016 r. poz. 778, 904 i 961),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która zostanie przeznaczona dla rolników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w rozumieniu art. 4 rozporządzenia Parlamentu Europejskiego i Rady (UE) nr 1307/2013 z dnia 17 grudnia 2013 r. ustanawiającego przepisy dotyczące płatności bezpośrednich dla rolników na podstawie systemów wsparcia w ramach wspólnej polityki rolnej oraz uchylającego rozporządzenie Rady (WE) nr 637/2008 i rozporządzenie Rady (WE) nr 73/2009 (Dz. Urz. UE L 347 z 20.12.2013, str. 608, z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zm.3)), zwanych dalej „rolnikami”,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pod sprzedaż produktów rolno-spożywczych, będzie stanowiła co najmniej 30% powierzchni handlowej targowiska.</a:t>
            </a:r>
            <a:endParaRPr lang="pl-PL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</a:p>
        </p:txBody>
      </p:sp>
      <p:sp>
        <p:nvSpPr>
          <p:cNvPr id="9219" name="Symbol zastępczy tekstu 2"/>
          <p:cNvSpPr txBox="1">
            <a:spLocks/>
          </p:cNvSpPr>
          <p:nvPr/>
        </p:nvSpPr>
        <p:spPr bwMode="auto">
          <a:xfrm>
            <a:off x="482600" y="1524000"/>
            <a:ext cx="8191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000" b="1">
                <a:solidFill>
                  <a:srgbClr val="000000"/>
                </a:solidFill>
                <a:latin typeface="Arial" charset="0"/>
              </a:rPr>
              <a:t>   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57224" y="1619007"/>
            <a:ext cx="794226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b="1" dirty="0">
                <a:latin typeface="Arial" charset="0"/>
              </a:rPr>
              <a:t>Koszty </a:t>
            </a:r>
            <a:r>
              <a:rPr lang="pl-PL" b="1" dirty="0" err="1">
                <a:latin typeface="Arial" charset="0"/>
              </a:rPr>
              <a:t>kwalifikowalne</a:t>
            </a:r>
            <a:r>
              <a:rPr lang="pl-PL" b="1" dirty="0">
                <a:latin typeface="Arial" charset="0"/>
              </a:rPr>
              <a:t> - wszelkie koszty związane z: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budową lub przebudową targowiska lub obiektu budowlanego przeznaczonego na cele promocji lokalnych produktów,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zakup nowych urządzeń, materiałów i usług służących realizacji operacji,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podatku od towarów i usług (VAT), o którym mowa w art. 69 ust. 3 lit. c rozporządzenia nr 1303/2013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koszty ogólne (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w wysokości </a:t>
            </a:r>
            <a:r>
              <a:rPr lang="pl-PL" b="1" dirty="0" err="1" smtClean="0">
                <a:latin typeface="Arial" pitchFamily="34" charset="0"/>
                <a:cs typeface="Arial" pitchFamily="34" charset="0"/>
              </a:rPr>
              <a:t>nieprzekraczajacej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 10 %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pozostałych kosztów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kwalifikowalnych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poniesione po 01 stycznia 2014 r.)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ctr">
              <a:spcAft>
                <a:spcPts val="600"/>
              </a:spcAft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Wszystkie koszty muszą być właściwie uzasadnione, racjonale </a:t>
            </a:r>
            <a:br>
              <a:rPr lang="pl-PL" b="1" dirty="0" smtClean="0">
                <a:latin typeface="Arial" pitchFamily="34" charset="0"/>
                <a:cs typeface="Arial" pitchFamily="34" charset="0"/>
              </a:rPr>
            </a:br>
            <a:r>
              <a:rPr lang="pl-PL" b="1" dirty="0" smtClean="0">
                <a:latin typeface="Arial" pitchFamily="34" charset="0"/>
                <a:cs typeface="Arial" pitchFamily="34" charset="0"/>
              </a:rPr>
              <a:t>i niezbędne do osiągnięcia celu operacji.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</a:p>
        </p:txBody>
      </p:sp>
      <p:sp>
        <p:nvSpPr>
          <p:cNvPr id="8195" name="Symbol zastępczy tekstu 2"/>
          <p:cNvSpPr txBox="1">
            <a:spLocks/>
          </p:cNvSpPr>
          <p:nvPr/>
        </p:nvSpPr>
        <p:spPr bwMode="auto">
          <a:xfrm>
            <a:off x="482600" y="1524000"/>
            <a:ext cx="8191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000" b="1">
                <a:solidFill>
                  <a:srgbClr val="000000"/>
                </a:solidFill>
                <a:latin typeface="Arial" charset="0"/>
              </a:rPr>
              <a:t>   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130710" y="2913767"/>
            <a:ext cx="73840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algn="just" eaLnBrk="0" hangingPunct="0">
              <a:tabLst>
                <a:tab pos="725488" algn="l"/>
              </a:tabLst>
            </a:pP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973393" y="1811024"/>
            <a:ext cx="76691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latin typeface="Arial" pitchFamily="34" charset="0"/>
                <a:cs typeface="Arial" pitchFamily="34" charset="0"/>
              </a:rPr>
              <a:t>Właściwy organ samorządu województwa albo samorządowa jednostka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podaje do publicznej wiadomości,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na stronie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internetowej urzędu marszałkowskiego</a:t>
            </a:r>
            <a:r>
              <a:rPr lang="pl-PL" dirty="0">
                <a:latin typeface="Arial" pitchFamily="34" charset="0"/>
                <a:cs typeface="Arial" pitchFamily="34" charset="0"/>
              </a:rPr>
              <a:t> albo samorządowej jednostki oraz w urzędzie marszałkowskim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albo samorządowej jednostce</a:t>
            </a:r>
            <a:r>
              <a:rPr lang="pl-PL" dirty="0">
                <a:latin typeface="Arial" pitchFamily="34" charset="0"/>
                <a:cs typeface="Arial" pitchFamily="34" charset="0"/>
              </a:rPr>
              <a:t>,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ogłoszenie o naborze wniosków o przyznanie pomocy nie później niż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14 dni i nie wcześniej niż 30 dni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przed dniem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planowanego rozpoczęcia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terminu składania tych wniosków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l-PL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Ogłoszenie </a:t>
            </a:r>
            <a:r>
              <a:rPr lang="pl-PL" dirty="0">
                <a:latin typeface="Arial" pitchFamily="34" charset="0"/>
                <a:cs typeface="Arial" pitchFamily="34" charset="0"/>
              </a:rPr>
              <a:t>zawiera wskazanie dnia rozpoczęcia i dnia zakończenia terminu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składania wniosków </a:t>
            </a:r>
            <a:r>
              <a:rPr lang="pl-PL" dirty="0">
                <a:latin typeface="Arial" pitchFamily="34" charset="0"/>
                <a:cs typeface="Arial" pitchFamily="34" charset="0"/>
              </a:rPr>
              <a:t>o przyznanie pomocy oraz miejsca składania wniosków o przyznanie pomocy.</a:t>
            </a:r>
            <a:endParaRPr lang="pl-PL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l-PL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99769" y="1543665"/>
            <a:ext cx="814418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Wniosek wraz z wymaganymi załącznikami należy złożyć w UM, w terminie określonym w ogłoszeniu o naborze wniosków.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Złożenie wniosku o przyznanie pomocy zostanie potwierdzone w formie pisemnej. Potwierdzenie powinno zawierać datę i godzinę wpływu wniosku, zostać opatrzone pieczęcią UM i podpisem osoby przyjmującej ten wniosek. 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Do wniosku o przyznanie pomocy dołącza się dokumenty niezbędne do ustalenia spełnienia warunków przyznania pomocy albo ich kopie, których wykaz zawiera formularz wniosku o przyznanie pomocy.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Kopie dokumentów, o których mowa w ust. 2, dołącza się w formie kopii potwierdzonych za zgodność z oryginałem przez podmiot ubiegający się o przyznanie pomocy albo pracownika samorządu województwa, albo podmiot, który wydał dokument, albo </a:t>
            </a:r>
            <a:br>
              <a:rPr lang="pl-PL" sz="1600" dirty="0" smtClean="0"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latin typeface="Arial" pitchFamily="34" charset="0"/>
                <a:cs typeface="Arial" pitchFamily="34" charset="0"/>
              </a:rPr>
              <a:t>w formie kopii poświadczonych za zgodność z oryginałem przez notariusza lub przez występującego w sprawie pełnomocnika będącego radcą prawnym albo adwokatem.</a:t>
            </a:r>
          </a:p>
        </p:txBody>
      </p:sp>
      <p:sp>
        <p:nvSpPr>
          <p:cNvPr id="3" name="Prostokąt 2"/>
          <p:cNvSpPr/>
          <p:nvPr/>
        </p:nvSpPr>
        <p:spPr>
          <a:xfrm>
            <a:off x="2792361" y="519951"/>
            <a:ext cx="57076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47725" y="1543050"/>
            <a:ext cx="766762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wniosek o przyznanie pomocy nie został złożony w terminie naboru, pomocy nie przyznaje się, o czym właściwy organ samorządu województwa informuje, w formie pisemnej, podmiot ubiegający się o przyznanie pomocy, podając przyczyny odmowy przyznania pomocy.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wniosek o przyznanie pomocy zawiera braki, właściwy organ samorządu województwa wzywa podmiot ubiegający się o przyznanie pomocy, w formie pisemnej, do usunięcia tych braków, w terminie 14 dni od dnia doręczenia wezwania.</a:t>
            </a: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Jeżeli podmiot ubiegający się o przyznanie pomocy, pomimo wezwania, o którym mowa w ust. 3, nie usunął w terminie braków, pomocy nie przyznaje się, o czym właściwy organ samorządu województwa informuje podmiot ubiegający się o przyznanie pomocy, w formie pisemnej, podając przyczyny odmowy przyznania pomocy.</a:t>
            </a: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dirty="0" smtClean="0"/>
          </a:p>
        </p:txBody>
      </p:sp>
      <p:sp>
        <p:nvSpPr>
          <p:cNvPr id="3" name="Prostokąt 2"/>
          <p:cNvSpPr/>
          <p:nvPr/>
        </p:nvSpPr>
        <p:spPr>
          <a:xfrm>
            <a:off x="2792361" y="519951"/>
            <a:ext cx="57076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80988" y="1609725"/>
            <a:ext cx="8647112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None/>
            </a:pPr>
            <a:r>
              <a:rPr lang="pl-PL" sz="1800" b="1" dirty="0" smtClean="0">
                <a:latin typeface="Arial" pitchFamily="34" charset="0"/>
                <a:cs typeface="Arial" pitchFamily="34" charset="0"/>
              </a:rPr>
              <a:t>     O kolejności przysługiwania pomocy decyduje suma uzyskanych punktów przyznanych na podstawie kryteriów wyboru operacji.</a:t>
            </a:r>
          </a:p>
          <a:p>
            <a:pPr marL="609600" indent="-609600">
              <a:buFont typeface="Arial" charset="0"/>
              <a:buNone/>
            </a:pPr>
            <a:endParaRPr lang="pl-PL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AutoNum type="arabicParenR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powierzchnia handlowa targowiska przeznaczona dla rolników pod sprzedaż produktów rolno spożywczych będzie stanowiła po realizacji operacji:</a:t>
            </a:r>
          </a:p>
          <a:p>
            <a:pPr>
              <a:buNone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       a) ponad 30% i nie więcej niż 40% powierzchni handlowej targowiska – 4 punkty,</a:t>
            </a:r>
          </a:p>
          <a:p>
            <a:pPr>
              <a:buNone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       b) ponad 40% i nie więcej niż 50% powierzchni handlowej targowiska – 8 punktów,</a:t>
            </a:r>
          </a:p>
          <a:p>
            <a:pPr>
              <a:buNone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       c) ponad 50% powierzchni handlowej targowiska – 12 punktów;</a:t>
            </a:r>
          </a:p>
          <a:p>
            <a:pPr>
              <a:buNone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>
              <a:buAutoNum type="arabicParenR" startAt="2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planowana operacja dotyczy przebudowy istniejącego targowiska – 4 punkty;</a:t>
            </a:r>
          </a:p>
          <a:p>
            <a:pPr>
              <a:buAutoNum type="arabicParenR" startAt="2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3)   w gminie nie był realizowany projekt z zakresu budowy lub przebudowy targowiska dofinansowany ze środków w ramach Programu Rozwoju Obszarów Wiejskich na lata 2007–2013 – 6 punktów;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2831690" y="569112"/>
            <a:ext cx="57174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  <a:endParaRPr lang="pl-PL" sz="2400" dirty="0"/>
          </a:p>
        </p:txBody>
      </p:sp>
      <p:sp>
        <p:nvSpPr>
          <p:cNvPr id="4" name="Prostokąt 3"/>
          <p:cNvSpPr/>
          <p:nvPr/>
        </p:nvSpPr>
        <p:spPr>
          <a:xfrm>
            <a:off x="894735" y="1799303"/>
            <a:ext cx="76544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powierzchnia handlowa targowiska przeznaczona pod sprzedaż </a:t>
            </a:r>
          </a:p>
          <a:p>
            <a:r>
              <a:rPr lang="pl-PL" b="1" dirty="0" smtClean="0">
                <a:latin typeface="Arial" pitchFamily="34" charset="0"/>
                <a:cs typeface="Arial" pitchFamily="34" charset="0"/>
              </a:rPr>
              <a:t>    produktów rolno-spożywczych wyprodukowanych w systemie  </a:t>
            </a:r>
          </a:p>
          <a:p>
            <a:r>
              <a:rPr lang="pl-PL" b="1" dirty="0" smtClean="0">
                <a:latin typeface="Arial" pitchFamily="34" charset="0"/>
                <a:cs typeface="Arial" pitchFamily="34" charset="0"/>
              </a:rPr>
              <a:t>    rolnictwa ekologicznego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zgodnie z rozporządzeniem Rady (WE) nr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834/2007 z dnia 28 czerwca 2007 r. w sprawie produkcji ekologicznej i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znakowania produktów ekologicznych i uchylającym rozporządzenie 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(EWG) nr 2092/91 (Dz. Urz. UE L 189 z 20.07.2007, str. 1, z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późn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zm.6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), będzie stanowiła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po realizacji operacji:</a:t>
            </a:r>
          </a:p>
          <a:p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lphaLcParenR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nie mniej niż 5% i nie więcej niż 10% powierzchni handlowej</a:t>
            </a:r>
          </a:p>
          <a:p>
            <a:pPr marL="342900" indent="-342900"/>
            <a:r>
              <a:rPr lang="pl-PL" dirty="0" smtClean="0">
                <a:latin typeface="Arial" pitchFamily="34" charset="0"/>
                <a:cs typeface="Arial" pitchFamily="34" charset="0"/>
              </a:rPr>
              <a:t>     targowiska – 5 punktów,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b)  ponad 10% powierzchni handlowej targowiska – 10 punktów;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62000" y="1871693"/>
            <a:ext cx="75438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5) operacja uwzględnia wyposażenie targowiska w instalacje odnawialnego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źródła energii w rozumieniu ustawy z dnia 20 lutego 2015 r. o odnawialnych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źródłach energii, które będą zapewniały pokrycie co najmniej w 30% 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zapotrzebowania na energię elektryczną lub cieplną – 6 punktów;</a:t>
            </a:r>
          </a:p>
          <a:p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6) targowisko będzie obiektem całorocznym – 10 punktów;</a:t>
            </a:r>
          </a:p>
          <a:p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7) w okresie 5 lat od dnia wypłaty przez Agencję Restrukturyzacji i Modernizacji 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Rolnictwa płatności końcowej koszt wynajmu powierzchni handlowej 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targowiska przez rolników będzie o co najmniej 25% niższy od kosztu wynajmu</a:t>
            </a:r>
          </a:p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    przez inne podmioty – 6 punktów.</a:t>
            </a:r>
          </a:p>
          <a:p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b="1" dirty="0" smtClean="0">
                <a:latin typeface="Arial" pitchFamily="34" charset="0"/>
                <a:cs typeface="Arial" pitchFamily="34" charset="0"/>
              </a:rPr>
              <a:t>Pomoc może być przyznana na realizację operacji, która uzyskała co najmniej 27 punktów.</a:t>
            </a:r>
            <a:endParaRPr lang="pl-PL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581025" y="1562100"/>
            <a:ext cx="805815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W przypadku operacji, które uzyskały taką samą liczbę punktów, o kolejności przyznania pomocy decyduje większa liczba punktów uzyskanych za spełnienie kolejnych kryteriów określonych w ust. 2.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W przypadku gdy operacje uzyskały taką samą liczbę punktów i niemożliwe jest ustalenie ich kolejności zgodnie z ust. 4, o kolejności przyznania pomocy decyduje liczba mieszkańców miejscowości, w której jest realizowana operacja, według aktualnych na dzień rozpoczęcia naboru wniosków o przyznanie pomocy danych Głównego Urzędu Statystycznego, przy czym pierwszeństwo w uzyskaniu pomocy ma operacja, która będzie realizowana w miejscowości o większej liczbie mieszkańców.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71526" y="1676400"/>
            <a:ext cx="799147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Właściwy organ samorządu województwa albo samorządowa jednostka niezwłocznie sporządza i podaje do publicznej wiadomości na stronie internetowej urzędu marszałkowskiego albo samorządowej jednostki oraz w urzędzie marszałkowskim albo samorządowej jednostce listę, która zawiera informację o kolejności przysługiwania pomocy.</a:t>
            </a:r>
          </a:p>
          <a:p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W terminie </a:t>
            </a: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6 miesięcy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od dnia, w którym upływa termin składania wniosków </a:t>
            </a:r>
            <a:br>
              <a:rPr lang="pl-PL" sz="1600" dirty="0" smtClean="0"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latin typeface="Arial" pitchFamily="34" charset="0"/>
                <a:cs typeface="Arial" pitchFamily="34" charset="0"/>
              </a:rPr>
              <a:t>o przyznanie pomocy, właściwy organ samorządu województwa: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wzywa podmiot ubiegający się o przyznanie pomocy do zawarcia umowy </a:t>
            </a:r>
            <a:br>
              <a:rPr lang="pl-PL" sz="1600" dirty="0" smtClean="0"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latin typeface="Arial" pitchFamily="34" charset="0"/>
                <a:cs typeface="Arial" pitchFamily="34" charset="0"/>
              </a:rPr>
              <a:t>    – w przypadku pozytywnego rozpatrzenia wniosku o przyznanie pomocy;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informuje podmiot ubiegający się o przyznanie pomocy o odmowie jej przyznania</a:t>
            </a: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endParaRPr lang="pl-PL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tekstu 2"/>
          <p:cNvSpPr txBox="1">
            <a:spLocks/>
          </p:cNvSpPr>
          <p:nvPr/>
        </p:nvSpPr>
        <p:spPr bwMode="auto">
          <a:xfrm>
            <a:off x="465138" y="1590369"/>
            <a:ext cx="8355012" cy="366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000" b="1" dirty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pl-PL" altLang="pl-PL" sz="2000" b="1" dirty="0" smtClean="0">
                <a:solidFill>
                  <a:srgbClr val="000000"/>
                </a:solidFill>
                <a:latin typeface="Arial" charset="0"/>
              </a:rPr>
              <a:t>Operacje typu </a:t>
            </a: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Inwestycje w targowiska lub obiekty budowlane przeznaczone na cele promocji lokalnych produktów</a:t>
            </a:r>
            <a:r>
              <a:rPr lang="pl-PL" altLang="pl-PL" sz="2000" dirty="0">
                <a:solidFill>
                  <a:srgbClr val="000000"/>
                </a:solidFill>
                <a:latin typeface="Arial" charset="0"/>
              </a:rPr>
              <a:t/>
            </a:r>
            <a:br>
              <a:rPr lang="pl-PL" altLang="pl-PL" sz="2000" dirty="0">
                <a:solidFill>
                  <a:srgbClr val="000000"/>
                </a:solidFill>
                <a:latin typeface="Arial" charset="0"/>
              </a:rPr>
            </a:br>
            <a:r>
              <a:rPr lang="pl-PL" altLang="pl-PL" sz="2000" dirty="0" smtClean="0">
                <a:solidFill>
                  <a:srgbClr val="000000"/>
                </a:solidFill>
                <a:latin typeface="Arial" charset="0"/>
              </a:rPr>
              <a:t>będą możliwe do realizacji w </a:t>
            </a:r>
            <a:r>
              <a:rPr lang="pl-PL" altLang="pl-PL" sz="2000" dirty="0">
                <a:solidFill>
                  <a:srgbClr val="000000"/>
                </a:solidFill>
                <a:latin typeface="Arial" charset="0"/>
              </a:rPr>
              <a:t>ramach działania </a:t>
            </a:r>
            <a:br>
              <a:rPr lang="pl-PL" altLang="pl-PL" sz="2000" dirty="0">
                <a:solidFill>
                  <a:srgbClr val="000000"/>
                </a:solidFill>
                <a:latin typeface="Arial" charset="0"/>
              </a:rPr>
            </a:br>
            <a:r>
              <a:rPr lang="pl-PL" altLang="pl-PL" sz="2000" b="1" dirty="0">
                <a:solidFill>
                  <a:srgbClr val="000000"/>
                </a:solidFill>
                <a:latin typeface="Arial" charset="0"/>
              </a:rPr>
              <a:t>„Podstawowe usługi i odnowa wsi na obszarach wiejskich”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pl-PL" altLang="pl-PL" sz="1600" dirty="0" smtClean="0">
                <a:solidFill>
                  <a:srgbClr val="000000"/>
                </a:solidFill>
                <a:latin typeface="Arial" charset="0"/>
              </a:rPr>
              <a:t>W dniu 12 sierpnia 2016 r. ukazało się Rozporządzenie Ministra Rolnictwa i Rozwoju Wsi z dnia 20 lipca 2016 r. w sprawie szczegółowych warunków i trybu przyznawania pomocy finansowej na operacje typu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„Inwestycje w targowiska lub obiekty budowlane przeznaczone na cele promocji lokalnych produktów” </a:t>
            </a:r>
            <a:r>
              <a:rPr lang="pl-PL" sz="1600" b="1" dirty="0" smtClean="0"/>
              <a:t>w </a:t>
            </a:r>
            <a:r>
              <a:rPr lang="pl-PL" sz="1600" b="1" dirty="0"/>
              <a:t>ramach </a:t>
            </a:r>
            <a:r>
              <a:rPr lang="pl-PL" sz="1600" b="1" dirty="0" err="1"/>
              <a:t>poddziałania</a:t>
            </a:r>
            <a:r>
              <a:rPr lang="pl-PL" sz="1600" b="1" dirty="0"/>
              <a:t> </a:t>
            </a:r>
            <a:r>
              <a:rPr lang="pl-PL" sz="1600" b="1" dirty="0" smtClean="0"/>
              <a:t>„Wsparcie inwestycji w tworzenie, ulepszanie i rozwijanie podstawowych usług lokalnych dla ludności wiejskiej, w tym rekreacji, kultury i powiązanej infrastruktury” objętego </a:t>
            </a:r>
            <a:r>
              <a:rPr lang="pl-PL" sz="1600" b="1" dirty="0"/>
              <a:t>Programem Rozwoju Obszarów Wiejskich na lata </a:t>
            </a:r>
            <a:r>
              <a:rPr lang="pl-PL" sz="1600" b="1" dirty="0" smtClean="0"/>
              <a:t>2014–2020</a:t>
            </a:r>
            <a:endParaRPr lang="pl-PL" sz="1600" dirty="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61975" y="1343025"/>
            <a:ext cx="8058149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Arial" pitchFamily="34" charset="0"/>
                <a:cs typeface="Arial" pitchFamily="34" charset="0"/>
              </a:rPr>
              <a:t>Umowy są zawierane w kolejności wynikającej z listy, o której mowa w § 13 ust. 1, </a:t>
            </a:r>
            <a:br>
              <a:rPr lang="pl-PL" sz="1600" dirty="0" smtClean="0"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latin typeface="Arial" pitchFamily="34" charset="0"/>
                <a:cs typeface="Arial" pitchFamily="34" charset="0"/>
              </a:rPr>
              <a:t>z zastrzeżeniem § 15 rozporządzenia.</a:t>
            </a:r>
          </a:p>
          <a:p>
            <a:endParaRPr lang="pl-PL" dirty="0" smtClean="0"/>
          </a:p>
          <a:p>
            <a:pPr algn="just"/>
            <a:r>
              <a:rPr lang="pl-PL" sz="1150" b="1" dirty="0" smtClean="0">
                <a:latin typeface="Arial" pitchFamily="34" charset="0"/>
                <a:cs typeface="Arial" pitchFamily="34" charset="0"/>
              </a:rPr>
              <a:t>Umowa o przyznanie pomocy zawiera postanowienia dotyczące realizacji operacji, w szczególności  zobowiązania beneficjenta dotyczące:</a:t>
            </a:r>
          </a:p>
          <a:p>
            <a:r>
              <a:rPr lang="pl-PL" sz="1200" dirty="0" smtClean="0"/>
              <a:t>1) zapewnienia trwałości operacji zgodnie z art. 71 rozporządzenia nr 1303/2013;</a:t>
            </a:r>
          </a:p>
          <a:p>
            <a:r>
              <a:rPr lang="pl-PL" sz="1200" dirty="0" smtClean="0"/>
              <a:t>2) osiągnięcia wskaźników realizacji celu operacji do dnia złożenia wniosku o płatność końcową;</a:t>
            </a:r>
          </a:p>
          <a:p>
            <a:r>
              <a:rPr lang="pl-PL" sz="1200" dirty="0" smtClean="0"/>
              <a:t>3) niefinansowania kosztów </a:t>
            </a:r>
            <a:r>
              <a:rPr lang="pl-PL" sz="1200" dirty="0" err="1" smtClean="0"/>
              <a:t>kwalifikowalnych</a:t>
            </a:r>
            <a:r>
              <a:rPr lang="pl-PL" sz="1200" dirty="0" smtClean="0"/>
              <a:t> operacji z funduszy strukturalnych, Funduszu Spójności lub jakiegokolwiek</a:t>
            </a:r>
          </a:p>
          <a:p>
            <a:r>
              <a:rPr lang="pl-PL" sz="1200" dirty="0" smtClean="0"/>
              <a:t>innego unijnego instrumentu finansowego;</a:t>
            </a:r>
          </a:p>
          <a:p>
            <a:r>
              <a:rPr lang="pl-PL" sz="1200" dirty="0" smtClean="0"/>
              <a:t>4) zachowania konkurencyjnego trybu wyboru wykonawców poszczególnych zadań ujętych w zestawieniu rzeczowo-</a:t>
            </a:r>
          </a:p>
          <a:p>
            <a:r>
              <a:rPr lang="pl-PL" sz="1200" dirty="0" smtClean="0"/>
              <a:t>-finansowym operacji – w przypadku gdy do ich wyboru nie mają zastosowania przepisy o zamówieniach publicznych,</a:t>
            </a:r>
          </a:p>
          <a:p>
            <a:r>
              <a:rPr lang="pl-PL" sz="1200" dirty="0" smtClean="0"/>
              <a:t>a wartość danego zadania ujętego w zestawieniu rzeczowo-finansowym operacji przekracza 20 000 zł netto;</a:t>
            </a:r>
          </a:p>
          <a:p>
            <a:r>
              <a:rPr lang="pl-PL" sz="1200" dirty="0" smtClean="0"/>
              <a:t>5) przechowywania dokumentów związanych z przyznaną pomocą do dnia, w którym upłynie 5 lat od dnia wypłaty płatności</a:t>
            </a:r>
          </a:p>
          <a:p>
            <a:r>
              <a:rPr lang="pl-PL" sz="1200" dirty="0" smtClean="0"/>
              <a:t>końcowej;</a:t>
            </a:r>
          </a:p>
          <a:p>
            <a:r>
              <a:rPr lang="pl-PL" sz="1200" dirty="0" smtClean="0"/>
              <a:t>6) warunków i sposobów pozyskiwania od beneficjenta danych, które jest on obowiązany udostępnić na podstawie przepisów</a:t>
            </a:r>
          </a:p>
          <a:p>
            <a:r>
              <a:rPr lang="pl-PL" sz="1200" dirty="0" smtClean="0"/>
              <a:t>prawa;</a:t>
            </a:r>
          </a:p>
          <a:p>
            <a:r>
              <a:rPr lang="pl-PL" sz="1200" dirty="0" smtClean="0"/>
              <a:t>7) dokonywania zmian w umowie;</a:t>
            </a:r>
          </a:p>
          <a:p>
            <a:r>
              <a:rPr lang="pl-PL" sz="1200" dirty="0" smtClean="0"/>
              <a:t>8) udostępniania uprawnionym podmiotom informacji niezbędnych do przeprowadzania ewaluacji;</a:t>
            </a:r>
          </a:p>
          <a:p>
            <a:r>
              <a:rPr lang="pl-PL" sz="1200" dirty="0" smtClean="0"/>
              <a:t>9) ograniczeń lub warunków w zakresie przenoszenia własności lub posiadania rzeczy nabytych w ramach realizacji</a:t>
            </a:r>
          </a:p>
          <a:p>
            <a:r>
              <a:rPr lang="pl-PL" sz="1200" dirty="0" smtClean="0"/>
              <a:t>operacji lub sposobu ich wykorzystania;</a:t>
            </a:r>
          </a:p>
          <a:p>
            <a:r>
              <a:rPr lang="pl-PL" sz="1200" dirty="0" smtClean="0"/>
              <a:t>10) zapewnienia spełnienia na etapie składania wniosku o płatność końcową warunków, które wynikają z kryteriów wyboru</a:t>
            </a:r>
          </a:p>
          <a:p>
            <a:r>
              <a:rPr lang="pl-PL" sz="1200" dirty="0" smtClean="0"/>
              <a:t>operacji, o których mowa w § 11 ust. 2, za które punkty zostały przyznane jedynie na podstawie deklaracji ich</a:t>
            </a:r>
          </a:p>
          <a:p>
            <a:r>
              <a:rPr lang="pl-PL" sz="1200" dirty="0" smtClean="0"/>
              <a:t>spełnienia złożonej we wniosku o przyznanie pomocy.</a:t>
            </a:r>
            <a:endParaRPr lang="pl-PL" sz="11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23900" y="1742715"/>
            <a:ext cx="80391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Koszty kwalifikowalne podlegają refundacji w wysokości określonej w umowie </a:t>
            </a:r>
            <a:b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 przyznanie pomocy, jeżeli zostały:</a:t>
            </a:r>
          </a:p>
          <a:p>
            <a:pPr algn="just"/>
            <a:endParaRPr lang="pl-P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poniesione: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od dnia, w którym została zawarta umowa, a w przypadku kosztów ogólnych</a:t>
            </a:r>
            <a:b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od dnia 1 stycznia 2014 r.,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zgodnie z przepisami o zamówieniach publicznych, a gdy te przepisy nie mają zastosowania – w wyniku wyboru przez beneficjenta wykonawców poszczególnych zadań ujętych w zestawieniu rzeczowo-finansowym operacji </a:t>
            </a:r>
            <a:b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 zachowaniem konkurencyjnego trybu ich wyboru określonego w umowie,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 formie rozliczenia bezgotówkowego;</a:t>
            </a:r>
          </a:p>
          <a:p>
            <a:pPr algn="just"/>
            <a:endParaRPr lang="pl-P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arenR" startAt="2"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uwzględnione w oddzielnym systemie rachunkowości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</a:p>
        </p:txBody>
      </p:sp>
      <p:sp>
        <p:nvSpPr>
          <p:cNvPr id="3" name="Prostokąt 2"/>
          <p:cNvSpPr/>
          <p:nvPr/>
        </p:nvSpPr>
        <p:spPr>
          <a:xfrm>
            <a:off x="1009650" y="1653390"/>
            <a:ext cx="7315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Wniosek o płatność składa się, w formie pisemnej, w urzędzie marszałkowskim albo w samorządowej jednostce albo przez nadanie rejestrowanej przesyłki pocztowej za pomocą operatora wyznaczonego w rozumieniu ustawy z dnia 23 listopada 2012 r. – Prawo pocztowe.</a:t>
            </a:r>
          </a:p>
          <a:p>
            <a:pPr algn="just"/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dirty="0" smtClean="0">
                <a:latin typeface="Arial" pitchFamily="34" charset="0"/>
                <a:cs typeface="Arial" pitchFamily="34" charset="0"/>
              </a:rPr>
              <a:t>Do wniosku o płatność dołącza się dokumenty niezbędne do wypłaty środków finansowych z tytułu pomocy lub ich kopie, potwierdzające spełnienie warunków wypłaty pomocy, których wykaz zawiera formularz wniosku o płatność. Przepis § 9 ust. 3 stosuje się odpowiednio.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81049" y="1424524"/>
            <a:ext cx="780097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Jeżeli wniosek o płatność zawiera braki, właściwy organ samorządu województwa wzywa beneficjenta, w formie pisemnej, do usunięcia tych braków, w terminie 14 dni od dnia doręczenia wezwania.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Jeżeli beneficjent, pomimo wezwania, o którym mowa w ust. 1, nie usunął w terminie braków, właściwy organ samorządu województwa wzywa ponownie beneficjenta, </a:t>
            </a:r>
            <a:br>
              <a:rPr lang="pl-PL" sz="1600" dirty="0" smtClean="0"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latin typeface="Arial" pitchFamily="34" charset="0"/>
                <a:cs typeface="Arial" pitchFamily="34" charset="0"/>
              </a:rPr>
              <a:t>w formie pisemnej, do ich usunięcia, w terminie 14 dni od dnia doręczenia wezwania.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Jeżeli beneficjent nie usunął braków, właściwy organ samorządu województwa rozpatruje wniosek o płatność w zakresie, w jakim został wypełniony, oraz na podstawie dołączonych do tego wniosku poprawnie sporządzonych dokumentów.</a:t>
            </a:r>
          </a:p>
          <a:p>
            <a:pPr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l-PL" sz="1600" dirty="0" smtClean="0">
                <a:latin typeface="Arial" pitchFamily="34" charset="0"/>
                <a:cs typeface="Arial" pitchFamily="34" charset="0"/>
              </a:rPr>
              <a:t>W trakcie rozpatrywania wniosku o płatność właściwy organ samorządu województwa może wzywać beneficjenta, w formie pisemnej, do wyjaśnienia faktów istotnych dla rozstrzygnięcia sprawy lub przedstawienia dowodów na potwierdzenie tych faktów, w terminie 14 dni od dnia doręczenia wezwania.</a:t>
            </a:r>
            <a:endParaRPr lang="pl-PL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l-PL" sz="2400" smtClean="0">
                <a:solidFill>
                  <a:srgbClr val="44C6EB"/>
                </a:solidFill>
                <a:latin typeface="Arial" charset="0"/>
              </a:rPr>
              <a:t>Wartość alokacji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52400" y="1600201"/>
            <a:ext cx="8686800" cy="4229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endParaRPr lang="pl-PL" sz="2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     Na operacje typu </a:t>
            </a: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„Inwestycje w targowiska lub obiekty budowlane przeznaczone na cele promocji lokalnych produktów”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w ramach </a:t>
            </a:r>
            <a:r>
              <a:rPr lang="pl-PL" sz="2000" dirty="0" err="1" smtClean="0">
                <a:latin typeface="Arial" pitchFamily="34" charset="0"/>
                <a:cs typeface="Arial" pitchFamily="34" charset="0"/>
              </a:rPr>
              <a:t>poddziałania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„Wsparcie inwestycji w tworzenie, ulepszanie i rozwijanie podstawowych usług lokalnych dla ludności wiejskiej, w tym rekreacji, kultury i powiązanej infrastruktury”</a:t>
            </a:r>
          </a:p>
          <a:p>
            <a:pPr algn="ctr">
              <a:buNone/>
            </a:pP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planowana alokacja wynosi:</a:t>
            </a:r>
          </a:p>
          <a:p>
            <a:pPr algn="ctr">
              <a:buNone/>
            </a:pPr>
            <a:endParaRPr lang="pl-PL" sz="2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2 881 080 euro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050925" y="1954213"/>
            <a:ext cx="688975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altLang="pl-PL" dirty="0">
                <a:latin typeface="Arial" charset="0"/>
              </a:rPr>
              <a:t>  Dziękuję za uwagę</a:t>
            </a:r>
          </a:p>
          <a:p>
            <a:pPr algn="ctr"/>
            <a:endParaRPr lang="pl-PL" altLang="pl-PL" dirty="0">
              <a:latin typeface="Arial" charset="0"/>
            </a:endParaRPr>
          </a:p>
          <a:p>
            <a:pPr algn="ctr"/>
            <a:r>
              <a:rPr lang="pl-PL" altLang="pl-PL" dirty="0" smtClean="0">
                <a:latin typeface="Arial" charset="0"/>
              </a:rPr>
              <a:t>Michał Łyszyk</a:t>
            </a:r>
          </a:p>
          <a:p>
            <a:pPr algn="ctr"/>
            <a:r>
              <a:rPr lang="pl-PL" altLang="pl-PL" dirty="0" smtClean="0">
                <a:latin typeface="Arial" charset="0"/>
              </a:rPr>
              <a:t>Biuro </a:t>
            </a:r>
            <a:r>
              <a:rPr lang="pl-PL" altLang="pl-PL" dirty="0">
                <a:latin typeface="Arial" charset="0"/>
              </a:rPr>
              <a:t>Projektów </a:t>
            </a:r>
          </a:p>
          <a:p>
            <a:pPr algn="ctr"/>
            <a:r>
              <a:rPr lang="pl-PL" altLang="pl-PL" dirty="0">
                <a:latin typeface="Arial" charset="0"/>
              </a:rPr>
              <a:t>Wydziału Programów Rozwoju Obszarów Wiejskich</a:t>
            </a:r>
          </a:p>
          <a:p>
            <a:endParaRPr lang="pl-PL" altLang="pl-PL" dirty="0"/>
          </a:p>
          <a:p>
            <a:endParaRPr lang="pl-PL" altLang="pl-PL" dirty="0"/>
          </a:p>
          <a:p>
            <a:endParaRPr lang="pl-PL" altLang="pl-PL" dirty="0"/>
          </a:p>
          <a:p>
            <a:r>
              <a:rPr lang="pl-PL" altLang="pl-PL" sz="1600" dirty="0">
                <a:latin typeface="Arial" charset="0"/>
              </a:rPr>
              <a:t>Urząd Marszałkowski </a:t>
            </a:r>
          </a:p>
          <a:p>
            <a:r>
              <a:rPr lang="pl-PL" altLang="pl-PL" sz="1600" dirty="0">
                <a:latin typeface="Arial" charset="0"/>
              </a:rPr>
              <a:t>Województwa Zachodniopomorskiego</a:t>
            </a:r>
            <a:endParaRPr lang="en-US" altLang="pl-PL" sz="1600" dirty="0">
              <a:latin typeface="Arial" charset="0"/>
            </a:endParaRPr>
          </a:p>
          <a:p>
            <a:r>
              <a:rPr lang="en-US" altLang="pl-PL" sz="1600" dirty="0">
                <a:latin typeface="Arial" charset="0"/>
              </a:rPr>
              <a:t>tel. 091 31 29 </a:t>
            </a:r>
            <a:r>
              <a:rPr lang="en-US" altLang="pl-PL" sz="1600" dirty="0" smtClean="0">
                <a:latin typeface="Arial" charset="0"/>
              </a:rPr>
              <a:t>355</a:t>
            </a:r>
            <a:endParaRPr lang="pl-PL" altLang="pl-PL" sz="1600" dirty="0" smtClean="0">
              <a:latin typeface="Arial" charset="0"/>
            </a:endParaRPr>
          </a:p>
          <a:p>
            <a:r>
              <a:rPr lang="pl-PL" altLang="pl-PL" sz="1600" dirty="0" smtClean="0">
                <a:latin typeface="Arial" charset="0"/>
              </a:rPr>
              <a:t>      091 31 29 300</a:t>
            </a:r>
            <a:endParaRPr lang="en-US" altLang="pl-PL" sz="1600" dirty="0">
              <a:latin typeface="Arial" charset="0"/>
            </a:endParaRPr>
          </a:p>
          <a:p>
            <a:r>
              <a:rPr lang="en-US" altLang="pl-PL" sz="1600" dirty="0">
                <a:latin typeface="Arial" charset="0"/>
              </a:rPr>
              <a:t>fax. 091 31 29 325</a:t>
            </a:r>
          </a:p>
          <a:p>
            <a:r>
              <a:rPr lang="en-US" altLang="pl-PL" sz="1600" dirty="0">
                <a:latin typeface="Arial" charset="0"/>
              </a:rPr>
              <a:t>email: </a:t>
            </a:r>
            <a:r>
              <a:rPr lang="en-US" altLang="pl-PL" sz="1600" dirty="0" smtClean="0">
                <a:solidFill>
                  <a:srgbClr val="002060"/>
                </a:solidFill>
                <a:latin typeface="Arial" charset="0"/>
                <a:hlinkClick r:id="rId2" tooltip="blocked::mailto:mlyszyk@wzp.pl"/>
              </a:rPr>
              <a:t>mlyszyk@wzp.pl</a:t>
            </a:r>
            <a:r>
              <a:rPr lang="pl-PL" altLang="pl-PL" sz="1600" dirty="0" smtClean="0">
                <a:latin typeface="Arial" charset="0"/>
              </a:rPr>
              <a:t>, </a:t>
            </a:r>
            <a:r>
              <a:rPr lang="pl-PL" altLang="pl-PL" sz="1600" dirty="0" err="1" smtClean="0">
                <a:latin typeface="Arial" charset="0"/>
              </a:rPr>
              <a:t>sek_wprow@wzp.pl</a:t>
            </a:r>
            <a:endParaRPr lang="pl-PL" altLang="pl-PL" sz="16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61950" y="1857375"/>
            <a:ext cx="8286750" cy="197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dirty="0" smtClean="0">
                <a:solidFill>
                  <a:srgbClr val="000000"/>
                </a:solidFill>
                <a:latin typeface="Arial" charset="0"/>
              </a:rPr>
              <a:t>W dniu 27.03.2017 r. Zarząd Województwa Zachodniopomorskiego podjął uchwałę nr 482/17 o terminie naboru wniosków o przyznanie pomocy na operacje typu 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„Inwestycje w targowiska lub obiekty budowlane przeznaczone na cele promocji lokalnych produktów”.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400" b="1" dirty="0" smtClean="0">
                <a:solidFill>
                  <a:srgbClr val="000000"/>
                </a:solidFill>
                <a:latin typeface="Arial" charset="0"/>
              </a:rPr>
              <a:t>Termin naboru: 18 kwietnia 2017 r. – 19 maj 2017 r.</a:t>
            </a:r>
            <a:endParaRPr lang="pl-PL" altLang="pl-PL" sz="2400" b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870200" y="214313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</a:p>
        </p:txBody>
      </p:sp>
      <p:sp>
        <p:nvSpPr>
          <p:cNvPr id="6147" name="Symbol zastępczy tekstu 2"/>
          <p:cNvSpPr txBox="1">
            <a:spLocks/>
          </p:cNvSpPr>
          <p:nvPr/>
        </p:nvSpPr>
        <p:spPr bwMode="auto">
          <a:xfrm>
            <a:off x="482600" y="1524000"/>
            <a:ext cx="8191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000" b="1">
                <a:solidFill>
                  <a:srgbClr val="000000"/>
                </a:solidFill>
                <a:latin typeface="Arial" charset="0"/>
              </a:rPr>
              <a:t>   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846138" y="1575144"/>
            <a:ext cx="72644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 eaLnBrk="0" hangingPunct="0">
              <a:tabLst>
                <a:tab pos="725488" algn="l"/>
              </a:tabLst>
            </a:pPr>
            <a:r>
              <a:rPr lang="pl-PL" sz="2000" b="1" dirty="0">
                <a:latin typeface="Arial" charset="0"/>
              </a:rPr>
              <a:t>Warunki i tryb przyznawania pomocy finansowej:</a:t>
            </a:r>
          </a:p>
          <a:p>
            <a:pPr marL="342900" indent="-342900" algn="ctr" eaLnBrk="0" hangingPunct="0">
              <a:tabLst>
                <a:tab pos="725488" algn="l"/>
              </a:tabLst>
            </a:pPr>
            <a:endParaRPr lang="pl-PL" sz="2000" b="1" dirty="0" smtClean="0">
              <a:latin typeface="Arial" charset="0"/>
            </a:endParaRPr>
          </a:p>
          <a:p>
            <a:pPr algn="ctr"/>
            <a:r>
              <a:rPr lang="pl-PL" sz="16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pl-PL" sz="1600" b="1" dirty="0" smtClean="0"/>
              <a:t>Pomoc jest przyznawana na operację polegającą na budowie lub przebudowie targowisk lub obiektów budowlanych przeznaczonych na cele promocji lokalnych produktów, w tym na związany z tą budową lub przebudową zakup nowych urządzeń, materiałów i usług służących realizacji tej operacji.</a:t>
            </a:r>
            <a:endParaRPr lang="pl-PL" sz="1600" b="1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b="1" dirty="0">
              <a:latin typeface="Arial" charset="0"/>
            </a:endParaRPr>
          </a:p>
          <a:p>
            <a:pPr marL="342900" indent="-342900" algn="just" eaLnBrk="0" hangingPunct="0">
              <a:buAutoNum type="arabicPeriod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Inwestycja </a:t>
            </a:r>
            <a:r>
              <a:rPr lang="pl-PL" dirty="0">
                <a:latin typeface="Arial" charset="0"/>
              </a:rPr>
              <a:t>będzie </a:t>
            </a:r>
            <a:r>
              <a:rPr lang="pl-PL" dirty="0" smtClean="0">
                <a:latin typeface="Arial" charset="0"/>
              </a:rPr>
              <a:t>realizowana w miejscowości liczącej nie więcej niż 200 000 mieszkańców</a:t>
            </a:r>
          </a:p>
          <a:p>
            <a:pPr marL="342900" indent="-342900" algn="just" eaLnBrk="0" hangingPunct="0">
              <a:buAutoNum type="arabicPeriod"/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buFontTx/>
              <a:buAutoNum type="arabicPeriod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Wnioskodawcą może być </a:t>
            </a:r>
            <a:r>
              <a:rPr lang="pl-PL" b="1" dirty="0" smtClean="0">
                <a:latin typeface="Arial" charset="0"/>
              </a:rPr>
              <a:t>gmina, związek międzygminny, powiat i związek powiatów. </a:t>
            </a: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89702" y="1750141"/>
            <a:ext cx="6951407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3. Koszty kwalifikowalne operacji </a:t>
            </a:r>
            <a:r>
              <a:rPr lang="pl-PL" b="1" dirty="0" smtClean="0">
                <a:latin typeface="Arial" charset="0"/>
              </a:rPr>
              <a:t>nie będą współfinansowane</a:t>
            </a:r>
            <a:r>
              <a:rPr lang="pl-PL" dirty="0" smtClean="0">
                <a:latin typeface="Arial" charset="0"/>
              </a:rPr>
              <a:t> </a:t>
            </a:r>
            <a:br>
              <a:rPr lang="pl-PL" dirty="0" smtClean="0">
                <a:latin typeface="Arial" charset="0"/>
              </a:rPr>
            </a:br>
            <a:r>
              <a:rPr lang="pl-PL" dirty="0" smtClean="0">
                <a:latin typeface="Arial" charset="0"/>
              </a:rPr>
              <a:t>w drodze wkładu z funduszy strukturalnych, Funduszu Spójności lub jakiegokolwiek innego unijnego instrumentu finansowego. </a:t>
            </a:r>
            <a:r>
              <a:rPr lang="pl-PL" sz="1400" i="1" dirty="0" smtClean="0">
                <a:latin typeface="Arial" charset="0"/>
              </a:rPr>
              <a:t>(Możliwa dotacja celowa od innych podmiotów publicznych, jednak nie może przekroczyć wysokości wkładu własnego tj. 36.37%)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4. </a:t>
            </a:r>
            <a:r>
              <a:rPr lang="pl-PL" b="1" dirty="0" smtClean="0">
                <a:latin typeface="Arial" charset="0"/>
              </a:rPr>
              <a:t>Zakończenie inwestycji i złożenie wniosku o płatność</a:t>
            </a:r>
            <a:r>
              <a:rPr lang="pl-PL" dirty="0" smtClean="0">
                <a:latin typeface="Arial" charset="0"/>
              </a:rPr>
              <a:t> nastąpi w terminie </a:t>
            </a:r>
            <a:r>
              <a:rPr lang="pl-PL" b="1" dirty="0" smtClean="0">
                <a:latin typeface="Arial" charset="0"/>
              </a:rPr>
              <a:t>24 miesięcy</a:t>
            </a:r>
            <a:r>
              <a:rPr lang="pl-PL" dirty="0" smtClean="0">
                <a:latin typeface="Arial" charset="0"/>
              </a:rPr>
              <a:t> po zawarciu umowy w przypadku inwestycji jednoetapowych, </a:t>
            </a:r>
            <a:r>
              <a:rPr lang="pl-PL" b="1" dirty="0" smtClean="0">
                <a:latin typeface="Arial" charset="0"/>
              </a:rPr>
              <a:t>36</a:t>
            </a:r>
            <a:r>
              <a:rPr lang="pl-PL" dirty="0" smtClean="0">
                <a:latin typeface="Arial" charset="0"/>
              </a:rPr>
              <a:t> </a:t>
            </a:r>
            <a:r>
              <a:rPr lang="pl-PL" b="1" dirty="0" smtClean="0">
                <a:latin typeface="Arial" charset="0"/>
              </a:rPr>
              <a:t>miesiące</a:t>
            </a:r>
            <a:r>
              <a:rPr lang="pl-PL" dirty="0" smtClean="0">
                <a:latin typeface="Arial" charset="0"/>
              </a:rPr>
              <a:t> po zawarciu umowy w przypadku inwestycji dwuetapowych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880852" y="431461"/>
            <a:ext cx="58747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06128" y="1698974"/>
            <a:ext cx="73496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buFont typeface="+mj-lt"/>
              <a:buAutoNum type="arabicPeriod" startAt="5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Inwestycja będzie realizowana na nieruchomości będącej własnością podmiotu ubiegającego się o przyznanie pomocy lub na nieruchomości, do której podmiot ten posiada udokumentowane prawo do dysponowania nią przez okres realizacji operacji</a:t>
            </a:r>
            <a:r>
              <a:rPr lang="pl-PL" b="1" dirty="0" smtClean="0">
                <a:latin typeface="Arial" charset="0"/>
              </a:rPr>
              <a:t>.</a:t>
            </a:r>
          </a:p>
          <a:p>
            <a:pPr marL="342900" indent="-342900" algn="just" eaLnBrk="0" hangingPunct="0">
              <a:buFont typeface="+mj-lt"/>
              <a:buAutoNum type="arabicPeriod" startAt="5"/>
              <a:tabLst>
                <a:tab pos="725488" algn="l"/>
              </a:tabLst>
            </a:pPr>
            <a:endParaRPr lang="pl-PL" b="1" dirty="0" smtClean="0">
              <a:latin typeface="Arial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Inwestycja będzie wynikać z ustaleń miejscowych planów zagospodarowania przestrzennego, jeżeli zostały sporządzone, albo z decyzji ostatecznej o warunkach zabudowy 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i zagospodarowania terenu, jeżeli uzyskanie takiej decyzji jest wymagane. </a:t>
            </a:r>
            <a:endParaRPr lang="pl-PL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 smtClean="0">
              <a:latin typeface="Arial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74955" y="1699822"/>
            <a:ext cx="7231626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7.  Inwestycja będzie spójna z dokumentem strategicznym</a:t>
            </a:r>
          </a:p>
          <a:p>
            <a:pPr marL="252000" algn="just">
              <a:spcBef>
                <a:spcPts val="600"/>
              </a:spcBef>
            </a:pPr>
            <a:r>
              <a:rPr lang="pl-PL" sz="1200" dirty="0" smtClean="0">
                <a:latin typeface="Arial" pitchFamily="34" charset="0"/>
                <a:cs typeface="Arial" pitchFamily="34" charset="0"/>
              </a:rPr>
              <a:t>(Strategia rozwoju gminy/związku lub inny dokument określający obszary i cele lokalnej</a:t>
            </a:r>
            <a:br>
              <a:rPr lang="pl-PL" sz="1200" dirty="0" smtClean="0">
                <a:latin typeface="Arial" pitchFamily="34" charset="0"/>
                <a:cs typeface="Arial" pitchFamily="34" charset="0"/>
              </a:rPr>
            </a:br>
            <a:r>
              <a:rPr lang="pl-PL" sz="1200" dirty="0" smtClean="0">
                <a:latin typeface="Arial" pitchFamily="34" charset="0"/>
                <a:cs typeface="Arial" pitchFamily="34" charset="0"/>
              </a:rPr>
              <a:t>polityki rozwoju (np. plan rozwoju miejscowości), powinny potwierdzać, że operacja jest spójna z dokumentem strategicznym Wnioskodawcy. Dopuszcza się również zaktualizowane plany odnowy miejscowości, które będą obejmowały realizację danej operacji w  zaplanowanym we wniosku terminie. Z przedłożonej dokumentacji strategicznej musi wynikać, że operacja wpisuje się w szerszy kontekst związany z rozwojem danego obszaru gminy/związku – że Wnioskodawca wśród zadań do realizacji priorytetowo traktuje inwestycję i nie jest to inwestycja ad hoc. Jest to wymóg, którego niespełnienie będzie skutkować odmową przyznania pomocy. )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buAutoNum type="arabicPeriod" startAt="8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W ramach operacji </a:t>
            </a:r>
            <a:r>
              <a:rPr lang="pl-PL" b="1" dirty="0" smtClean="0">
                <a:latin typeface="Arial" charset="0"/>
              </a:rPr>
              <a:t>wartość całkowitego </a:t>
            </a:r>
            <a:r>
              <a:rPr lang="pl-PL" b="1" dirty="0" err="1" smtClean="0">
                <a:latin typeface="Arial" charset="0"/>
              </a:rPr>
              <a:t>kwalifikowalnego</a:t>
            </a:r>
            <a:r>
              <a:rPr lang="pl-PL" dirty="0" smtClean="0">
                <a:latin typeface="Arial" charset="0"/>
              </a:rPr>
              <a:t> kosztu nie może przekroczyć </a:t>
            </a:r>
            <a:r>
              <a:rPr lang="pl-PL" b="1" dirty="0" smtClean="0">
                <a:latin typeface="Arial" charset="0"/>
              </a:rPr>
              <a:t>1 mln euro </a:t>
            </a:r>
            <a:r>
              <a:rPr lang="pl-PL" dirty="0" smtClean="0">
                <a:latin typeface="Arial" charset="0"/>
              </a:rPr>
              <a:t>w przeliczeniu na złote według średniego kursu walut obcych Narodowego Banku Polskiego obowiązującego w dniu rozpoczęcia naboru wniosków o przyznanie pomocy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dirty="0" smtClean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1400" b="1" dirty="0" smtClean="0">
              <a:latin typeface="Arial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4066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smtClean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 – według rozporządzenia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622550" y="214313"/>
            <a:ext cx="652145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pl-PL" sz="2400" b="1" dirty="0" smtClean="0">
                <a:solidFill>
                  <a:srgbClr val="44C6EB"/>
                </a:solidFill>
              </a:rPr>
              <a:t>Warunki przyznawania pomocy – według rozporządzenia</a:t>
            </a:r>
          </a:p>
        </p:txBody>
      </p:sp>
      <p:sp>
        <p:nvSpPr>
          <p:cNvPr id="7171" name="Symbol zastępczy tekstu 2"/>
          <p:cNvSpPr txBox="1">
            <a:spLocks/>
          </p:cNvSpPr>
          <p:nvPr/>
        </p:nvSpPr>
        <p:spPr bwMode="auto">
          <a:xfrm>
            <a:off x="482600" y="1524000"/>
            <a:ext cx="81915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000" b="1">
                <a:solidFill>
                  <a:srgbClr val="000000"/>
                </a:solidFill>
                <a:latin typeface="Arial" charset="0"/>
              </a:rPr>
              <a:t>   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9375" y="1595654"/>
            <a:ext cx="752818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>
              <a:buAutoNum type="arabicPeriod" startAt="9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Inwestycja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 będzie ogólnodostępna</a:t>
            </a:r>
          </a:p>
          <a:p>
            <a:pPr marL="342900" indent="-342900" algn="just">
              <a:buAutoNum type="arabicPeriod" startAt="9"/>
            </a:pP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10. Do dnia złożenia wniosku o płatność końcową powstałe w wyniku 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  realizacji tej operacji targowisko </a:t>
            </a:r>
            <a:r>
              <a:rPr lang="pl-PL" b="1" dirty="0" smtClean="0">
                <a:latin typeface="Arial" pitchFamily="34" charset="0"/>
                <a:cs typeface="Arial" pitchFamily="34" charset="0"/>
              </a:rPr>
              <a:t>będzie spełniać warunki   </a:t>
            </a:r>
          </a:p>
          <a:p>
            <a:r>
              <a:rPr lang="pl-PL" b="1" dirty="0" smtClean="0">
                <a:latin typeface="Arial" pitchFamily="34" charset="0"/>
                <a:cs typeface="Arial" pitchFamily="34" charset="0"/>
              </a:rPr>
              <a:t>      określone w załączniku do rozporządzenia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pl-PL" b="1" dirty="0" smtClean="0">
              <a:latin typeface="Arial" pitchFamily="34" charset="0"/>
              <a:cs typeface="Arial" pitchFamily="34" charset="0"/>
            </a:endParaRP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11. Budowa lub przebudowa obiektów budowlanych przeznaczonych na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  cele promocji lokalnych produktów będzie stanowiła integralną część</a:t>
            </a:r>
          </a:p>
          <a:p>
            <a:r>
              <a:rPr lang="pl-PL" dirty="0" smtClean="0">
                <a:latin typeface="Arial" pitchFamily="34" charset="0"/>
                <a:cs typeface="Arial" pitchFamily="34" charset="0"/>
              </a:rPr>
              <a:t>      operacji polegającej na budowie lub przebudowie targowiska;</a:t>
            </a:r>
          </a:p>
          <a:p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209675" y="1652617"/>
            <a:ext cx="72580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Operacja nie jest możliwa bez udziału środków publicznych.</a:t>
            </a: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Dla planowanej operacji wydano decyzję ostateczną 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o środowiskowych uwarunkowaniach, jeżeli jest wymagana.</a:t>
            </a: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Pomoc ma formę </a:t>
            </a:r>
            <a:r>
              <a:rPr lang="pl-PL" b="1" dirty="0" smtClean="0">
                <a:latin typeface="Arial" charset="0"/>
              </a:rPr>
              <a:t>refundacji </a:t>
            </a:r>
            <a:r>
              <a:rPr lang="pl-PL" dirty="0" smtClean="0">
                <a:latin typeface="Arial" charset="0"/>
              </a:rPr>
              <a:t>części kosztów kwalifikowalnych </a:t>
            </a:r>
            <a:r>
              <a:rPr lang="pl-PL" b="1" dirty="0" smtClean="0">
                <a:latin typeface="Arial" charset="0"/>
              </a:rPr>
              <a:t>operacji w wysokości 63,63 %.</a:t>
            </a: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b="1" dirty="0" smtClean="0">
              <a:latin typeface="Arial" charset="0"/>
            </a:endParaRP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 smtClean="0">
                <a:latin typeface="Arial" charset="0"/>
              </a:rPr>
              <a:t>Maksymalna </a:t>
            </a:r>
            <a:r>
              <a:rPr lang="pl-PL" b="1" dirty="0" smtClean="0">
                <a:latin typeface="Arial" charset="0"/>
              </a:rPr>
              <a:t>wartość dofinansowania wynosi do 1 mln zł </a:t>
            </a:r>
            <a:br>
              <a:rPr lang="pl-PL" b="1" dirty="0" smtClean="0">
                <a:latin typeface="Arial" charset="0"/>
              </a:rPr>
            </a:br>
            <a:r>
              <a:rPr lang="pl-PL" b="1" dirty="0" smtClean="0">
                <a:latin typeface="Arial" charset="0"/>
              </a:rPr>
              <a:t>na beneficjenta</a:t>
            </a:r>
            <a:r>
              <a:rPr lang="pl-PL" dirty="0" smtClean="0">
                <a:latin typeface="Arial" charset="0"/>
              </a:rPr>
              <a:t> w okresie realizacji Programu.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  <a:p>
            <a:pPr eaLnBrk="0" hangingPunct="0">
              <a:tabLst>
                <a:tab pos="725488" algn="l"/>
              </a:tabLst>
            </a:pPr>
            <a:endParaRPr lang="pl-PL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6718</TotalTime>
  <Words>1680</Words>
  <Application>Microsoft Office PowerPoint</Application>
  <PresentationFormat>Pokaz na ekranie (4:3)</PresentationFormat>
  <Paragraphs>215</Paragraphs>
  <Slides>25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Motyw pakietu Office</vt:lpstr>
      <vt:lpstr>Slajd 1</vt:lpstr>
      <vt:lpstr>Slajd 2</vt:lpstr>
      <vt:lpstr>Slajd 3</vt:lpstr>
      <vt:lpstr>Warunki przyznawania pomocy – według rozporządzenia</vt:lpstr>
      <vt:lpstr>Slajd 5</vt:lpstr>
      <vt:lpstr>Slajd 6</vt:lpstr>
      <vt:lpstr>Slajd 7</vt:lpstr>
      <vt:lpstr>Warunki przyznawania pomocy – według rozporządzenia</vt:lpstr>
      <vt:lpstr>Slajd 9</vt:lpstr>
      <vt:lpstr>Slajd 10</vt:lpstr>
      <vt:lpstr>Warunki przyznawania pomocy – według rozporządzenia</vt:lpstr>
      <vt:lpstr>Warunki przyznawania pomocy – według rozporządzenia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Wartość alokacji</vt:lpstr>
      <vt:lpstr>Slajd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mlyszyk</cp:lastModifiedBy>
  <cp:revision>312</cp:revision>
  <dcterms:created xsi:type="dcterms:W3CDTF">2013-06-11T05:39:37Z</dcterms:created>
  <dcterms:modified xsi:type="dcterms:W3CDTF">2017-04-18T09:21:25Z</dcterms:modified>
</cp:coreProperties>
</file>