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408" r:id="rId3"/>
    <p:sldId id="411" r:id="rId4"/>
    <p:sldId id="407" r:id="rId5"/>
    <p:sldId id="404" r:id="rId6"/>
    <p:sldId id="409" r:id="rId7"/>
    <p:sldId id="410" r:id="rId8"/>
    <p:sldId id="405" r:id="rId9"/>
    <p:sldId id="402" r:id="rId10"/>
    <p:sldId id="406" r:id="rId11"/>
    <p:sldId id="261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4C6EB"/>
    <a:srgbClr val="707173"/>
    <a:srgbClr val="58585B"/>
    <a:srgbClr val="79B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261" autoAdjust="0"/>
  </p:normalViewPr>
  <p:slideViewPr>
    <p:cSldViewPr snapToGrid="0">
      <p:cViewPr>
        <p:scale>
          <a:sx n="108" d="100"/>
          <a:sy n="108" d="100"/>
        </p:scale>
        <p:origin x="-1068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ECC254C-CBB2-4B1E-8F85-05BCCB92A511}" type="datetimeFigureOut">
              <a:rPr lang="pl-PL"/>
              <a:pPr>
                <a:defRPr/>
              </a:pPr>
              <a:t>06.02.2020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801D31C-891C-41A0-BD61-C6FC628E05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84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BE3E120-2FC5-4227-A5A2-B9557C83EB13}" type="datetimeFigureOut">
              <a:rPr lang="pl-PL"/>
              <a:pPr>
                <a:defRPr/>
              </a:pPr>
              <a:t>06.02.2020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380C6F-A1DF-4BD8-BD87-A658C25CE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29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BEA7C-11BC-435F-A8BF-5F43F4CBA3E7}" type="slidenum">
              <a:rPr lang="pl-PL" altLang="pl-PL" smtClean="0">
                <a:cs typeface="Arial" pitchFamily="34" charset="0"/>
              </a:rPr>
              <a:pPr/>
              <a:t>1</a:t>
            </a:fld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35EEB-5820-4AE1-A3C8-A72ABAB47FBC}" type="slidenum">
              <a:rPr lang="pl-PL" altLang="pl-PL" smtClean="0">
                <a:cs typeface="Arial" pitchFamily="34" charset="0"/>
              </a:rPr>
              <a:pPr/>
              <a:t>11</a:t>
            </a:fld>
            <a:endParaRPr lang="pl-PL" altLang="pl-PL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450" y="241300"/>
            <a:ext cx="1566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74725" y="6756400"/>
            <a:ext cx="1052513" cy="100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6294438" y="6488113"/>
            <a:ext cx="28495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600" b="1" dirty="0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	</a:t>
            </a:r>
            <a:r>
              <a:rPr lang="pl-PL" sz="1600" b="1" dirty="0" err="1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www.wzp.p</a:t>
            </a:r>
            <a:r>
              <a:rPr lang="pl-PL" b="1" dirty="0" err="1">
                <a:solidFill>
                  <a:srgbClr val="7F7F7F"/>
                </a:solidFill>
                <a:latin typeface="Myriad Pro" pitchFamily="34" charset="0"/>
                <a:cs typeface="Arial" pitchFamily="34" charset="0"/>
              </a:rPr>
              <a:t>l</a:t>
            </a:r>
            <a:endParaRPr lang="pl-PL" b="1" dirty="0">
              <a:solidFill>
                <a:srgbClr val="7F7F7F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567488"/>
            <a:ext cx="9144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900" dirty="0">
                <a:latin typeface="Arial" charset="0"/>
                <a:cs typeface="Arial" charset="0"/>
              </a:rPr>
              <a:t>		Europejski Fundusz Rolny na rzecz Rozwoju Obszarów Wiejskich:  Europa inwestująca w obszary wiejskie”</a:t>
            </a:r>
            <a:endParaRPr lang="pl-PL" sz="900" dirty="0">
              <a:cs typeface="Arial" charset="0"/>
            </a:endParaRPr>
          </a:p>
        </p:txBody>
      </p:sp>
      <p:pic>
        <p:nvPicPr>
          <p:cNvPr id="1030" name="Obraz 8" descr="UE_LOGO_Europejski_Fundusz_Rolny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2113" y="6029325"/>
            <a:ext cx="6572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5949950"/>
            <a:ext cx="99218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9"/>
          <p:cNvGrpSpPr>
            <a:grpSpLocks noChangeAspect="1"/>
          </p:cNvGrpSpPr>
          <p:nvPr/>
        </p:nvGrpSpPr>
        <p:grpSpPr bwMode="auto">
          <a:xfrm>
            <a:off x="3824288" y="6065838"/>
            <a:ext cx="498475" cy="490537"/>
            <a:chOff x="2198" y="1440"/>
            <a:chExt cx="3078" cy="3022"/>
          </a:xfrm>
        </p:grpSpPr>
        <p:sp>
          <p:nvSpPr>
            <p:cNvPr id="12" name="AutoShape 10"/>
            <p:cNvSpPr>
              <a:spLocks noChangeAspect="1" noChangeArrowheads="1"/>
            </p:cNvSpPr>
            <p:nvPr/>
          </p:nvSpPr>
          <p:spPr bwMode="auto">
            <a:xfrm>
              <a:off x="2198" y="1440"/>
              <a:ext cx="3078" cy="3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cs typeface="Arial" charset="0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98" y="1440"/>
              <a:ext cx="3078" cy="3022"/>
            </a:xfrm>
            <a:prstGeom prst="rect">
              <a:avLst/>
            </a:prstGeom>
            <a:solidFill>
              <a:srgbClr val="006666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2237" y="1460"/>
              <a:ext cx="3000" cy="2963"/>
            </a:xfrm>
            <a:custGeom>
              <a:avLst/>
              <a:gdLst>
                <a:gd name="T0" fmla="*/ 0 w 2775"/>
                <a:gd name="T1" fmla="*/ 10716 h 2749"/>
                <a:gd name="T2" fmla="*/ 1160 w 2775"/>
                <a:gd name="T3" fmla="*/ 9055 h 2749"/>
                <a:gd name="T4" fmla="*/ 904 w 2775"/>
                <a:gd name="T5" fmla="*/ 8398 h 2749"/>
                <a:gd name="T6" fmla="*/ 0 w 2775"/>
                <a:gd name="T7" fmla="*/ 8777 h 2749"/>
                <a:gd name="T8" fmla="*/ 1160 w 2775"/>
                <a:gd name="T9" fmla="*/ 7883 h 2749"/>
                <a:gd name="T10" fmla="*/ 904 w 2775"/>
                <a:gd name="T11" fmla="*/ 7216 h 2749"/>
                <a:gd name="T12" fmla="*/ 682 w 2775"/>
                <a:gd name="T13" fmla="*/ 7565 h 2749"/>
                <a:gd name="T14" fmla="*/ 435 w 2775"/>
                <a:gd name="T15" fmla="*/ 7220 h 2749"/>
                <a:gd name="T16" fmla="*/ 234 w 2775"/>
                <a:gd name="T17" fmla="*/ 7582 h 2749"/>
                <a:gd name="T18" fmla="*/ 0 w 2775"/>
                <a:gd name="T19" fmla="*/ 7216 h 2749"/>
                <a:gd name="T20" fmla="*/ 1076 w 2775"/>
                <a:gd name="T21" fmla="*/ 6737 h 2749"/>
                <a:gd name="T22" fmla="*/ 944 w 2775"/>
                <a:gd name="T23" fmla="*/ 6337 h 2749"/>
                <a:gd name="T24" fmla="*/ 1199 w 2775"/>
                <a:gd name="T25" fmla="*/ 5857 h 2749"/>
                <a:gd name="T26" fmla="*/ 3 w 2775"/>
                <a:gd name="T27" fmla="*/ 5943 h 2749"/>
                <a:gd name="T28" fmla="*/ 1158 w 2775"/>
                <a:gd name="T29" fmla="*/ 5096 h 2749"/>
                <a:gd name="T30" fmla="*/ 998 w 2775"/>
                <a:gd name="T31" fmla="*/ 4251 h 2749"/>
                <a:gd name="T32" fmla="*/ 649 w 2775"/>
                <a:gd name="T33" fmla="*/ 4102 h 2749"/>
                <a:gd name="T34" fmla="*/ 485 w 2775"/>
                <a:gd name="T35" fmla="*/ 4102 h 2749"/>
                <a:gd name="T36" fmla="*/ 295 w 2775"/>
                <a:gd name="T37" fmla="*/ 4149 h 2749"/>
                <a:gd name="T38" fmla="*/ 126 w 2775"/>
                <a:gd name="T39" fmla="*/ 4279 h 2749"/>
                <a:gd name="T40" fmla="*/ 0 w 2775"/>
                <a:gd name="T41" fmla="*/ 3654 h 2749"/>
                <a:gd name="T42" fmla="*/ 1158 w 2775"/>
                <a:gd name="T43" fmla="*/ 3007 h 2749"/>
                <a:gd name="T44" fmla="*/ 909 w 2775"/>
                <a:gd name="T45" fmla="*/ 3371 h 2749"/>
                <a:gd name="T46" fmla="*/ 686 w 2775"/>
                <a:gd name="T47" fmla="*/ 3007 h 2749"/>
                <a:gd name="T48" fmla="*/ 431 w 2775"/>
                <a:gd name="T49" fmla="*/ 3365 h 2749"/>
                <a:gd name="T50" fmla="*/ 226 w 2775"/>
                <a:gd name="T51" fmla="*/ 3007 h 2749"/>
                <a:gd name="T52" fmla="*/ 5 w 2775"/>
                <a:gd name="T53" fmla="*/ 2386 h 2749"/>
                <a:gd name="T54" fmla="*/ 1145 w 2775"/>
                <a:gd name="T55" fmla="*/ 2096 h 2749"/>
                <a:gd name="T56" fmla="*/ 724 w 2775"/>
                <a:gd name="T57" fmla="*/ 2064 h 2749"/>
                <a:gd name="T58" fmla="*/ 1160 w 2775"/>
                <a:gd name="T59" fmla="*/ 1424 h 2749"/>
                <a:gd name="T60" fmla="*/ 661 w 2775"/>
                <a:gd name="T61" fmla="*/ 1727 h 2749"/>
                <a:gd name="T62" fmla="*/ 559 w 2775"/>
                <a:gd name="T63" fmla="*/ 1580 h 2749"/>
                <a:gd name="T64" fmla="*/ 400 w 2775"/>
                <a:gd name="T65" fmla="*/ 1511 h 2749"/>
                <a:gd name="T66" fmla="*/ 172 w 2775"/>
                <a:gd name="T67" fmla="*/ 1548 h 2749"/>
                <a:gd name="T68" fmla="*/ 33 w 2775"/>
                <a:gd name="T69" fmla="*/ 1691 h 2749"/>
                <a:gd name="T70" fmla="*/ 0 w 2775"/>
                <a:gd name="T71" fmla="*/ 0 h 2749"/>
                <a:gd name="T72" fmla="*/ 10955 w 2775"/>
                <a:gd name="T73" fmla="*/ 10725 h 27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75"/>
                <a:gd name="T112" fmla="*/ 0 h 2749"/>
                <a:gd name="T113" fmla="*/ 2775 w 2775"/>
                <a:gd name="T114" fmla="*/ 2749 h 27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75" h="2749">
                  <a:moveTo>
                    <a:pt x="2769" y="2749"/>
                  </a:moveTo>
                  <a:lnTo>
                    <a:pt x="0" y="2745"/>
                  </a:lnTo>
                  <a:lnTo>
                    <a:pt x="0" y="2320"/>
                  </a:lnTo>
                  <a:lnTo>
                    <a:pt x="294" y="2320"/>
                  </a:lnTo>
                  <a:lnTo>
                    <a:pt x="297" y="2152"/>
                  </a:lnTo>
                  <a:lnTo>
                    <a:pt x="228" y="2152"/>
                  </a:lnTo>
                  <a:lnTo>
                    <a:pt x="228" y="2248"/>
                  </a:lnTo>
                  <a:lnTo>
                    <a:pt x="0" y="2248"/>
                  </a:lnTo>
                  <a:lnTo>
                    <a:pt x="2" y="2019"/>
                  </a:lnTo>
                  <a:lnTo>
                    <a:pt x="294" y="2019"/>
                  </a:lnTo>
                  <a:lnTo>
                    <a:pt x="293" y="1849"/>
                  </a:lnTo>
                  <a:lnTo>
                    <a:pt x="228" y="1849"/>
                  </a:lnTo>
                  <a:lnTo>
                    <a:pt x="230" y="1939"/>
                  </a:lnTo>
                  <a:lnTo>
                    <a:pt x="173" y="1939"/>
                  </a:lnTo>
                  <a:lnTo>
                    <a:pt x="174" y="1851"/>
                  </a:lnTo>
                  <a:lnTo>
                    <a:pt x="110" y="1851"/>
                  </a:lnTo>
                  <a:lnTo>
                    <a:pt x="110" y="1942"/>
                  </a:lnTo>
                  <a:lnTo>
                    <a:pt x="59" y="1942"/>
                  </a:lnTo>
                  <a:lnTo>
                    <a:pt x="59" y="1848"/>
                  </a:lnTo>
                  <a:lnTo>
                    <a:pt x="0" y="1849"/>
                  </a:lnTo>
                  <a:lnTo>
                    <a:pt x="2" y="1620"/>
                  </a:lnTo>
                  <a:lnTo>
                    <a:pt x="273" y="1726"/>
                  </a:lnTo>
                  <a:lnTo>
                    <a:pt x="302" y="1645"/>
                  </a:lnTo>
                  <a:lnTo>
                    <a:pt x="239" y="1623"/>
                  </a:lnTo>
                  <a:lnTo>
                    <a:pt x="243" y="1518"/>
                  </a:lnTo>
                  <a:lnTo>
                    <a:pt x="303" y="1501"/>
                  </a:lnTo>
                  <a:lnTo>
                    <a:pt x="273" y="1413"/>
                  </a:lnTo>
                  <a:lnTo>
                    <a:pt x="3" y="1524"/>
                  </a:lnTo>
                  <a:lnTo>
                    <a:pt x="2" y="1305"/>
                  </a:lnTo>
                  <a:lnTo>
                    <a:pt x="293" y="1305"/>
                  </a:lnTo>
                  <a:lnTo>
                    <a:pt x="296" y="1156"/>
                  </a:lnTo>
                  <a:lnTo>
                    <a:pt x="254" y="1089"/>
                  </a:lnTo>
                  <a:lnTo>
                    <a:pt x="191" y="1054"/>
                  </a:lnTo>
                  <a:lnTo>
                    <a:pt x="164" y="1050"/>
                  </a:lnTo>
                  <a:lnTo>
                    <a:pt x="140" y="1050"/>
                  </a:lnTo>
                  <a:lnTo>
                    <a:pt x="123" y="1050"/>
                  </a:lnTo>
                  <a:lnTo>
                    <a:pt x="99" y="1054"/>
                  </a:lnTo>
                  <a:lnTo>
                    <a:pt x="74" y="1063"/>
                  </a:lnTo>
                  <a:lnTo>
                    <a:pt x="51" y="1077"/>
                  </a:lnTo>
                  <a:lnTo>
                    <a:pt x="32" y="1096"/>
                  </a:lnTo>
                  <a:lnTo>
                    <a:pt x="2" y="1131"/>
                  </a:lnTo>
                  <a:lnTo>
                    <a:pt x="0" y="936"/>
                  </a:lnTo>
                  <a:lnTo>
                    <a:pt x="293" y="936"/>
                  </a:lnTo>
                  <a:lnTo>
                    <a:pt x="293" y="771"/>
                  </a:lnTo>
                  <a:lnTo>
                    <a:pt x="231" y="771"/>
                  </a:lnTo>
                  <a:lnTo>
                    <a:pt x="230" y="864"/>
                  </a:lnTo>
                  <a:lnTo>
                    <a:pt x="174" y="864"/>
                  </a:lnTo>
                  <a:lnTo>
                    <a:pt x="174" y="771"/>
                  </a:lnTo>
                  <a:lnTo>
                    <a:pt x="110" y="771"/>
                  </a:lnTo>
                  <a:lnTo>
                    <a:pt x="108" y="862"/>
                  </a:lnTo>
                  <a:lnTo>
                    <a:pt x="57" y="862"/>
                  </a:lnTo>
                  <a:lnTo>
                    <a:pt x="57" y="771"/>
                  </a:lnTo>
                  <a:lnTo>
                    <a:pt x="5" y="771"/>
                  </a:lnTo>
                  <a:lnTo>
                    <a:pt x="5" y="612"/>
                  </a:lnTo>
                  <a:lnTo>
                    <a:pt x="293" y="612"/>
                  </a:lnTo>
                  <a:lnTo>
                    <a:pt x="291" y="537"/>
                  </a:lnTo>
                  <a:lnTo>
                    <a:pt x="179" y="537"/>
                  </a:lnTo>
                  <a:lnTo>
                    <a:pt x="183" y="529"/>
                  </a:lnTo>
                  <a:lnTo>
                    <a:pt x="293" y="459"/>
                  </a:lnTo>
                  <a:lnTo>
                    <a:pt x="294" y="364"/>
                  </a:lnTo>
                  <a:lnTo>
                    <a:pt x="171" y="454"/>
                  </a:lnTo>
                  <a:lnTo>
                    <a:pt x="168" y="442"/>
                  </a:lnTo>
                  <a:lnTo>
                    <a:pt x="159" y="423"/>
                  </a:lnTo>
                  <a:lnTo>
                    <a:pt x="143" y="405"/>
                  </a:lnTo>
                  <a:lnTo>
                    <a:pt x="123" y="394"/>
                  </a:lnTo>
                  <a:lnTo>
                    <a:pt x="101" y="388"/>
                  </a:lnTo>
                  <a:lnTo>
                    <a:pt x="69" y="388"/>
                  </a:lnTo>
                  <a:lnTo>
                    <a:pt x="44" y="397"/>
                  </a:lnTo>
                  <a:lnTo>
                    <a:pt x="26" y="409"/>
                  </a:lnTo>
                  <a:lnTo>
                    <a:pt x="8" y="433"/>
                  </a:lnTo>
                  <a:lnTo>
                    <a:pt x="0" y="433"/>
                  </a:lnTo>
                  <a:lnTo>
                    <a:pt x="0" y="0"/>
                  </a:lnTo>
                  <a:lnTo>
                    <a:pt x="2766" y="1"/>
                  </a:lnTo>
                  <a:lnTo>
                    <a:pt x="2775" y="2749"/>
                  </a:lnTo>
                </a:path>
              </a:pathLst>
            </a:custGeom>
            <a:solidFill>
              <a:srgbClr val="004A48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2747" y="1528"/>
              <a:ext cx="2402" cy="2817"/>
            </a:xfrm>
            <a:custGeom>
              <a:avLst/>
              <a:gdLst>
                <a:gd name="T0" fmla="*/ 4113 w 2220"/>
                <a:gd name="T1" fmla="*/ 8537 h 2604"/>
                <a:gd name="T2" fmla="*/ 4652 w 2220"/>
                <a:gd name="T3" fmla="*/ 8514 h 2604"/>
                <a:gd name="T4" fmla="*/ 5345 w 2220"/>
                <a:gd name="T5" fmla="*/ 8326 h 2604"/>
                <a:gd name="T6" fmla="*/ 6032 w 2220"/>
                <a:gd name="T7" fmla="*/ 7986 h 2604"/>
                <a:gd name="T8" fmla="*/ 6601 w 2220"/>
                <a:gd name="T9" fmla="*/ 7538 h 2604"/>
                <a:gd name="T10" fmla="*/ 6951 w 2220"/>
                <a:gd name="T11" fmla="*/ 7151 h 2604"/>
                <a:gd name="T12" fmla="*/ 7353 w 2220"/>
                <a:gd name="T13" fmla="*/ 6538 h 2604"/>
                <a:gd name="T14" fmla="*/ 7583 w 2220"/>
                <a:gd name="T15" fmla="*/ 5952 h 2604"/>
                <a:gd name="T16" fmla="*/ 8097 w 2220"/>
                <a:gd name="T17" fmla="*/ 6316 h 2604"/>
                <a:gd name="T18" fmla="*/ 7920 w 2220"/>
                <a:gd name="T19" fmla="*/ 6755 h 2604"/>
                <a:gd name="T20" fmla="*/ 7680 w 2220"/>
                <a:gd name="T21" fmla="*/ 7200 h 2604"/>
                <a:gd name="T22" fmla="*/ 7337 w 2220"/>
                <a:gd name="T23" fmla="*/ 7663 h 2604"/>
                <a:gd name="T24" fmla="*/ 6970 w 2220"/>
                <a:gd name="T25" fmla="*/ 8032 h 2604"/>
                <a:gd name="T26" fmla="*/ 6540 w 2220"/>
                <a:gd name="T27" fmla="*/ 8369 h 2604"/>
                <a:gd name="T28" fmla="*/ 5868 w 2220"/>
                <a:gd name="T29" fmla="*/ 8765 h 2604"/>
                <a:gd name="T30" fmla="*/ 5029 w 2220"/>
                <a:gd name="T31" fmla="*/ 9051 h 2604"/>
                <a:gd name="T32" fmla="*/ 4366 w 2220"/>
                <a:gd name="T33" fmla="*/ 9143 h 2604"/>
                <a:gd name="T34" fmla="*/ 4102 w 2220"/>
                <a:gd name="T35" fmla="*/ 10185 h 2604"/>
                <a:gd name="T36" fmla="*/ 8764 w 2220"/>
                <a:gd name="T37" fmla="*/ 0 h 2604"/>
                <a:gd name="T38" fmla="*/ 4119 w 2220"/>
                <a:gd name="T39" fmla="*/ 905 h 2604"/>
                <a:gd name="T40" fmla="*/ 3457 w 2220"/>
                <a:gd name="T41" fmla="*/ 947 h 2604"/>
                <a:gd name="T42" fmla="*/ 2763 w 2220"/>
                <a:gd name="T43" fmla="*/ 1137 h 2604"/>
                <a:gd name="T44" fmla="*/ 1760 w 2220"/>
                <a:gd name="T45" fmla="*/ 1620 h 2604"/>
                <a:gd name="T46" fmla="*/ 1250 w 2220"/>
                <a:gd name="T47" fmla="*/ 1993 h 2604"/>
                <a:gd name="T48" fmla="*/ 841 w 2220"/>
                <a:gd name="T49" fmla="*/ 2401 h 2604"/>
                <a:gd name="T50" fmla="*/ 431 w 2220"/>
                <a:gd name="T51" fmla="*/ 2983 h 2604"/>
                <a:gd name="T52" fmla="*/ 144 w 2220"/>
                <a:gd name="T53" fmla="*/ 3572 h 2604"/>
                <a:gd name="T54" fmla="*/ 641 w 2220"/>
                <a:gd name="T55" fmla="*/ 4096 h 2604"/>
                <a:gd name="T56" fmla="*/ 976 w 2220"/>
                <a:gd name="T57" fmla="*/ 3361 h 2604"/>
                <a:gd name="T58" fmla="*/ 1294 w 2220"/>
                <a:gd name="T59" fmla="*/ 2896 h 2604"/>
                <a:gd name="T60" fmla="*/ 1791 w 2220"/>
                <a:gd name="T61" fmla="*/ 2421 h 2604"/>
                <a:gd name="T62" fmla="*/ 2238 w 2220"/>
                <a:gd name="T63" fmla="*/ 2086 h 2604"/>
                <a:gd name="T64" fmla="*/ 2547 w 2220"/>
                <a:gd name="T65" fmla="*/ 1899 h 2604"/>
                <a:gd name="T66" fmla="*/ 3162 w 2220"/>
                <a:gd name="T67" fmla="*/ 1694 h 2604"/>
                <a:gd name="T68" fmla="*/ 3848 w 2220"/>
                <a:gd name="T69" fmla="*/ 1550 h 2604"/>
                <a:gd name="T70" fmla="*/ 4143 w 2220"/>
                <a:gd name="T71" fmla="*/ 3891 h 2604"/>
                <a:gd name="T72" fmla="*/ 4411 w 2220"/>
                <a:gd name="T73" fmla="*/ 3746 h 2604"/>
                <a:gd name="T74" fmla="*/ 4580 w 2220"/>
                <a:gd name="T75" fmla="*/ 3654 h 2604"/>
                <a:gd name="T76" fmla="*/ 4752 w 2220"/>
                <a:gd name="T77" fmla="*/ 3544 h 2604"/>
                <a:gd name="T78" fmla="*/ 5012 w 2220"/>
                <a:gd name="T79" fmla="*/ 3375 h 2604"/>
                <a:gd name="T80" fmla="*/ 5223 w 2220"/>
                <a:gd name="T81" fmla="*/ 3275 h 2604"/>
                <a:gd name="T82" fmla="*/ 5382 w 2220"/>
                <a:gd name="T83" fmla="*/ 3209 h 2604"/>
                <a:gd name="T84" fmla="*/ 5536 w 2220"/>
                <a:gd name="T85" fmla="*/ 3091 h 2604"/>
                <a:gd name="T86" fmla="*/ 5801 w 2220"/>
                <a:gd name="T87" fmla="*/ 2938 h 2604"/>
                <a:gd name="T88" fmla="*/ 5936 w 2220"/>
                <a:gd name="T89" fmla="*/ 2765 h 2604"/>
                <a:gd name="T90" fmla="*/ 6132 w 2220"/>
                <a:gd name="T91" fmla="*/ 2719 h 2604"/>
                <a:gd name="T92" fmla="*/ 6195 w 2220"/>
                <a:gd name="T93" fmla="*/ 2856 h 2604"/>
                <a:gd name="T94" fmla="*/ 6084 w 2220"/>
                <a:gd name="T95" fmla="*/ 3020 h 2604"/>
                <a:gd name="T96" fmla="*/ 5822 w 2220"/>
                <a:gd name="T97" fmla="*/ 3135 h 2604"/>
                <a:gd name="T98" fmla="*/ 5617 w 2220"/>
                <a:gd name="T99" fmla="*/ 3361 h 2604"/>
                <a:gd name="T100" fmla="*/ 5441 w 2220"/>
                <a:gd name="T101" fmla="*/ 3480 h 2604"/>
                <a:gd name="T102" fmla="*/ 5178 w 2220"/>
                <a:gd name="T103" fmla="*/ 3561 h 2604"/>
                <a:gd name="T104" fmla="*/ 5039 w 2220"/>
                <a:gd name="T105" fmla="*/ 3687 h 2604"/>
                <a:gd name="T106" fmla="*/ 4878 w 2220"/>
                <a:gd name="T107" fmla="*/ 3804 h 2604"/>
                <a:gd name="T108" fmla="*/ 4650 w 2220"/>
                <a:gd name="T109" fmla="*/ 3881 h 2604"/>
                <a:gd name="T110" fmla="*/ 4503 w 2220"/>
                <a:gd name="T111" fmla="*/ 3968 h 2604"/>
                <a:gd name="T112" fmla="*/ 4333 w 2220"/>
                <a:gd name="T113" fmla="*/ 4039 h 2604"/>
                <a:gd name="T114" fmla="*/ 4113 w 2220"/>
                <a:gd name="T115" fmla="*/ 4187 h 26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0"/>
                <a:gd name="T175" fmla="*/ 0 h 2604"/>
                <a:gd name="T176" fmla="*/ 2220 w 2220"/>
                <a:gd name="T177" fmla="*/ 2604 h 26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0" h="2604">
                  <a:moveTo>
                    <a:pt x="1042" y="1070"/>
                  </a:moveTo>
                  <a:lnTo>
                    <a:pt x="1042" y="2181"/>
                  </a:lnTo>
                  <a:lnTo>
                    <a:pt x="1057" y="2185"/>
                  </a:lnTo>
                  <a:lnTo>
                    <a:pt x="1178" y="2178"/>
                  </a:lnTo>
                  <a:lnTo>
                    <a:pt x="1270" y="2154"/>
                  </a:lnTo>
                  <a:lnTo>
                    <a:pt x="1354" y="2128"/>
                  </a:lnTo>
                  <a:lnTo>
                    <a:pt x="1445" y="2091"/>
                  </a:lnTo>
                  <a:lnTo>
                    <a:pt x="1528" y="2041"/>
                  </a:lnTo>
                  <a:lnTo>
                    <a:pt x="1609" y="1983"/>
                  </a:lnTo>
                  <a:lnTo>
                    <a:pt x="1672" y="1926"/>
                  </a:lnTo>
                  <a:lnTo>
                    <a:pt x="1720" y="1879"/>
                  </a:lnTo>
                  <a:lnTo>
                    <a:pt x="1760" y="1828"/>
                  </a:lnTo>
                  <a:lnTo>
                    <a:pt x="1836" y="1723"/>
                  </a:lnTo>
                  <a:lnTo>
                    <a:pt x="1862" y="1672"/>
                  </a:lnTo>
                  <a:lnTo>
                    <a:pt x="1886" y="1618"/>
                  </a:lnTo>
                  <a:lnTo>
                    <a:pt x="1921" y="1521"/>
                  </a:lnTo>
                  <a:lnTo>
                    <a:pt x="2066" y="1567"/>
                  </a:lnTo>
                  <a:lnTo>
                    <a:pt x="2051" y="1615"/>
                  </a:lnTo>
                  <a:lnTo>
                    <a:pt x="2030" y="1672"/>
                  </a:lnTo>
                  <a:lnTo>
                    <a:pt x="2006" y="1726"/>
                  </a:lnTo>
                  <a:lnTo>
                    <a:pt x="1978" y="1780"/>
                  </a:lnTo>
                  <a:lnTo>
                    <a:pt x="1945" y="1840"/>
                  </a:lnTo>
                  <a:lnTo>
                    <a:pt x="1904" y="1897"/>
                  </a:lnTo>
                  <a:lnTo>
                    <a:pt x="1858" y="1959"/>
                  </a:lnTo>
                  <a:lnTo>
                    <a:pt x="1808" y="2007"/>
                  </a:lnTo>
                  <a:lnTo>
                    <a:pt x="1765" y="2053"/>
                  </a:lnTo>
                  <a:lnTo>
                    <a:pt x="1709" y="2100"/>
                  </a:lnTo>
                  <a:lnTo>
                    <a:pt x="1657" y="2140"/>
                  </a:lnTo>
                  <a:lnTo>
                    <a:pt x="1598" y="2178"/>
                  </a:lnTo>
                  <a:lnTo>
                    <a:pt x="1486" y="2241"/>
                  </a:lnTo>
                  <a:lnTo>
                    <a:pt x="1354" y="2290"/>
                  </a:lnTo>
                  <a:lnTo>
                    <a:pt x="1273" y="2313"/>
                  </a:lnTo>
                  <a:lnTo>
                    <a:pt x="1177" y="2329"/>
                  </a:lnTo>
                  <a:lnTo>
                    <a:pt x="1106" y="2337"/>
                  </a:lnTo>
                  <a:lnTo>
                    <a:pt x="1043" y="2335"/>
                  </a:lnTo>
                  <a:lnTo>
                    <a:pt x="1038" y="2604"/>
                  </a:lnTo>
                  <a:lnTo>
                    <a:pt x="2220" y="2604"/>
                  </a:lnTo>
                  <a:lnTo>
                    <a:pt x="2220" y="0"/>
                  </a:lnTo>
                  <a:lnTo>
                    <a:pt x="1044" y="2"/>
                  </a:lnTo>
                  <a:lnTo>
                    <a:pt x="1044" y="230"/>
                  </a:lnTo>
                  <a:lnTo>
                    <a:pt x="956" y="234"/>
                  </a:lnTo>
                  <a:lnTo>
                    <a:pt x="876" y="242"/>
                  </a:lnTo>
                  <a:lnTo>
                    <a:pt x="792" y="262"/>
                  </a:lnTo>
                  <a:lnTo>
                    <a:pt x="700" y="290"/>
                  </a:lnTo>
                  <a:lnTo>
                    <a:pt x="568" y="342"/>
                  </a:lnTo>
                  <a:lnTo>
                    <a:pt x="447" y="414"/>
                  </a:lnTo>
                  <a:lnTo>
                    <a:pt x="372" y="466"/>
                  </a:lnTo>
                  <a:lnTo>
                    <a:pt x="316" y="510"/>
                  </a:lnTo>
                  <a:lnTo>
                    <a:pt x="280" y="546"/>
                  </a:lnTo>
                  <a:lnTo>
                    <a:pt x="212" y="614"/>
                  </a:lnTo>
                  <a:lnTo>
                    <a:pt x="168" y="682"/>
                  </a:lnTo>
                  <a:lnTo>
                    <a:pt x="108" y="762"/>
                  </a:lnTo>
                  <a:lnTo>
                    <a:pt x="68" y="850"/>
                  </a:lnTo>
                  <a:lnTo>
                    <a:pt x="36" y="914"/>
                  </a:lnTo>
                  <a:lnTo>
                    <a:pt x="0" y="1010"/>
                  </a:lnTo>
                  <a:lnTo>
                    <a:pt x="162" y="1047"/>
                  </a:lnTo>
                  <a:lnTo>
                    <a:pt x="207" y="933"/>
                  </a:lnTo>
                  <a:lnTo>
                    <a:pt x="246" y="858"/>
                  </a:lnTo>
                  <a:lnTo>
                    <a:pt x="282" y="798"/>
                  </a:lnTo>
                  <a:lnTo>
                    <a:pt x="327" y="741"/>
                  </a:lnTo>
                  <a:lnTo>
                    <a:pt x="384" y="681"/>
                  </a:lnTo>
                  <a:lnTo>
                    <a:pt x="453" y="618"/>
                  </a:lnTo>
                  <a:lnTo>
                    <a:pt x="516" y="564"/>
                  </a:lnTo>
                  <a:lnTo>
                    <a:pt x="567" y="534"/>
                  </a:lnTo>
                  <a:lnTo>
                    <a:pt x="606" y="507"/>
                  </a:lnTo>
                  <a:lnTo>
                    <a:pt x="645" y="486"/>
                  </a:lnTo>
                  <a:lnTo>
                    <a:pt x="699" y="462"/>
                  </a:lnTo>
                  <a:lnTo>
                    <a:pt x="801" y="432"/>
                  </a:lnTo>
                  <a:lnTo>
                    <a:pt x="897" y="405"/>
                  </a:lnTo>
                  <a:lnTo>
                    <a:pt x="975" y="396"/>
                  </a:lnTo>
                  <a:lnTo>
                    <a:pt x="1038" y="390"/>
                  </a:lnTo>
                  <a:lnTo>
                    <a:pt x="1049" y="996"/>
                  </a:lnTo>
                  <a:lnTo>
                    <a:pt x="1083" y="976"/>
                  </a:lnTo>
                  <a:lnTo>
                    <a:pt x="1117" y="958"/>
                  </a:lnTo>
                  <a:lnTo>
                    <a:pt x="1137" y="950"/>
                  </a:lnTo>
                  <a:lnTo>
                    <a:pt x="1159" y="934"/>
                  </a:lnTo>
                  <a:lnTo>
                    <a:pt x="1181" y="928"/>
                  </a:lnTo>
                  <a:lnTo>
                    <a:pt x="1203" y="906"/>
                  </a:lnTo>
                  <a:lnTo>
                    <a:pt x="1233" y="888"/>
                  </a:lnTo>
                  <a:lnTo>
                    <a:pt x="1269" y="864"/>
                  </a:lnTo>
                  <a:lnTo>
                    <a:pt x="1297" y="852"/>
                  </a:lnTo>
                  <a:lnTo>
                    <a:pt x="1323" y="836"/>
                  </a:lnTo>
                  <a:lnTo>
                    <a:pt x="1341" y="834"/>
                  </a:lnTo>
                  <a:lnTo>
                    <a:pt x="1363" y="820"/>
                  </a:lnTo>
                  <a:lnTo>
                    <a:pt x="1381" y="816"/>
                  </a:lnTo>
                  <a:lnTo>
                    <a:pt x="1401" y="790"/>
                  </a:lnTo>
                  <a:lnTo>
                    <a:pt x="1443" y="774"/>
                  </a:lnTo>
                  <a:lnTo>
                    <a:pt x="1469" y="752"/>
                  </a:lnTo>
                  <a:lnTo>
                    <a:pt x="1487" y="726"/>
                  </a:lnTo>
                  <a:lnTo>
                    <a:pt x="1503" y="706"/>
                  </a:lnTo>
                  <a:lnTo>
                    <a:pt x="1525" y="696"/>
                  </a:lnTo>
                  <a:lnTo>
                    <a:pt x="1553" y="694"/>
                  </a:lnTo>
                  <a:lnTo>
                    <a:pt x="1566" y="708"/>
                  </a:lnTo>
                  <a:lnTo>
                    <a:pt x="1569" y="730"/>
                  </a:lnTo>
                  <a:lnTo>
                    <a:pt x="1559" y="752"/>
                  </a:lnTo>
                  <a:lnTo>
                    <a:pt x="1541" y="772"/>
                  </a:lnTo>
                  <a:lnTo>
                    <a:pt x="1511" y="788"/>
                  </a:lnTo>
                  <a:lnTo>
                    <a:pt x="1475" y="802"/>
                  </a:lnTo>
                  <a:lnTo>
                    <a:pt x="1449" y="834"/>
                  </a:lnTo>
                  <a:lnTo>
                    <a:pt x="1423" y="858"/>
                  </a:lnTo>
                  <a:lnTo>
                    <a:pt x="1397" y="870"/>
                  </a:lnTo>
                  <a:lnTo>
                    <a:pt x="1379" y="890"/>
                  </a:lnTo>
                  <a:lnTo>
                    <a:pt x="1337" y="902"/>
                  </a:lnTo>
                  <a:lnTo>
                    <a:pt x="1312" y="910"/>
                  </a:lnTo>
                  <a:lnTo>
                    <a:pt x="1294" y="924"/>
                  </a:lnTo>
                  <a:lnTo>
                    <a:pt x="1277" y="944"/>
                  </a:lnTo>
                  <a:lnTo>
                    <a:pt x="1255" y="944"/>
                  </a:lnTo>
                  <a:lnTo>
                    <a:pt x="1235" y="972"/>
                  </a:lnTo>
                  <a:lnTo>
                    <a:pt x="1205" y="976"/>
                  </a:lnTo>
                  <a:lnTo>
                    <a:pt x="1177" y="992"/>
                  </a:lnTo>
                  <a:lnTo>
                    <a:pt x="1163" y="1010"/>
                  </a:lnTo>
                  <a:lnTo>
                    <a:pt x="1141" y="1014"/>
                  </a:lnTo>
                  <a:lnTo>
                    <a:pt x="1127" y="1024"/>
                  </a:lnTo>
                  <a:lnTo>
                    <a:pt x="1099" y="1032"/>
                  </a:lnTo>
                  <a:lnTo>
                    <a:pt x="1071" y="1040"/>
                  </a:lnTo>
                  <a:lnTo>
                    <a:pt x="1042" y="107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4482" y="2076"/>
              <a:ext cx="196" cy="196"/>
            </a:xfrm>
            <a:custGeom>
              <a:avLst/>
              <a:gdLst>
                <a:gd name="T0" fmla="*/ 47 w 176"/>
                <a:gd name="T1" fmla="*/ 702 h 173"/>
                <a:gd name="T2" fmla="*/ 0 w 176"/>
                <a:gd name="T3" fmla="*/ 590 h 173"/>
                <a:gd name="T4" fmla="*/ 41 w 176"/>
                <a:gd name="T5" fmla="*/ 419 h 173"/>
                <a:gd name="T6" fmla="*/ 127 w 176"/>
                <a:gd name="T7" fmla="*/ 251 h 173"/>
                <a:gd name="T8" fmla="*/ 150 w 176"/>
                <a:gd name="T9" fmla="*/ 191 h 173"/>
                <a:gd name="T10" fmla="*/ 173 w 176"/>
                <a:gd name="T11" fmla="*/ 97 h 173"/>
                <a:gd name="T12" fmla="*/ 200 w 176"/>
                <a:gd name="T13" fmla="*/ 46 h 173"/>
                <a:gd name="T14" fmla="*/ 247 w 176"/>
                <a:gd name="T15" fmla="*/ 34 h 173"/>
                <a:gd name="T16" fmla="*/ 553 w 176"/>
                <a:gd name="T17" fmla="*/ 40 h 173"/>
                <a:gd name="T18" fmla="*/ 626 w 176"/>
                <a:gd name="T19" fmla="*/ 83 h 173"/>
                <a:gd name="T20" fmla="*/ 637 w 176"/>
                <a:gd name="T21" fmla="*/ 203 h 173"/>
                <a:gd name="T22" fmla="*/ 624 w 176"/>
                <a:gd name="T23" fmla="*/ 330 h 173"/>
                <a:gd name="T24" fmla="*/ 597 w 176"/>
                <a:gd name="T25" fmla="*/ 344 h 173"/>
                <a:gd name="T26" fmla="*/ 576 w 176"/>
                <a:gd name="T27" fmla="*/ 401 h 173"/>
                <a:gd name="T28" fmla="*/ 576 w 176"/>
                <a:gd name="T29" fmla="*/ 547 h 173"/>
                <a:gd name="T30" fmla="*/ 505 w 176"/>
                <a:gd name="T31" fmla="*/ 566 h 173"/>
                <a:gd name="T32" fmla="*/ 318 w 176"/>
                <a:gd name="T33" fmla="*/ 620 h 173"/>
                <a:gd name="T34" fmla="*/ 95 w 176"/>
                <a:gd name="T35" fmla="*/ 681 h 173"/>
                <a:gd name="T36" fmla="*/ 47 w 176"/>
                <a:gd name="T37" fmla="*/ 702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173"/>
                <a:gd name="T59" fmla="*/ 176 w 176"/>
                <a:gd name="T60" fmla="*/ 173 h 1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173">
                  <a:moveTo>
                    <a:pt x="14" y="173"/>
                  </a:moveTo>
                  <a:cubicBezTo>
                    <a:pt x="0" y="169"/>
                    <a:pt x="4" y="158"/>
                    <a:pt x="0" y="144"/>
                  </a:cubicBezTo>
                  <a:cubicBezTo>
                    <a:pt x="2" y="130"/>
                    <a:pt x="0" y="112"/>
                    <a:pt x="12" y="104"/>
                  </a:cubicBezTo>
                  <a:cubicBezTo>
                    <a:pt x="22" y="88"/>
                    <a:pt x="18" y="72"/>
                    <a:pt x="34" y="62"/>
                  </a:cubicBezTo>
                  <a:cubicBezTo>
                    <a:pt x="30" y="58"/>
                    <a:pt x="34" y="50"/>
                    <a:pt x="42" y="47"/>
                  </a:cubicBezTo>
                  <a:cubicBezTo>
                    <a:pt x="38" y="33"/>
                    <a:pt x="36" y="32"/>
                    <a:pt x="48" y="24"/>
                  </a:cubicBezTo>
                  <a:cubicBezTo>
                    <a:pt x="51" y="20"/>
                    <a:pt x="53" y="16"/>
                    <a:pt x="56" y="12"/>
                  </a:cubicBezTo>
                  <a:cubicBezTo>
                    <a:pt x="58" y="8"/>
                    <a:pt x="68" y="8"/>
                    <a:pt x="68" y="8"/>
                  </a:cubicBezTo>
                  <a:cubicBezTo>
                    <a:pt x="100" y="9"/>
                    <a:pt x="116" y="0"/>
                    <a:pt x="154" y="10"/>
                  </a:cubicBezTo>
                  <a:cubicBezTo>
                    <a:pt x="159" y="10"/>
                    <a:pt x="169" y="19"/>
                    <a:pt x="174" y="20"/>
                  </a:cubicBezTo>
                  <a:cubicBezTo>
                    <a:pt x="175" y="26"/>
                    <a:pt x="176" y="40"/>
                    <a:pt x="176" y="50"/>
                  </a:cubicBezTo>
                  <a:cubicBezTo>
                    <a:pt x="176" y="60"/>
                    <a:pt x="174" y="75"/>
                    <a:pt x="172" y="81"/>
                  </a:cubicBezTo>
                  <a:cubicBezTo>
                    <a:pt x="172" y="83"/>
                    <a:pt x="168" y="83"/>
                    <a:pt x="166" y="85"/>
                  </a:cubicBezTo>
                  <a:cubicBezTo>
                    <a:pt x="165" y="87"/>
                    <a:pt x="159" y="95"/>
                    <a:pt x="158" y="98"/>
                  </a:cubicBezTo>
                  <a:cubicBezTo>
                    <a:pt x="158" y="102"/>
                    <a:pt x="160" y="131"/>
                    <a:pt x="158" y="134"/>
                  </a:cubicBezTo>
                  <a:cubicBezTo>
                    <a:pt x="155" y="139"/>
                    <a:pt x="146" y="138"/>
                    <a:pt x="140" y="140"/>
                  </a:cubicBezTo>
                  <a:cubicBezTo>
                    <a:pt x="124" y="146"/>
                    <a:pt x="105" y="148"/>
                    <a:pt x="88" y="154"/>
                  </a:cubicBezTo>
                  <a:cubicBezTo>
                    <a:pt x="48" y="154"/>
                    <a:pt x="48" y="166"/>
                    <a:pt x="26" y="167"/>
                  </a:cubicBezTo>
                  <a:cubicBezTo>
                    <a:pt x="23" y="168"/>
                    <a:pt x="4" y="168"/>
                    <a:pt x="14" y="173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4384" y="2389"/>
              <a:ext cx="176" cy="147"/>
            </a:xfrm>
            <a:custGeom>
              <a:avLst/>
              <a:gdLst>
                <a:gd name="T0" fmla="*/ 402 w 165"/>
                <a:gd name="T1" fmla="*/ 0 h 133"/>
                <a:gd name="T2" fmla="*/ 462 w 165"/>
                <a:gd name="T3" fmla="*/ 43 h 133"/>
                <a:gd name="T4" fmla="*/ 579 w 165"/>
                <a:gd name="T5" fmla="*/ 195 h 133"/>
                <a:gd name="T6" fmla="*/ 591 w 165"/>
                <a:gd name="T7" fmla="*/ 327 h 133"/>
                <a:gd name="T8" fmla="*/ 633 w 165"/>
                <a:gd name="T9" fmla="*/ 419 h 133"/>
                <a:gd name="T10" fmla="*/ 625 w 165"/>
                <a:gd name="T11" fmla="*/ 485 h 133"/>
                <a:gd name="T12" fmla="*/ 400 w 165"/>
                <a:gd name="T13" fmla="*/ 473 h 133"/>
                <a:gd name="T14" fmla="*/ 223 w 165"/>
                <a:gd name="T15" fmla="*/ 402 h 133"/>
                <a:gd name="T16" fmla="*/ 113 w 165"/>
                <a:gd name="T17" fmla="*/ 406 h 133"/>
                <a:gd name="T18" fmla="*/ 35 w 165"/>
                <a:gd name="T19" fmla="*/ 358 h 133"/>
                <a:gd name="T20" fmla="*/ 3 w 165"/>
                <a:gd name="T21" fmla="*/ 272 h 133"/>
                <a:gd name="T22" fmla="*/ 245 w 165"/>
                <a:gd name="T23" fmla="*/ 76 h 133"/>
                <a:gd name="T24" fmla="*/ 385 w 165"/>
                <a:gd name="T25" fmla="*/ 0 h 133"/>
                <a:gd name="T26" fmla="*/ 402 w 165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"/>
                <a:gd name="T43" fmla="*/ 0 h 133"/>
                <a:gd name="T44" fmla="*/ 165 w 165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" h="133">
                  <a:moveTo>
                    <a:pt x="103" y="0"/>
                  </a:moveTo>
                  <a:cubicBezTo>
                    <a:pt x="110" y="5"/>
                    <a:pt x="109" y="9"/>
                    <a:pt x="117" y="12"/>
                  </a:cubicBezTo>
                  <a:cubicBezTo>
                    <a:pt x="120" y="22"/>
                    <a:pt x="137" y="49"/>
                    <a:pt x="147" y="52"/>
                  </a:cubicBezTo>
                  <a:cubicBezTo>
                    <a:pt x="147" y="57"/>
                    <a:pt x="130" y="81"/>
                    <a:pt x="151" y="88"/>
                  </a:cubicBezTo>
                  <a:cubicBezTo>
                    <a:pt x="156" y="95"/>
                    <a:pt x="158" y="106"/>
                    <a:pt x="161" y="114"/>
                  </a:cubicBezTo>
                  <a:cubicBezTo>
                    <a:pt x="160" y="120"/>
                    <a:pt x="165" y="130"/>
                    <a:pt x="159" y="132"/>
                  </a:cubicBezTo>
                  <a:cubicBezTo>
                    <a:pt x="150" y="133"/>
                    <a:pt x="118" y="132"/>
                    <a:pt x="101" y="128"/>
                  </a:cubicBezTo>
                  <a:cubicBezTo>
                    <a:pt x="84" y="124"/>
                    <a:pt x="69" y="111"/>
                    <a:pt x="57" y="108"/>
                  </a:cubicBezTo>
                  <a:cubicBezTo>
                    <a:pt x="45" y="105"/>
                    <a:pt x="37" y="112"/>
                    <a:pt x="29" y="110"/>
                  </a:cubicBezTo>
                  <a:cubicBezTo>
                    <a:pt x="21" y="107"/>
                    <a:pt x="16" y="102"/>
                    <a:pt x="9" y="98"/>
                  </a:cubicBezTo>
                  <a:cubicBezTo>
                    <a:pt x="5" y="93"/>
                    <a:pt x="3" y="74"/>
                    <a:pt x="3" y="74"/>
                  </a:cubicBezTo>
                  <a:cubicBezTo>
                    <a:pt x="7" y="11"/>
                    <a:pt x="0" y="22"/>
                    <a:pt x="63" y="20"/>
                  </a:cubicBezTo>
                  <a:cubicBezTo>
                    <a:pt x="76" y="16"/>
                    <a:pt x="86" y="4"/>
                    <a:pt x="99" y="0"/>
                  </a:cubicBezTo>
                  <a:cubicBezTo>
                    <a:pt x="108" y="2"/>
                    <a:pt x="109" y="3"/>
                    <a:pt x="103" y="0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188" y="2565"/>
              <a:ext cx="176" cy="147"/>
            </a:xfrm>
            <a:custGeom>
              <a:avLst/>
              <a:gdLst>
                <a:gd name="T0" fmla="*/ 1 w 163"/>
                <a:gd name="T1" fmla="*/ 64 h 135"/>
                <a:gd name="T2" fmla="*/ 57 w 163"/>
                <a:gd name="T3" fmla="*/ 0 h 135"/>
                <a:gd name="T4" fmla="*/ 398 w 163"/>
                <a:gd name="T5" fmla="*/ 55 h 135"/>
                <a:gd name="T6" fmla="*/ 468 w 163"/>
                <a:gd name="T7" fmla="*/ 97 h 135"/>
                <a:gd name="T8" fmla="*/ 557 w 163"/>
                <a:gd name="T9" fmla="*/ 170 h 135"/>
                <a:gd name="T10" fmla="*/ 478 w 163"/>
                <a:gd name="T11" fmla="*/ 490 h 135"/>
                <a:gd name="T12" fmla="*/ 404 w 163"/>
                <a:gd name="T13" fmla="*/ 546 h 135"/>
                <a:gd name="T14" fmla="*/ 259 w 163"/>
                <a:gd name="T15" fmla="*/ 465 h 135"/>
                <a:gd name="T16" fmla="*/ 180 w 163"/>
                <a:gd name="T17" fmla="*/ 398 h 135"/>
                <a:gd name="T18" fmla="*/ 98 w 163"/>
                <a:gd name="T19" fmla="*/ 281 h 135"/>
                <a:gd name="T20" fmla="*/ 36 w 163"/>
                <a:gd name="T21" fmla="*/ 133 h 135"/>
                <a:gd name="T22" fmla="*/ 1 w 163"/>
                <a:gd name="T23" fmla="*/ 64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135"/>
                <a:gd name="T38" fmla="*/ 163 w 163"/>
                <a:gd name="T39" fmla="*/ 135 h 1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135">
                  <a:moveTo>
                    <a:pt x="1" y="16"/>
                  </a:moveTo>
                  <a:cubicBezTo>
                    <a:pt x="3" y="9"/>
                    <a:pt x="15" y="0"/>
                    <a:pt x="15" y="0"/>
                  </a:cubicBezTo>
                  <a:cubicBezTo>
                    <a:pt x="119" y="3"/>
                    <a:pt x="52" y="2"/>
                    <a:pt x="99" y="14"/>
                  </a:cubicBezTo>
                  <a:cubicBezTo>
                    <a:pt x="106" y="19"/>
                    <a:pt x="109" y="22"/>
                    <a:pt x="117" y="24"/>
                  </a:cubicBezTo>
                  <a:cubicBezTo>
                    <a:pt x="121" y="36"/>
                    <a:pt x="128" y="38"/>
                    <a:pt x="141" y="42"/>
                  </a:cubicBezTo>
                  <a:cubicBezTo>
                    <a:pt x="143" y="75"/>
                    <a:pt x="163" y="116"/>
                    <a:pt x="121" y="120"/>
                  </a:cubicBezTo>
                  <a:cubicBezTo>
                    <a:pt x="116" y="135"/>
                    <a:pt x="122" y="135"/>
                    <a:pt x="101" y="132"/>
                  </a:cubicBezTo>
                  <a:cubicBezTo>
                    <a:pt x="87" y="127"/>
                    <a:pt x="76" y="121"/>
                    <a:pt x="65" y="112"/>
                  </a:cubicBezTo>
                  <a:cubicBezTo>
                    <a:pt x="59" y="107"/>
                    <a:pt x="45" y="96"/>
                    <a:pt x="45" y="96"/>
                  </a:cubicBezTo>
                  <a:cubicBezTo>
                    <a:pt x="39" y="87"/>
                    <a:pt x="32" y="75"/>
                    <a:pt x="25" y="68"/>
                  </a:cubicBezTo>
                  <a:cubicBezTo>
                    <a:pt x="21" y="56"/>
                    <a:pt x="16" y="42"/>
                    <a:pt x="9" y="32"/>
                  </a:cubicBezTo>
                  <a:cubicBezTo>
                    <a:pt x="0" y="19"/>
                    <a:pt x="1" y="25"/>
                    <a:pt x="1" y="16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159" y="2144"/>
              <a:ext cx="137" cy="176"/>
            </a:xfrm>
            <a:custGeom>
              <a:avLst/>
              <a:gdLst>
                <a:gd name="T0" fmla="*/ 218 w 132"/>
                <a:gd name="T1" fmla="*/ 6 h 162"/>
                <a:gd name="T2" fmla="*/ 378 w 132"/>
                <a:gd name="T3" fmla="*/ 47 h 162"/>
                <a:gd name="T4" fmla="*/ 407 w 132"/>
                <a:gd name="T5" fmla="*/ 95 h 162"/>
                <a:gd name="T6" fmla="*/ 448 w 132"/>
                <a:gd name="T7" fmla="*/ 110 h 162"/>
                <a:gd name="T8" fmla="*/ 489 w 132"/>
                <a:gd name="T9" fmla="*/ 197 h 162"/>
                <a:gd name="T10" fmla="*/ 467 w 132"/>
                <a:gd name="T11" fmla="*/ 361 h 162"/>
                <a:gd name="T12" fmla="*/ 442 w 132"/>
                <a:gd name="T13" fmla="*/ 540 h 162"/>
                <a:gd name="T14" fmla="*/ 189 w 132"/>
                <a:gd name="T15" fmla="*/ 555 h 162"/>
                <a:gd name="T16" fmla="*/ 101 w 132"/>
                <a:gd name="T17" fmla="*/ 427 h 162"/>
                <a:gd name="T18" fmla="*/ 34 w 132"/>
                <a:gd name="T19" fmla="*/ 410 h 162"/>
                <a:gd name="T20" fmla="*/ 1 w 132"/>
                <a:gd name="T21" fmla="*/ 371 h 162"/>
                <a:gd name="T22" fmla="*/ 5 w 132"/>
                <a:gd name="T23" fmla="*/ 308 h 162"/>
                <a:gd name="T24" fmla="*/ 87 w 132"/>
                <a:gd name="T25" fmla="*/ 110 h 162"/>
                <a:gd name="T26" fmla="*/ 169 w 132"/>
                <a:gd name="T27" fmla="*/ 31 h 162"/>
                <a:gd name="T28" fmla="*/ 183 w 132"/>
                <a:gd name="T29" fmla="*/ 2 h 162"/>
                <a:gd name="T30" fmla="*/ 293 w 132"/>
                <a:gd name="T31" fmla="*/ 6 h 1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2"/>
                <a:gd name="T49" fmla="*/ 0 h 162"/>
                <a:gd name="T50" fmla="*/ 132 w 132"/>
                <a:gd name="T51" fmla="*/ 162 h 1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2" h="162">
                  <a:moveTo>
                    <a:pt x="59" y="6"/>
                  </a:moveTo>
                  <a:cubicBezTo>
                    <a:pt x="79" y="8"/>
                    <a:pt x="84" y="11"/>
                    <a:pt x="101" y="14"/>
                  </a:cubicBezTo>
                  <a:cubicBezTo>
                    <a:pt x="104" y="18"/>
                    <a:pt x="106" y="22"/>
                    <a:pt x="109" y="26"/>
                  </a:cubicBezTo>
                  <a:cubicBezTo>
                    <a:pt x="111" y="30"/>
                    <a:pt x="121" y="30"/>
                    <a:pt x="121" y="30"/>
                  </a:cubicBezTo>
                  <a:cubicBezTo>
                    <a:pt x="124" y="39"/>
                    <a:pt x="126" y="46"/>
                    <a:pt x="131" y="54"/>
                  </a:cubicBezTo>
                  <a:cubicBezTo>
                    <a:pt x="132" y="65"/>
                    <a:pt x="127" y="84"/>
                    <a:pt x="125" y="100"/>
                  </a:cubicBezTo>
                  <a:cubicBezTo>
                    <a:pt x="123" y="116"/>
                    <a:pt x="131" y="139"/>
                    <a:pt x="119" y="148"/>
                  </a:cubicBezTo>
                  <a:cubicBezTo>
                    <a:pt x="89" y="162"/>
                    <a:pt x="71" y="155"/>
                    <a:pt x="51" y="154"/>
                  </a:cubicBezTo>
                  <a:cubicBezTo>
                    <a:pt x="32" y="148"/>
                    <a:pt x="39" y="130"/>
                    <a:pt x="27" y="118"/>
                  </a:cubicBezTo>
                  <a:cubicBezTo>
                    <a:pt x="23" y="114"/>
                    <a:pt x="15" y="115"/>
                    <a:pt x="9" y="114"/>
                  </a:cubicBezTo>
                  <a:cubicBezTo>
                    <a:pt x="6" y="110"/>
                    <a:pt x="3" y="107"/>
                    <a:pt x="1" y="102"/>
                  </a:cubicBezTo>
                  <a:cubicBezTo>
                    <a:pt x="0" y="98"/>
                    <a:pt x="5" y="86"/>
                    <a:pt x="5" y="86"/>
                  </a:cubicBezTo>
                  <a:cubicBezTo>
                    <a:pt x="11" y="64"/>
                    <a:pt x="1" y="52"/>
                    <a:pt x="23" y="30"/>
                  </a:cubicBezTo>
                  <a:cubicBezTo>
                    <a:pt x="29" y="21"/>
                    <a:pt x="39" y="17"/>
                    <a:pt x="45" y="8"/>
                  </a:cubicBezTo>
                  <a:cubicBezTo>
                    <a:pt x="46" y="6"/>
                    <a:pt x="49" y="2"/>
                    <a:pt x="49" y="2"/>
                  </a:cubicBezTo>
                  <a:cubicBezTo>
                    <a:pt x="76" y="4"/>
                    <a:pt x="67" y="0"/>
                    <a:pt x="79" y="6"/>
                  </a:cubicBezTo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3923" y="2252"/>
              <a:ext cx="176" cy="186"/>
            </a:xfrm>
            <a:custGeom>
              <a:avLst/>
              <a:gdLst>
                <a:gd name="T0" fmla="*/ 465 w 159"/>
                <a:gd name="T1" fmla="*/ 240 h 175"/>
                <a:gd name="T2" fmla="*/ 578 w 159"/>
                <a:gd name="T3" fmla="*/ 319 h 175"/>
                <a:gd name="T4" fmla="*/ 555 w 159"/>
                <a:gd name="T5" fmla="*/ 456 h 175"/>
                <a:gd name="T6" fmla="*/ 555 w 159"/>
                <a:gd name="T7" fmla="*/ 680 h 175"/>
                <a:gd name="T8" fmla="*/ 482 w 159"/>
                <a:gd name="T9" fmla="*/ 669 h 175"/>
                <a:gd name="T10" fmla="*/ 361 w 159"/>
                <a:gd name="T11" fmla="*/ 573 h 175"/>
                <a:gd name="T12" fmla="*/ 183 w 159"/>
                <a:gd name="T13" fmla="*/ 492 h 175"/>
                <a:gd name="T14" fmla="*/ 71 w 159"/>
                <a:gd name="T15" fmla="*/ 345 h 175"/>
                <a:gd name="T16" fmla="*/ 32 w 159"/>
                <a:gd name="T17" fmla="*/ 287 h 175"/>
                <a:gd name="T18" fmla="*/ 61 w 159"/>
                <a:gd name="T19" fmla="*/ 164 h 175"/>
                <a:gd name="T20" fmla="*/ 285 w 159"/>
                <a:gd name="T21" fmla="*/ 6 h 175"/>
                <a:gd name="T22" fmla="*/ 408 w 159"/>
                <a:gd name="T23" fmla="*/ 6 h 175"/>
                <a:gd name="T24" fmla="*/ 417 w 159"/>
                <a:gd name="T25" fmla="*/ 33 h 175"/>
                <a:gd name="T26" fmla="*/ 439 w 159"/>
                <a:gd name="T27" fmla="*/ 84 h 175"/>
                <a:gd name="T28" fmla="*/ 456 w 159"/>
                <a:gd name="T29" fmla="*/ 112 h 175"/>
                <a:gd name="T30" fmla="*/ 465 w 159"/>
                <a:gd name="T31" fmla="*/ 24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175"/>
                <a:gd name="T50" fmla="*/ 159 w 159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175">
                  <a:moveTo>
                    <a:pt x="125" y="60"/>
                  </a:moveTo>
                  <a:cubicBezTo>
                    <a:pt x="157" y="63"/>
                    <a:pt x="136" y="65"/>
                    <a:pt x="154" y="80"/>
                  </a:cubicBezTo>
                  <a:cubicBezTo>
                    <a:pt x="159" y="89"/>
                    <a:pt x="151" y="99"/>
                    <a:pt x="151" y="114"/>
                  </a:cubicBezTo>
                  <a:cubicBezTo>
                    <a:pt x="151" y="129"/>
                    <a:pt x="154" y="161"/>
                    <a:pt x="151" y="170"/>
                  </a:cubicBezTo>
                  <a:cubicBezTo>
                    <a:pt x="147" y="175"/>
                    <a:pt x="138" y="169"/>
                    <a:pt x="131" y="168"/>
                  </a:cubicBezTo>
                  <a:cubicBezTo>
                    <a:pt x="121" y="164"/>
                    <a:pt x="113" y="152"/>
                    <a:pt x="98" y="144"/>
                  </a:cubicBezTo>
                  <a:cubicBezTo>
                    <a:pt x="84" y="136"/>
                    <a:pt x="62" y="133"/>
                    <a:pt x="49" y="123"/>
                  </a:cubicBezTo>
                  <a:cubicBezTo>
                    <a:pt x="41" y="111"/>
                    <a:pt x="27" y="98"/>
                    <a:pt x="19" y="86"/>
                  </a:cubicBezTo>
                  <a:cubicBezTo>
                    <a:pt x="15" y="80"/>
                    <a:pt x="8" y="72"/>
                    <a:pt x="8" y="72"/>
                  </a:cubicBezTo>
                  <a:cubicBezTo>
                    <a:pt x="0" y="60"/>
                    <a:pt x="4" y="49"/>
                    <a:pt x="17" y="41"/>
                  </a:cubicBezTo>
                  <a:cubicBezTo>
                    <a:pt x="30" y="21"/>
                    <a:pt x="54" y="14"/>
                    <a:pt x="77" y="6"/>
                  </a:cubicBezTo>
                  <a:cubicBezTo>
                    <a:pt x="92" y="0"/>
                    <a:pt x="104" y="6"/>
                    <a:pt x="110" y="6"/>
                  </a:cubicBezTo>
                  <a:cubicBezTo>
                    <a:pt x="116" y="6"/>
                    <a:pt x="112" y="6"/>
                    <a:pt x="113" y="8"/>
                  </a:cubicBezTo>
                  <a:cubicBezTo>
                    <a:pt x="118" y="11"/>
                    <a:pt x="115" y="16"/>
                    <a:pt x="118" y="21"/>
                  </a:cubicBezTo>
                  <a:cubicBezTo>
                    <a:pt x="119" y="23"/>
                    <a:pt x="120" y="27"/>
                    <a:pt x="123" y="28"/>
                  </a:cubicBezTo>
                  <a:cubicBezTo>
                    <a:pt x="128" y="42"/>
                    <a:pt x="125" y="32"/>
                    <a:pt x="125" y="60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3874" y="2281"/>
              <a:ext cx="569" cy="411"/>
            </a:xfrm>
            <a:custGeom>
              <a:avLst/>
              <a:gdLst>
                <a:gd name="T0" fmla="*/ 2040 w 524"/>
                <a:gd name="T1" fmla="*/ 0 h 380"/>
                <a:gd name="T2" fmla="*/ 2098 w 524"/>
                <a:gd name="T3" fmla="*/ 69 h 380"/>
                <a:gd name="T4" fmla="*/ 2098 w 524"/>
                <a:gd name="T5" fmla="*/ 111 h 380"/>
                <a:gd name="T6" fmla="*/ 2033 w 524"/>
                <a:gd name="T7" fmla="*/ 270 h 380"/>
                <a:gd name="T8" fmla="*/ 1949 w 524"/>
                <a:gd name="T9" fmla="*/ 340 h 380"/>
                <a:gd name="T10" fmla="*/ 1738 w 524"/>
                <a:gd name="T11" fmla="*/ 436 h 380"/>
                <a:gd name="T12" fmla="*/ 1717 w 524"/>
                <a:gd name="T13" fmla="*/ 465 h 380"/>
                <a:gd name="T14" fmla="*/ 1697 w 524"/>
                <a:gd name="T15" fmla="*/ 468 h 380"/>
                <a:gd name="T16" fmla="*/ 1640 w 524"/>
                <a:gd name="T17" fmla="*/ 533 h 380"/>
                <a:gd name="T18" fmla="*/ 1573 w 524"/>
                <a:gd name="T19" fmla="*/ 592 h 380"/>
                <a:gd name="T20" fmla="*/ 1547 w 524"/>
                <a:gd name="T21" fmla="*/ 604 h 380"/>
                <a:gd name="T22" fmla="*/ 1396 w 524"/>
                <a:gd name="T23" fmla="*/ 729 h 380"/>
                <a:gd name="T24" fmla="*/ 1115 w 524"/>
                <a:gd name="T25" fmla="*/ 871 h 380"/>
                <a:gd name="T26" fmla="*/ 1053 w 524"/>
                <a:gd name="T27" fmla="*/ 909 h 380"/>
                <a:gd name="T28" fmla="*/ 1018 w 524"/>
                <a:gd name="T29" fmla="*/ 945 h 380"/>
                <a:gd name="T30" fmla="*/ 966 w 524"/>
                <a:gd name="T31" fmla="*/ 993 h 380"/>
                <a:gd name="T32" fmla="*/ 818 w 524"/>
                <a:gd name="T33" fmla="*/ 1040 h 380"/>
                <a:gd name="T34" fmla="*/ 629 w 524"/>
                <a:gd name="T35" fmla="*/ 1163 h 380"/>
                <a:gd name="T36" fmla="*/ 550 w 524"/>
                <a:gd name="T37" fmla="*/ 1202 h 380"/>
                <a:gd name="T38" fmla="*/ 500 w 524"/>
                <a:gd name="T39" fmla="*/ 1245 h 380"/>
                <a:gd name="T40" fmla="*/ 351 w 524"/>
                <a:gd name="T41" fmla="*/ 1316 h 380"/>
                <a:gd name="T42" fmla="*/ 243 w 524"/>
                <a:gd name="T43" fmla="*/ 1392 h 380"/>
                <a:gd name="T44" fmla="*/ 91 w 524"/>
                <a:gd name="T45" fmla="*/ 1426 h 380"/>
                <a:gd name="T46" fmla="*/ 4 w 524"/>
                <a:gd name="T47" fmla="*/ 1547 h 380"/>
                <a:gd name="T48" fmla="*/ 6 w 524"/>
                <a:gd name="T49" fmla="*/ 1511 h 380"/>
                <a:gd name="T50" fmla="*/ 6 w 524"/>
                <a:gd name="T51" fmla="*/ 1299 h 380"/>
                <a:gd name="T52" fmla="*/ 31 w 524"/>
                <a:gd name="T53" fmla="*/ 1249 h 380"/>
                <a:gd name="T54" fmla="*/ 171 w 524"/>
                <a:gd name="T55" fmla="*/ 1163 h 380"/>
                <a:gd name="T56" fmla="*/ 220 w 524"/>
                <a:gd name="T57" fmla="*/ 1151 h 380"/>
                <a:gd name="T58" fmla="*/ 355 w 524"/>
                <a:gd name="T59" fmla="*/ 1074 h 380"/>
                <a:gd name="T60" fmla="*/ 544 w 524"/>
                <a:gd name="T61" fmla="*/ 978 h 380"/>
                <a:gd name="T62" fmla="*/ 601 w 524"/>
                <a:gd name="T63" fmla="*/ 918 h 380"/>
                <a:gd name="T64" fmla="*/ 658 w 524"/>
                <a:gd name="T65" fmla="*/ 850 h 380"/>
                <a:gd name="T66" fmla="*/ 784 w 524"/>
                <a:gd name="T67" fmla="*/ 786 h 380"/>
                <a:gd name="T68" fmla="*/ 849 w 524"/>
                <a:gd name="T69" fmla="*/ 747 h 380"/>
                <a:gd name="T70" fmla="*/ 944 w 524"/>
                <a:gd name="T71" fmla="*/ 687 h 380"/>
                <a:gd name="T72" fmla="*/ 1018 w 524"/>
                <a:gd name="T73" fmla="*/ 653 h 380"/>
                <a:gd name="T74" fmla="*/ 1168 w 524"/>
                <a:gd name="T75" fmla="*/ 588 h 380"/>
                <a:gd name="T76" fmla="*/ 1345 w 524"/>
                <a:gd name="T77" fmla="*/ 522 h 380"/>
                <a:gd name="T78" fmla="*/ 1497 w 524"/>
                <a:gd name="T79" fmla="*/ 370 h 380"/>
                <a:gd name="T80" fmla="*/ 1640 w 524"/>
                <a:gd name="T81" fmla="*/ 314 h 380"/>
                <a:gd name="T82" fmla="*/ 1657 w 524"/>
                <a:gd name="T83" fmla="*/ 290 h 380"/>
                <a:gd name="T84" fmla="*/ 1677 w 524"/>
                <a:gd name="T85" fmla="*/ 270 h 380"/>
                <a:gd name="T86" fmla="*/ 1831 w 524"/>
                <a:gd name="T87" fmla="*/ 88 h 380"/>
                <a:gd name="T88" fmla="*/ 2040 w 524"/>
                <a:gd name="T89" fmla="*/ 0 h 3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4"/>
                <a:gd name="T136" fmla="*/ 0 h 380"/>
                <a:gd name="T137" fmla="*/ 524 w 524"/>
                <a:gd name="T138" fmla="*/ 380 h 3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4" h="380">
                  <a:moveTo>
                    <a:pt x="509" y="0"/>
                  </a:moveTo>
                  <a:cubicBezTo>
                    <a:pt x="511" y="6"/>
                    <a:pt x="521" y="11"/>
                    <a:pt x="523" y="17"/>
                  </a:cubicBezTo>
                  <a:cubicBezTo>
                    <a:pt x="524" y="19"/>
                    <a:pt x="523" y="27"/>
                    <a:pt x="523" y="27"/>
                  </a:cubicBezTo>
                  <a:cubicBezTo>
                    <a:pt x="522" y="45"/>
                    <a:pt x="521" y="56"/>
                    <a:pt x="507" y="66"/>
                  </a:cubicBezTo>
                  <a:cubicBezTo>
                    <a:pt x="503" y="77"/>
                    <a:pt x="495" y="77"/>
                    <a:pt x="487" y="82"/>
                  </a:cubicBezTo>
                  <a:cubicBezTo>
                    <a:pt x="470" y="92"/>
                    <a:pt x="449" y="95"/>
                    <a:pt x="433" y="106"/>
                  </a:cubicBezTo>
                  <a:cubicBezTo>
                    <a:pt x="432" y="108"/>
                    <a:pt x="431" y="110"/>
                    <a:pt x="429" y="112"/>
                  </a:cubicBezTo>
                  <a:cubicBezTo>
                    <a:pt x="427" y="113"/>
                    <a:pt x="424" y="113"/>
                    <a:pt x="423" y="114"/>
                  </a:cubicBezTo>
                  <a:cubicBezTo>
                    <a:pt x="400" y="137"/>
                    <a:pt x="426" y="119"/>
                    <a:pt x="409" y="130"/>
                  </a:cubicBezTo>
                  <a:cubicBezTo>
                    <a:pt x="402" y="140"/>
                    <a:pt x="407" y="135"/>
                    <a:pt x="393" y="144"/>
                  </a:cubicBezTo>
                  <a:cubicBezTo>
                    <a:pt x="391" y="145"/>
                    <a:pt x="387" y="148"/>
                    <a:pt x="387" y="148"/>
                  </a:cubicBezTo>
                  <a:cubicBezTo>
                    <a:pt x="378" y="161"/>
                    <a:pt x="364" y="173"/>
                    <a:pt x="349" y="178"/>
                  </a:cubicBezTo>
                  <a:cubicBezTo>
                    <a:pt x="336" y="198"/>
                    <a:pt x="303" y="209"/>
                    <a:pt x="279" y="212"/>
                  </a:cubicBezTo>
                  <a:cubicBezTo>
                    <a:pt x="268" y="216"/>
                    <a:pt x="276" y="212"/>
                    <a:pt x="262" y="221"/>
                  </a:cubicBezTo>
                  <a:cubicBezTo>
                    <a:pt x="260" y="222"/>
                    <a:pt x="253" y="230"/>
                    <a:pt x="253" y="230"/>
                  </a:cubicBezTo>
                  <a:cubicBezTo>
                    <a:pt x="244" y="244"/>
                    <a:pt x="251" y="235"/>
                    <a:pt x="241" y="242"/>
                  </a:cubicBezTo>
                  <a:cubicBezTo>
                    <a:pt x="233" y="254"/>
                    <a:pt x="218" y="253"/>
                    <a:pt x="205" y="254"/>
                  </a:cubicBezTo>
                  <a:cubicBezTo>
                    <a:pt x="196" y="282"/>
                    <a:pt x="190" y="276"/>
                    <a:pt x="156" y="284"/>
                  </a:cubicBezTo>
                  <a:cubicBezTo>
                    <a:pt x="144" y="288"/>
                    <a:pt x="152" y="289"/>
                    <a:pt x="137" y="294"/>
                  </a:cubicBezTo>
                  <a:cubicBezTo>
                    <a:pt x="123" y="299"/>
                    <a:pt x="134" y="297"/>
                    <a:pt x="124" y="303"/>
                  </a:cubicBezTo>
                  <a:cubicBezTo>
                    <a:pt x="120" y="324"/>
                    <a:pt x="112" y="314"/>
                    <a:pt x="88" y="321"/>
                  </a:cubicBezTo>
                  <a:cubicBezTo>
                    <a:pt x="79" y="335"/>
                    <a:pt x="80" y="335"/>
                    <a:pt x="61" y="338"/>
                  </a:cubicBezTo>
                  <a:cubicBezTo>
                    <a:pt x="46" y="343"/>
                    <a:pt x="42" y="346"/>
                    <a:pt x="23" y="348"/>
                  </a:cubicBezTo>
                  <a:cubicBezTo>
                    <a:pt x="16" y="370"/>
                    <a:pt x="22" y="365"/>
                    <a:pt x="4" y="377"/>
                  </a:cubicBezTo>
                  <a:cubicBezTo>
                    <a:pt x="0" y="380"/>
                    <a:pt x="6" y="379"/>
                    <a:pt x="6" y="369"/>
                  </a:cubicBezTo>
                  <a:cubicBezTo>
                    <a:pt x="6" y="359"/>
                    <a:pt x="6" y="328"/>
                    <a:pt x="6" y="317"/>
                  </a:cubicBezTo>
                  <a:cubicBezTo>
                    <a:pt x="6" y="306"/>
                    <a:pt x="1" y="310"/>
                    <a:pt x="7" y="304"/>
                  </a:cubicBezTo>
                  <a:cubicBezTo>
                    <a:pt x="16" y="295"/>
                    <a:pt x="31" y="288"/>
                    <a:pt x="43" y="284"/>
                  </a:cubicBezTo>
                  <a:cubicBezTo>
                    <a:pt x="47" y="283"/>
                    <a:pt x="55" y="280"/>
                    <a:pt x="55" y="280"/>
                  </a:cubicBezTo>
                  <a:cubicBezTo>
                    <a:pt x="62" y="269"/>
                    <a:pt x="78" y="269"/>
                    <a:pt x="89" y="262"/>
                  </a:cubicBezTo>
                  <a:cubicBezTo>
                    <a:pt x="104" y="240"/>
                    <a:pt x="107" y="240"/>
                    <a:pt x="135" y="238"/>
                  </a:cubicBezTo>
                  <a:cubicBezTo>
                    <a:pt x="142" y="234"/>
                    <a:pt x="144" y="228"/>
                    <a:pt x="151" y="224"/>
                  </a:cubicBezTo>
                  <a:cubicBezTo>
                    <a:pt x="160" y="210"/>
                    <a:pt x="155" y="215"/>
                    <a:pt x="165" y="208"/>
                  </a:cubicBezTo>
                  <a:cubicBezTo>
                    <a:pt x="172" y="197"/>
                    <a:pt x="183" y="195"/>
                    <a:pt x="195" y="192"/>
                  </a:cubicBezTo>
                  <a:cubicBezTo>
                    <a:pt x="202" y="190"/>
                    <a:pt x="213" y="182"/>
                    <a:pt x="213" y="182"/>
                  </a:cubicBezTo>
                  <a:cubicBezTo>
                    <a:pt x="218" y="174"/>
                    <a:pt x="226" y="170"/>
                    <a:pt x="235" y="166"/>
                  </a:cubicBezTo>
                  <a:cubicBezTo>
                    <a:pt x="241" y="163"/>
                    <a:pt x="253" y="160"/>
                    <a:pt x="253" y="160"/>
                  </a:cubicBezTo>
                  <a:cubicBezTo>
                    <a:pt x="263" y="145"/>
                    <a:pt x="275" y="144"/>
                    <a:pt x="293" y="142"/>
                  </a:cubicBezTo>
                  <a:cubicBezTo>
                    <a:pt x="312" y="129"/>
                    <a:pt x="303" y="130"/>
                    <a:pt x="335" y="128"/>
                  </a:cubicBezTo>
                  <a:cubicBezTo>
                    <a:pt x="339" y="101"/>
                    <a:pt x="349" y="96"/>
                    <a:pt x="373" y="90"/>
                  </a:cubicBezTo>
                  <a:cubicBezTo>
                    <a:pt x="386" y="87"/>
                    <a:pt x="397" y="80"/>
                    <a:pt x="409" y="76"/>
                  </a:cubicBezTo>
                  <a:cubicBezTo>
                    <a:pt x="410" y="74"/>
                    <a:pt x="411" y="72"/>
                    <a:pt x="413" y="70"/>
                  </a:cubicBezTo>
                  <a:cubicBezTo>
                    <a:pt x="415" y="68"/>
                    <a:pt x="417" y="68"/>
                    <a:pt x="419" y="66"/>
                  </a:cubicBezTo>
                  <a:cubicBezTo>
                    <a:pt x="430" y="52"/>
                    <a:pt x="441" y="31"/>
                    <a:pt x="456" y="21"/>
                  </a:cubicBezTo>
                  <a:cubicBezTo>
                    <a:pt x="467" y="4"/>
                    <a:pt x="490" y="0"/>
                    <a:pt x="509" y="0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2688" y="2604"/>
              <a:ext cx="1196" cy="1232"/>
            </a:xfrm>
            <a:custGeom>
              <a:avLst/>
              <a:gdLst>
                <a:gd name="T0" fmla="*/ 4171 w 1110"/>
                <a:gd name="T1" fmla="*/ 86 h 1141"/>
                <a:gd name="T2" fmla="*/ 4010 w 1110"/>
                <a:gd name="T3" fmla="*/ 252 h 1141"/>
                <a:gd name="T4" fmla="*/ 3865 w 1110"/>
                <a:gd name="T5" fmla="*/ 341 h 1141"/>
                <a:gd name="T6" fmla="*/ 3643 w 1110"/>
                <a:gd name="T7" fmla="*/ 560 h 1141"/>
                <a:gd name="T8" fmla="*/ 3564 w 1110"/>
                <a:gd name="T9" fmla="*/ 688 h 1141"/>
                <a:gd name="T10" fmla="*/ 3305 w 1110"/>
                <a:gd name="T11" fmla="*/ 875 h 1141"/>
                <a:gd name="T12" fmla="*/ 3103 w 1110"/>
                <a:gd name="T13" fmla="*/ 1053 h 1141"/>
                <a:gd name="T14" fmla="*/ 2823 w 1110"/>
                <a:gd name="T15" fmla="*/ 1382 h 1141"/>
                <a:gd name="T16" fmla="*/ 2599 w 1110"/>
                <a:gd name="T17" fmla="*/ 1465 h 1141"/>
                <a:gd name="T18" fmla="*/ 2334 w 1110"/>
                <a:gd name="T19" fmla="*/ 1308 h 1141"/>
                <a:gd name="T20" fmla="*/ 1909 w 1110"/>
                <a:gd name="T21" fmla="*/ 1102 h 1141"/>
                <a:gd name="T22" fmla="*/ 1439 w 1110"/>
                <a:gd name="T23" fmla="*/ 965 h 1141"/>
                <a:gd name="T24" fmla="*/ 1194 w 1110"/>
                <a:gd name="T25" fmla="*/ 925 h 1141"/>
                <a:gd name="T26" fmla="*/ 856 w 1110"/>
                <a:gd name="T27" fmla="*/ 911 h 1141"/>
                <a:gd name="T28" fmla="*/ 626 w 1110"/>
                <a:gd name="T29" fmla="*/ 957 h 1141"/>
                <a:gd name="T30" fmla="*/ 450 w 1110"/>
                <a:gd name="T31" fmla="*/ 976 h 1141"/>
                <a:gd name="T32" fmla="*/ 350 w 1110"/>
                <a:gd name="T33" fmla="*/ 1100 h 1141"/>
                <a:gd name="T34" fmla="*/ 264 w 1110"/>
                <a:gd name="T35" fmla="*/ 1278 h 1141"/>
                <a:gd name="T36" fmla="*/ 62 w 1110"/>
                <a:gd name="T37" fmla="*/ 1437 h 1141"/>
                <a:gd name="T38" fmla="*/ 2 w 1110"/>
                <a:gd name="T39" fmla="*/ 1656 h 1141"/>
                <a:gd name="T40" fmla="*/ 1 w 1110"/>
                <a:gd name="T41" fmla="*/ 2077 h 1141"/>
                <a:gd name="T42" fmla="*/ 62 w 1110"/>
                <a:gd name="T43" fmla="*/ 2369 h 1141"/>
                <a:gd name="T44" fmla="*/ 159 w 1110"/>
                <a:gd name="T45" fmla="*/ 2609 h 1141"/>
                <a:gd name="T46" fmla="*/ 263 w 1110"/>
                <a:gd name="T47" fmla="*/ 2898 h 1141"/>
                <a:gd name="T48" fmla="*/ 506 w 1110"/>
                <a:gd name="T49" fmla="*/ 3124 h 1141"/>
                <a:gd name="T50" fmla="*/ 730 w 1110"/>
                <a:gd name="T51" fmla="*/ 3365 h 1141"/>
                <a:gd name="T52" fmla="*/ 981 w 1110"/>
                <a:gd name="T53" fmla="*/ 3533 h 1141"/>
                <a:gd name="T54" fmla="*/ 1162 w 1110"/>
                <a:gd name="T55" fmla="*/ 3732 h 1141"/>
                <a:gd name="T56" fmla="*/ 1471 w 1110"/>
                <a:gd name="T57" fmla="*/ 3868 h 1141"/>
                <a:gd name="T58" fmla="*/ 1710 w 1110"/>
                <a:gd name="T59" fmla="*/ 4094 h 1141"/>
                <a:gd name="T60" fmla="*/ 1997 w 1110"/>
                <a:gd name="T61" fmla="*/ 4191 h 1141"/>
                <a:gd name="T62" fmla="*/ 2290 w 1110"/>
                <a:gd name="T63" fmla="*/ 4279 h 1141"/>
                <a:gd name="T64" fmla="*/ 2582 w 1110"/>
                <a:gd name="T65" fmla="*/ 4417 h 1141"/>
                <a:gd name="T66" fmla="*/ 2935 w 1110"/>
                <a:gd name="T67" fmla="*/ 4417 h 1141"/>
                <a:gd name="T68" fmla="*/ 3375 w 1110"/>
                <a:gd name="T69" fmla="*/ 4443 h 1141"/>
                <a:gd name="T70" fmla="*/ 3713 w 1110"/>
                <a:gd name="T71" fmla="*/ 4325 h 1141"/>
                <a:gd name="T72" fmla="*/ 3756 w 1110"/>
                <a:gd name="T73" fmla="*/ 4081 h 1141"/>
                <a:gd name="T74" fmla="*/ 3767 w 1110"/>
                <a:gd name="T75" fmla="*/ 3884 h 1141"/>
                <a:gd name="T76" fmla="*/ 3902 w 1110"/>
                <a:gd name="T77" fmla="*/ 3732 h 1141"/>
                <a:gd name="T78" fmla="*/ 3833 w 1110"/>
                <a:gd name="T79" fmla="*/ 3472 h 1141"/>
                <a:gd name="T80" fmla="*/ 3806 w 1110"/>
                <a:gd name="T81" fmla="*/ 3163 h 1141"/>
                <a:gd name="T82" fmla="*/ 3715 w 1110"/>
                <a:gd name="T83" fmla="*/ 2782 h 1141"/>
                <a:gd name="T84" fmla="*/ 3567 w 1110"/>
                <a:gd name="T85" fmla="*/ 2532 h 1141"/>
                <a:gd name="T86" fmla="*/ 3525 w 1110"/>
                <a:gd name="T87" fmla="*/ 2406 h 1141"/>
                <a:gd name="T88" fmla="*/ 3217 w 1110"/>
                <a:gd name="T89" fmla="*/ 2008 h 1141"/>
                <a:gd name="T90" fmla="*/ 3016 w 1110"/>
                <a:gd name="T91" fmla="*/ 1740 h 1141"/>
                <a:gd name="T92" fmla="*/ 3035 w 1110"/>
                <a:gd name="T93" fmla="*/ 1550 h 1141"/>
                <a:gd name="T94" fmla="*/ 3242 w 1110"/>
                <a:gd name="T95" fmla="*/ 1346 h 1141"/>
                <a:gd name="T96" fmla="*/ 3599 w 1110"/>
                <a:gd name="T97" fmla="*/ 1003 h 1141"/>
                <a:gd name="T98" fmla="*/ 3933 w 1110"/>
                <a:gd name="T99" fmla="*/ 606 h 1141"/>
                <a:gd name="T100" fmla="*/ 4244 w 1110"/>
                <a:gd name="T101" fmla="*/ 401 h 1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1141"/>
                <a:gd name="T155" fmla="*/ 1110 w 1110"/>
                <a:gd name="T156" fmla="*/ 1141 h 1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1141">
                  <a:moveTo>
                    <a:pt x="1108" y="0"/>
                  </a:moveTo>
                  <a:cubicBezTo>
                    <a:pt x="1085" y="3"/>
                    <a:pt x="1099" y="3"/>
                    <a:pt x="1088" y="14"/>
                  </a:cubicBezTo>
                  <a:cubicBezTo>
                    <a:pt x="1081" y="21"/>
                    <a:pt x="1063" y="21"/>
                    <a:pt x="1056" y="22"/>
                  </a:cubicBezTo>
                  <a:cubicBezTo>
                    <a:pt x="1048" y="28"/>
                    <a:pt x="1041" y="33"/>
                    <a:pt x="1032" y="36"/>
                  </a:cubicBezTo>
                  <a:cubicBezTo>
                    <a:pt x="1029" y="40"/>
                    <a:pt x="1024" y="42"/>
                    <a:pt x="1022" y="46"/>
                  </a:cubicBezTo>
                  <a:cubicBezTo>
                    <a:pt x="1019" y="51"/>
                    <a:pt x="1022" y="62"/>
                    <a:pt x="1016" y="64"/>
                  </a:cubicBezTo>
                  <a:cubicBezTo>
                    <a:pt x="1010" y="66"/>
                    <a:pt x="1004" y="68"/>
                    <a:pt x="998" y="70"/>
                  </a:cubicBezTo>
                  <a:cubicBezTo>
                    <a:pt x="994" y="71"/>
                    <a:pt x="986" y="74"/>
                    <a:pt x="986" y="74"/>
                  </a:cubicBezTo>
                  <a:cubicBezTo>
                    <a:pt x="983" y="78"/>
                    <a:pt x="981" y="82"/>
                    <a:pt x="978" y="86"/>
                  </a:cubicBezTo>
                  <a:cubicBezTo>
                    <a:pt x="975" y="90"/>
                    <a:pt x="966" y="94"/>
                    <a:pt x="966" y="94"/>
                  </a:cubicBezTo>
                  <a:cubicBezTo>
                    <a:pt x="964" y="105"/>
                    <a:pt x="963" y="108"/>
                    <a:pt x="954" y="114"/>
                  </a:cubicBezTo>
                  <a:cubicBezTo>
                    <a:pt x="946" y="125"/>
                    <a:pt x="934" y="136"/>
                    <a:pt x="922" y="144"/>
                  </a:cubicBezTo>
                  <a:cubicBezTo>
                    <a:pt x="921" y="148"/>
                    <a:pt x="920" y="153"/>
                    <a:pt x="916" y="156"/>
                  </a:cubicBezTo>
                  <a:cubicBezTo>
                    <a:pt x="912" y="159"/>
                    <a:pt x="904" y="164"/>
                    <a:pt x="904" y="164"/>
                  </a:cubicBezTo>
                  <a:cubicBezTo>
                    <a:pt x="903" y="168"/>
                    <a:pt x="905" y="173"/>
                    <a:pt x="902" y="176"/>
                  </a:cubicBezTo>
                  <a:cubicBezTo>
                    <a:pt x="899" y="179"/>
                    <a:pt x="890" y="180"/>
                    <a:pt x="890" y="180"/>
                  </a:cubicBezTo>
                  <a:cubicBezTo>
                    <a:pt x="887" y="185"/>
                    <a:pt x="885" y="194"/>
                    <a:pt x="880" y="198"/>
                  </a:cubicBezTo>
                  <a:cubicBezTo>
                    <a:pt x="867" y="209"/>
                    <a:pt x="852" y="213"/>
                    <a:pt x="838" y="222"/>
                  </a:cubicBezTo>
                  <a:cubicBezTo>
                    <a:pt x="834" y="228"/>
                    <a:pt x="822" y="236"/>
                    <a:pt x="822" y="236"/>
                  </a:cubicBezTo>
                  <a:cubicBezTo>
                    <a:pt x="817" y="243"/>
                    <a:pt x="809" y="249"/>
                    <a:pt x="802" y="254"/>
                  </a:cubicBezTo>
                  <a:cubicBezTo>
                    <a:pt x="798" y="260"/>
                    <a:pt x="786" y="268"/>
                    <a:pt x="786" y="268"/>
                  </a:cubicBezTo>
                  <a:cubicBezTo>
                    <a:pt x="782" y="295"/>
                    <a:pt x="771" y="297"/>
                    <a:pt x="746" y="299"/>
                  </a:cubicBezTo>
                  <a:cubicBezTo>
                    <a:pt x="744" y="315"/>
                    <a:pt x="742" y="311"/>
                    <a:pt x="728" y="316"/>
                  </a:cubicBezTo>
                  <a:cubicBezTo>
                    <a:pt x="722" y="325"/>
                    <a:pt x="722" y="345"/>
                    <a:pt x="714" y="352"/>
                  </a:cubicBezTo>
                  <a:cubicBezTo>
                    <a:pt x="709" y="357"/>
                    <a:pt x="702" y="360"/>
                    <a:pt x="696" y="364"/>
                  </a:cubicBezTo>
                  <a:cubicBezTo>
                    <a:pt x="694" y="365"/>
                    <a:pt x="690" y="368"/>
                    <a:pt x="690" y="368"/>
                  </a:cubicBezTo>
                  <a:cubicBezTo>
                    <a:pt x="682" y="381"/>
                    <a:pt x="675" y="376"/>
                    <a:pt x="658" y="374"/>
                  </a:cubicBezTo>
                  <a:cubicBezTo>
                    <a:pt x="641" y="363"/>
                    <a:pt x="661" y="378"/>
                    <a:pt x="650" y="364"/>
                  </a:cubicBezTo>
                  <a:cubicBezTo>
                    <a:pt x="643" y="355"/>
                    <a:pt x="619" y="357"/>
                    <a:pt x="612" y="356"/>
                  </a:cubicBezTo>
                  <a:cubicBezTo>
                    <a:pt x="602" y="350"/>
                    <a:pt x="600" y="341"/>
                    <a:pt x="590" y="334"/>
                  </a:cubicBezTo>
                  <a:cubicBezTo>
                    <a:pt x="574" y="310"/>
                    <a:pt x="565" y="312"/>
                    <a:pt x="532" y="310"/>
                  </a:cubicBezTo>
                  <a:cubicBezTo>
                    <a:pt x="523" y="296"/>
                    <a:pt x="503" y="299"/>
                    <a:pt x="488" y="298"/>
                  </a:cubicBezTo>
                  <a:cubicBezTo>
                    <a:pt x="479" y="294"/>
                    <a:pt x="492" y="285"/>
                    <a:pt x="484" y="281"/>
                  </a:cubicBezTo>
                  <a:cubicBezTo>
                    <a:pt x="478" y="277"/>
                    <a:pt x="462" y="276"/>
                    <a:pt x="454" y="275"/>
                  </a:cubicBezTo>
                  <a:cubicBezTo>
                    <a:pt x="446" y="274"/>
                    <a:pt x="453" y="281"/>
                    <a:pt x="438" y="276"/>
                  </a:cubicBezTo>
                  <a:cubicBezTo>
                    <a:pt x="427" y="244"/>
                    <a:pt x="394" y="249"/>
                    <a:pt x="365" y="247"/>
                  </a:cubicBezTo>
                  <a:cubicBezTo>
                    <a:pt x="350" y="241"/>
                    <a:pt x="358" y="241"/>
                    <a:pt x="353" y="238"/>
                  </a:cubicBezTo>
                  <a:cubicBezTo>
                    <a:pt x="348" y="235"/>
                    <a:pt x="340" y="226"/>
                    <a:pt x="332" y="226"/>
                  </a:cubicBezTo>
                  <a:cubicBezTo>
                    <a:pt x="327" y="222"/>
                    <a:pt x="302" y="235"/>
                    <a:pt x="302" y="235"/>
                  </a:cubicBezTo>
                  <a:cubicBezTo>
                    <a:pt x="291" y="233"/>
                    <a:pt x="273" y="232"/>
                    <a:pt x="263" y="230"/>
                  </a:cubicBezTo>
                  <a:cubicBezTo>
                    <a:pt x="253" y="228"/>
                    <a:pt x="249" y="220"/>
                    <a:pt x="241" y="220"/>
                  </a:cubicBezTo>
                  <a:cubicBezTo>
                    <a:pt x="233" y="220"/>
                    <a:pt x="224" y="231"/>
                    <a:pt x="217" y="232"/>
                  </a:cubicBezTo>
                  <a:cubicBezTo>
                    <a:pt x="210" y="233"/>
                    <a:pt x="203" y="224"/>
                    <a:pt x="197" y="224"/>
                  </a:cubicBezTo>
                  <a:cubicBezTo>
                    <a:pt x="191" y="224"/>
                    <a:pt x="187" y="227"/>
                    <a:pt x="181" y="230"/>
                  </a:cubicBezTo>
                  <a:cubicBezTo>
                    <a:pt x="163" y="242"/>
                    <a:pt x="200" y="231"/>
                    <a:pt x="158" y="245"/>
                  </a:cubicBezTo>
                  <a:cubicBezTo>
                    <a:pt x="156" y="246"/>
                    <a:pt x="144" y="259"/>
                    <a:pt x="142" y="260"/>
                  </a:cubicBezTo>
                  <a:cubicBezTo>
                    <a:pt x="139" y="262"/>
                    <a:pt x="134" y="255"/>
                    <a:pt x="130" y="253"/>
                  </a:cubicBezTo>
                  <a:cubicBezTo>
                    <a:pt x="126" y="251"/>
                    <a:pt x="119" y="247"/>
                    <a:pt x="115" y="248"/>
                  </a:cubicBezTo>
                  <a:cubicBezTo>
                    <a:pt x="113" y="249"/>
                    <a:pt x="108" y="260"/>
                    <a:pt x="106" y="262"/>
                  </a:cubicBezTo>
                  <a:cubicBezTo>
                    <a:pt x="105" y="264"/>
                    <a:pt x="101" y="274"/>
                    <a:pt x="100" y="275"/>
                  </a:cubicBezTo>
                  <a:cubicBezTo>
                    <a:pt x="95" y="280"/>
                    <a:pt x="88" y="280"/>
                    <a:pt x="88" y="280"/>
                  </a:cubicBezTo>
                  <a:cubicBezTo>
                    <a:pt x="84" y="285"/>
                    <a:pt x="80" y="285"/>
                    <a:pt x="76" y="290"/>
                  </a:cubicBezTo>
                  <a:cubicBezTo>
                    <a:pt x="73" y="294"/>
                    <a:pt x="68" y="302"/>
                    <a:pt x="68" y="302"/>
                  </a:cubicBezTo>
                  <a:cubicBezTo>
                    <a:pt x="65" y="306"/>
                    <a:pt x="70" y="320"/>
                    <a:pt x="68" y="325"/>
                  </a:cubicBezTo>
                  <a:cubicBezTo>
                    <a:pt x="66" y="330"/>
                    <a:pt x="58" y="332"/>
                    <a:pt x="53" y="334"/>
                  </a:cubicBezTo>
                  <a:cubicBezTo>
                    <a:pt x="48" y="336"/>
                    <a:pt x="43" y="335"/>
                    <a:pt x="37" y="340"/>
                  </a:cubicBezTo>
                  <a:cubicBezTo>
                    <a:pt x="28" y="354"/>
                    <a:pt x="31" y="356"/>
                    <a:pt x="16" y="366"/>
                  </a:cubicBezTo>
                  <a:cubicBezTo>
                    <a:pt x="7" y="393"/>
                    <a:pt x="17" y="359"/>
                    <a:pt x="10" y="398"/>
                  </a:cubicBezTo>
                  <a:cubicBezTo>
                    <a:pt x="10" y="398"/>
                    <a:pt x="5" y="413"/>
                    <a:pt x="4" y="416"/>
                  </a:cubicBezTo>
                  <a:cubicBezTo>
                    <a:pt x="3" y="418"/>
                    <a:pt x="2" y="422"/>
                    <a:pt x="2" y="422"/>
                  </a:cubicBezTo>
                  <a:cubicBezTo>
                    <a:pt x="2" y="434"/>
                    <a:pt x="0" y="472"/>
                    <a:pt x="1" y="487"/>
                  </a:cubicBezTo>
                  <a:cubicBezTo>
                    <a:pt x="2" y="502"/>
                    <a:pt x="7" y="505"/>
                    <a:pt x="7" y="512"/>
                  </a:cubicBezTo>
                  <a:cubicBezTo>
                    <a:pt x="7" y="519"/>
                    <a:pt x="1" y="522"/>
                    <a:pt x="1" y="529"/>
                  </a:cubicBezTo>
                  <a:cubicBezTo>
                    <a:pt x="0" y="539"/>
                    <a:pt x="7" y="557"/>
                    <a:pt x="7" y="557"/>
                  </a:cubicBezTo>
                  <a:cubicBezTo>
                    <a:pt x="7" y="568"/>
                    <a:pt x="6" y="576"/>
                    <a:pt x="7" y="584"/>
                  </a:cubicBezTo>
                  <a:cubicBezTo>
                    <a:pt x="8" y="592"/>
                    <a:pt x="15" y="596"/>
                    <a:pt x="16" y="604"/>
                  </a:cubicBezTo>
                  <a:cubicBezTo>
                    <a:pt x="18" y="610"/>
                    <a:pt x="9" y="626"/>
                    <a:pt x="13" y="631"/>
                  </a:cubicBezTo>
                  <a:cubicBezTo>
                    <a:pt x="17" y="636"/>
                    <a:pt x="28" y="649"/>
                    <a:pt x="28" y="649"/>
                  </a:cubicBezTo>
                  <a:cubicBezTo>
                    <a:pt x="30" y="656"/>
                    <a:pt x="34" y="660"/>
                    <a:pt x="41" y="665"/>
                  </a:cubicBezTo>
                  <a:cubicBezTo>
                    <a:pt x="45" y="668"/>
                    <a:pt x="46" y="686"/>
                    <a:pt x="46" y="686"/>
                  </a:cubicBezTo>
                  <a:cubicBezTo>
                    <a:pt x="50" y="693"/>
                    <a:pt x="61" y="709"/>
                    <a:pt x="65" y="718"/>
                  </a:cubicBezTo>
                  <a:cubicBezTo>
                    <a:pt x="69" y="727"/>
                    <a:pt x="64" y="734"/>
                    <a:pt x="67" y="740"/>
                  </a:cubicBezTo>
                  <a:cubicBezTo>
                    <a:pt x="70" y="746"/>
                    <a:pt x="76" y="748"/>
                    <a:pt x="82" y="754"/>
                  </a:cubicBezTo>
                  <a:cubicBezTo>
                    <a:pt x="88" y="760"/>
                    <a:pt x="95" y="768"/>
                    <a:pt x="103" y="775"/>
                  </a:cubicBezTo>
                  <a:cubicBezTo>
                    <a:pt x="110" y="785"/>
                    <a:pt x="116" y="795"/>
                    <a:pt x="128" y="797"/>
                  </a:cubicBezTo>
                  <a:cubicBezTo>
                    <a:pt x="130" y="812"/>
                    <a:pt x="142" y="807"/>
                    <a:pt x="146" y="820"/>
                  </a:cubicBezTo>
                  <a:cubicBezTo>
                    <a:pt x="150" y="832"/>
                    <a:pt x="162" y="849"/>
                    <a:pt x="167" y="856"/>
                  </a:cubicBezTo>
                  <a:cubicBezTo>
                    <a:pt x="173" y="862"/>
                    <a:pt x="179" y="855"/>
                    <a:pt x="185" y="857"/>
                  </a:cubicBezTo>
                  <a:cubicBezTo>
                    <a:pt x="203" y="862"/>
                    <a:pt x="195" y="864"/>
                    <a:pt x="206" y="871"/>
                  </a:cubicBezTo>
                  <a:cubicBezTo>
                    <a:pt x="213" y="877"/>
                    <a:pt x="223" y="893"/>
                    <a:pt x="230" y="898"/>
                  </a:cubicBezTo>
                  <a:cubicBezTo>
                    <a:pt x="237" y="903"/>
                    <a:pt x="244" y="897"/>
                    <a:pt x="248" y="900"/>
                  </a:cubicBezTo>
                  <a:cubicBezTo>
                    <a:pt x="259" y="908"/>
                    <a:pt x="247" y="910"/>
                    <a:pt x="253" y="916"/>
                  </a:cubicBezTo>
                  <a:cubicBezTo>
                    <a:pt x="259" y="922"/>
                    <a:pt x="277" y="932"/>
                    <a:pt x="284" y="938"/>
                  </a:cubicBezTo>
                  <a:cubicBezTo>
                    <a:pt x="291" y="944"/>
                    <a:pt x="291" y="947"/>
                    <a:pt x="296" y="952"/>
                  </a:cubicBezTo>
                  <a:cubicBezTo>
                    <a:pt x="308" y="962"/>
                    <a:pt x="309" y="964"/>
                    <a:pt x="317" y="967"/>
                  </a:cubicBezTo>
                  <a:cubicBezTo>
                    <a:pt x="325" y="970"/>
                    <a:pt x="337" y="970"/>
                    <a:pt x="346" y="973"/>
                  </a:cubicBezTo>
                  <a:cubicBezTo>
                    <a:pt x="355" y="976"/>
                    <a:pt x="365" y="983"/>
                    <a:pt x="373" y="986"/>
                  </a:cubicBezTo>
                  <a:cubicBezTo>
                    <a:pt x="389" y="995"/>
                    <a:pt x="384" y="984"/>
                    <a:pt x="392" y="989"/>
                  </a:cubicBezTo>
                  <a:cubicBezTo>
                    <a:pt x="400" y="994"/>
                    <a:pt x="412" y="1010"/>
                    <a:pt x="419" y="1019"/>
                  </a:cubicBezTo>
                  <a:cubicBezTo>
                    <a:pt x="428" y="1028"/>
                    <a:pt x="427" y="1040"/>
                    <a:pt x="433" y="1045"/>
                  </a:cubicBezTo>
                  <a:cubicBezTo>
                    <a:pt x="439" y="1050"/>
                    <a:pt x="451" y="1046"/>
                    <a:pt x="458" y="1048"/>
                  </a:cubicBezTo>
                  <a:cubicBezTo>
                    <a:pt x="470" y="1051"/>
                    <a:pt x="467" y="1056"/>
                    <a:pt x="475" y="1060"/>
                  </a:cubicBezTo>
                  <a:cubicBezTo>
                    <a:pt x="483" y="1064"/>
                    <a:pt x="496" y="1067"/>
                    <a:pt x="506" y="1070"/>
                  </a:cubicBezTo>
                  <a:cubicBezTo>
                    <a:pt x="516" y="1073"/>
                    <a:pt x="527" y="1073"/>
                    <a:pt x="535" y="1075"/>
                  </a:cubicBezTo>
                  <a:cubicBezTo>
                    <a:pt x="543" y="1077"/>
                    <a:pt x="549" y="1081"/>
                    <a:pt x="556" y="1084"/>
                  </a:cubicBezTo>
                  <a:cubicBezTo>
                    <a:pt x="565" y="1087"/>
                    <a:pt x="572" y="1087"/>
                    <a:pt x="580" y="1091"/>
                  </a:cubicBezTo>
                  <a:cubicBezTo>
                    <a:pt x="590" y="1096"/>
                    <a:pt x="603" y="1087"/>
                    <a:pt x="614" y="1090"/>
                  </a:cubicBezTo>
                  <a:cubicBezTo>
                    <a:pt x="623" y="1092"/>
                    <a:pt x="622" y="1102"/>
                    <a:pt x="629" y="1108"/>
                  </a:cubicBezTo>
                  <a:cubicBezTo>
                    <a:pt x="636" y="1114"/>
                    <a:pt x="647" y="1125"/>
                    <a:pt x="655" y="1127"/>
                  </a:cubicBezTo>
                  <a:cubicBezTo>
                    <a:pt x="663" y="1129"/>
                    <a:pt x="665" y="1124"/>
                    <a:pt x="676" y="1123"/>
                  </a:cubicBezTo>
                  <a:cubicBezTo>
                    <a:pt x="687" y="1122"/>
                    <a:pt x="713" y="1119"/>
                    <a:pt x="724" y="1120"/>
                  </a:cubicBezTo>
                  <a:cubicBezTo>
                    <a:pt x="745" y="1126"/>
                    <a:pt x="734" y="1124"/>
                    <a:pt x="743" y="1127"/>
                  </a:cubicBezTo>
                  <a:cubicBezTo>
                    <a:pt x="752" y="1130"/>
                    <a:pt x="770" y="1134"/>
                    <a:pt x="781" y="1136"/>
                  </a:cubicBezTo>
                  <a:cubicBezTo>
                    <a:pt x="792" y="1138"/>
                    <a:pt x="796" y="1141"/>
                    <a:pt x="808" y="1141"/>
                  </a:cubicBezTo>
                  <a:cubicBezTo>
                    <a:pt x="820" y="1141"/>
                    <a:pt x="840" y="1136"/>
                    <a:pt x="854" y="1133"/>
                  </a:cubicBezTo>
                  <a:cubicBezTo>
                    <a:pt x="868" y="1130"/>
                    <a:pt x="883" y="1129"/>
                    <a:pt x="895" y="1124"/>
                  </a:cubicBezTo>
                  <a:cubicBezTo>
                    <a:pt x="919" y="1117"/>
                    <a:pt x="910" y="1115"/>
                    <a:pt x="925" y="1103"/>
                  </a:cubicBezTo>
                  <a:cubicBezTo>
                    <a:pt x="931" y="1099"/>
                    <a:pt x="940" y="1103"/>
                    <a:pt x="940" y="1103"/>
                  </a:cubicBezTo>
                  <a:cubicBezTo>
                    <a:pt x="949" y="1089"/>
                    <a:pt x="955" y="1101"/>
                    <a:pt x="959" y="1090"/>
                  </a:cubicBezTo>
                  <a:cubicBezTo>
                    <a:pt x="958" y="1077"/>
                    <a:pt x="957" y="1077"/>
                    <a:pt x="955" y="1064"/>
                  </a:cubicBezTo>
                  <a:cubicBezTo>
                    <a:pt x="954" y="1057"/>
                    <a:pt x="952" y="1040"/>
                    <a:pt x="952" y="1040"/>
                  </a:cubicBezTo>
                  <a:cubicBezTo>
                    <a:pt x="947" y="1036"/>
                    <a:pt x="941" y="1035"/>
                    <a:pt x="940" y="1030"/>
                  </a:cubicBezTo>
                  <a:cubicBezTo>
                    <a:pt x="939" y="1025"/>
                    <a:pt x="941" y="1015"/>
                    <a:pt x="943" y="1009"/>
                  </a:cubicBezTo>
                  <a:cubicBezTo>
                    <a:pt x="945" y="1003"/>
                    <a:pt x="948" y="994"/>
                    <a:pt x="953" y="991"/>
                  </a:cubicBezTo>
                  <a:cubicBezTo>
                    <a:pt x="958" y="988"/>
                    <a:pt x="967" y="991"/>
                    <a:pt x="971" y="989"/>
                  </a:cubicBezTo>
                  <a:cubicBezTo>
                    <a:pt x="980" y="983"/>
                    <a:pt x="971" y="985"/>
                    <a:pt x="980" y="979"/>
                  </a:cubicBezTo>
                  <a:cubicBezTo>
                    <a:pt x="982" y="978"/>
                    <a:pt x="988" y="952"/>
                    <a:pt x="988" y="952"/>
                  </a:cubicBezTo>
                  <a:cubicBezTo>
                    <a:pt x="989" y="943"/>
                    <a:pt x="987" y="937"/>
                    <a:pt x="986" y="932"/>
                  </a:cubicBezTo>
                  <a:cubicBezTo>
                    <a:pt x="985" y="927"/>
                    <a:pt x="983" y="927"/>
                    <a:pt x="980" y="919"/>
                  </a:cubicBezTo>
                  <a:cubicBezTo>
                    <a:pt x="976" y="907"/>
                    <a:pt x="977" y="896"/>
                    <a:pt x="970" y="886"/>
                  </a:cubicBezTo>
                  <a:cubicBezTo>
                    <a:pt x="966" y="881"/>
                    <a:pt x="967" y="865"/>
                    <a:pt x="967" y="865"/>
                  </a:cubicBezTo>
                  <a:cubicBezTo>
                    <a:pt x="966" y="856"/>
                    <a:pt x="952" y="845"/>
                    <a:pt x="952" y="835"/>
                  </a:cubicBezTo>
                  <a:cubicBezTo>
                    <a:pt x="952" y="825"/>
                    <a:pt x="963" y="815"/>
                    <a:pt x="964" y="806"/>
                  </a:cubicBezTo>
                  <a:cubicBezTo>
                    <a:pt x="964" y="791"/>
                    <a:pt x="968" y="804"/>
                    <a:pt x="958" y="781"/>
                  </a:cubicBezTo>
                  <a:cubicBezTo>
                    <a:pt x="957" y="771"/>
                    <a:pt x="961" y="760"/>
                    <a:pt x="958" y="748"/>
                  </a:cubicBezTo>
                  <a:cubicBezTo>
                    <a:pt x="955" y="736"/>
                    <a:pt x="950" y="722"/>
                    <a:pt x="941" y="709"/>
                  </a:cubicBezTo>
                  <a:cubicBezTo>
                    <a:pt x="932" y="696"/>
                    <a:pt x="910" y="677"/>
                    <a:pt x="905" y="668"/>
                  </a:cubicBezTo>
                  <a:cubicBezTo>
                    <a:pt x="900" y="661"/>
                    <a:pt x="920" y="663"/>
                    <a:pt x="913" y="658"/>
                  </a:cubicBezTo>
                  <a:cubicBezTo>
                    <a:pt x="909" y="652"/>
                    <a:pt x="908" y="652"/>
                    <a:pt x="904" y="646"/>
                  </a:cubicBezTo>
                  <a:cubicBezTo>
                    <a:pt x="903" y="644"/>
                    <a:pt x="900" y="640"/>
                    <a:pt x="900" y="640"/>
                  </a:cubicBezTo>
                  <a:cubicBezTo>
                    <a:pt x="897" y="628"/>
                    <a:pt x="897" y="640"/>
                    <a:pt x="892" y="625"/>
                  </a:cubicBezTo>
                  <a:cubicBezTo>
                    <a:pt x="891" y="623"/>
                    <a:pt x="892" y="614"/>
                    <a:pt x="892" y="614"/>
                  </a:cubicBezTo>
                  <a:cubicBezTo>
                    <a:pt x="891" y="599"/>
                    <a:pt x="860" y="583"/>
                    <a:pt x="859" y="568"/>
                  </a:cubicBezTo>
                  <a:cubicBezTo>
                    <a:pt x="858" y="561"/>
                    <a:pt x="843" y="535"/>
                    <a:pt x="836" y="530"/>
                  </a:cubicBezTo>
                  <a:cubicBezTo>
                    <a:pt x="831" y="523"/>
                    <a:pt x="822" y="515"/>
                    <a:pt x="814" y="512"/>
                  </a:cubicBezTo>
                  <a:cubicBezTo>
                    <a:pt x="806" y="496"/>
                    <a:pt x="799" y="485"/>
                    <a:pt x="784" y="475"/>
                  </a:cubicBezTo>
                  <a:cubicBezTo>
                    <a:pt x="780" y="470"/>
                    <a:pt x="781" y="456"/>
                    <a:pt x="776" y="452"/>
                  </a:cubicBezTo>
                  <a:cubicBezTo>
                    <a:pt x="772" y="449"/>
                    <a:pt x="764" y="444"/>
                    <a:pt x="764" y="444"/>
                  </a:cubicBezTo>
                  <a:cubicBezTo>
                    <a:pt x="761" y="440"/>
                    <a:pt x="751" y="432"/>
                    <a:pt x="751" y="425"/>
                  </a:cubicBezTo>
                  <a:cubicBezTo>
                    <a:pt x="751" y="418"/>
                    <a:pt x="761" y="409"/>
                    <a:pt x="764" y="404"/>
                  </a:cubicBezTo>
                  <a:cubicBezTo>
                    <a:pt x="765" y="399"/>
                    <a:pt x="755" y="415"/>
                    <a:pt x="769" y="395"/>
                  </a:cubicBezTo>
                  <a:cubicBezTo>
                    <a:pt x="770" y="393"/>
                    <a:pt x="771" y="387"/>
                    <a:pt x="774" y="386"/>
                  </a:cubicBezTo>
                  <a:cubicBezTo>
                    <a:pt x="784" y="382"/>
                    <a:pt x="782" y="369"/>
                    <a:pt x="793" y="365"/>
                  </a:cubicBezTo>
                  <a:cubicBezTo>
                    <a:pt x="801" y="358"/>
                    <a:pt x="808" y="355"/>
                    <a:pt x="821" y="343"/>
                  </a:cubicBezTo>
                  <a:cubicBezTo>
                    <a:pt x="834" y="331"/>
                    <a:pt x="860" y="306"/>
                    <a:pt x="874" y="293"/>
                  </a:cubicBezTo>
                  <a:cubicBezTo>
                    <a:pt x="888" y="283"/>
                    <a:pt x="892" y="277"/>
                    <a:pt x="906" y="268"/>
                  </a:cubicBezTo>
                  <a:cubicBezTo>
                    <a:pt x="911" y="258"/>
                    <a:pt x="902" y="262"/>
                    <a:pt x="912" y="256"/>
                  </a:cubicBezTo>
                  <a:cubicBezTo>
                    <a:pt x="919" y="246"/>
                    <a:pt x="928" y="229"/>
                    <a:pt x="937" y="221"/>
                  </a:cubicBezTo>
                  <a:cubicBezTo>
                    <a:pt x="947" y="212"/>
                    <a:pt x="960" y="211"/>
                    <a:pt x="970" y="200"/>
                  </a:cubicBezTo>
                  <a:cubicBezTo>
                    <a:pt x="981" y="183"/>
                    <a:pt x="978" y="168"/>
                    <a:pt x="996" y="156"/>
                  </a:cubicBezTo>
                  <a:cubicBezTo>
                    <a:pt x="1007" y="140"/>
                    <a:pt x="1020" y="140"/>
                    <a:pt x="1034" y="130"/>
                  </a:cubicBezTo>
                  <a:cubicBezTo>
                    <a:pt x="1040" y="126"/>
                    <a:pt x="1054" y="114"/>
                    <a:pt x="1054" y="114"/>
                  </a:cubicBezTo>
                  <a:cubicBezTo>
                    <a:pt x="1061" y="109"/>
                    <a:pt x="1066" y="105"/>
                    <a:pt x="1074" y="102"/>
                  </a:cubicBezTo>
                  <a:cubicBezTo>
                    <a:pt x="1081" y="91"/>
                    <a:pt x="1099" y="79"/>
                    <a:pt x="1110" y="72"/>
                  </a:cubicBezTo>
                  <a:cubicBezTo>
                    <a:pt x="1108" y="1"/>
                    <a:pt x="1108" y="25"/>
                    <a:pt x="1108" y="0"/>
                  </a:cubicBezTo>
                  <a:close/>
                </a:path>
              </a:pathLst>
            </a:custGeom>
            <a:solidFill>
              <a:srgbClr val="FFEA1F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3365" y="3161"/>
              <a:ext cx="274" cy="342"/>
            </a:xfrm>
            <a:custGeom>
              <a:avLst/>
              <a:gdLst>
                <a:gd name="T0" fmla="*/ 997 w 250"/>
                <a:gd name="T1" fmla="*/ 1186 h 320"/>
                <a:gd name="T2" fmla="*/ 947 w 250"/>
                <a:gd name="T3" fmla="*/ 1238 h 320"/>
                <a:gd name="T4" fmla="*/ 843 w 250"/>
                <a:gd name="T5" fmla="*/ 1186 h 320"/>
                <a:gd name="T6" fmla="*/ 789 w 250"/>
                <a:gd name="T7" fmla="*/ 1104 h 320"/>
                <a:gd name="T8" fmla="*/ 711 w 250"/>
                <a:gd name="T9" fmla="*/ 1032 h 320"/>
                <a:gd name="T10" fmla="*/ 648 w 250"/>
                <a:gd name="T11" fmla="*/ 957 h 320"/>
                <a:gd name="T12" fmla="*/ 610 w 250"/>
                <a:gd name="T13" fmla="*/ 939 h 320"/>
                <a:gd name="T14" fmla="*/ 564 w 250"/>
                <a:gd name="T15" fmla="*/ 882 h 320"/>
                <a:gd name="T16" fmla="*/ 549 w 250"/>
                <a:gd name="T17" fmla="*/ 837 h 320"/>
                <a:gd name="T18" fmla="*/ 415 w 250"/>
                <a:gd name="T19" fmla="*/ 779 h 320"/>
                <a:gd name="T20" fmla="*/ 380 w 250"/>
                <a:gd name="T21" fmla="*/ 757 h 320"/>
                <a:gd name="T22" fmla="*/ 350 w 250"/>
                <a:gd name="T23" fmla="*/ 682 h 320"/>
                <a:gd name="T24" fmla="*/ 318 w 250"/>
                <a:gd name="T25" fmla="*/ 630 h 320"/>
                <a:gd name="T26" fmla="*/ 266 w 250"/>
                <a:gd name="T27" fmla="*/ 590 h 320"/>
                <a:gd name="T28" fmla="*/ 195 w 250"/>
                <a:gd name="T29" fmla="*/ 551 h 320"/>
                <a:gd name="T30" fmla="*/ 123 w 250"/>
                <a:gd name="T31" fmla="*/ 507 h 320"/>
                <a:gd name="T32" fmla="*/ 72 w 250"/>
                <a:gd name="T33" fmla="*/ 450 h 320"/>
                <a:gd name="T34" fmla="*/ 4 w 250"/>
                <a:gd name="T35" fmla="*/ 430 h 320"/>
                <a:gd name="T36" fmla="*/ 3 w 250"/>
                <a:gd name="T37" fmla="*/ 241 h 320"/>
                <a:gd name="T38" fmla="*/ 72 w 250"/>
                <a:gd name="T39" fmla="*/ 169 h 320"/>
                <a:gd name="T40" fmla="*/ 168 w 250"/>
                <a:gd name="T41" fmla="*/ 64 h 320"/>
                <a:gd name="T42" fmla="*/ 220 w 250"/>
                <a:gd name="T43" fmla="*/ 35 h 320"/>
                <a:gd name="T44" fmla="*/ 280 w 250"/>
                <a:gd name="T45" fmla="*/ 2 h 320"/>
                <a:gd name="T46" fmla="*/ 318 w 250"/>
                <a:gd name="T47" fmla="*/ 55 h 320"/>
                <a:gd name="T48" fmla="*/ 380 w 250"/>
                <a:gd name="T49" fmla="*/ 93 h 320"/>
                <a:gd name="T50" fmla="*/ 408 w 250"/>
                <a:gd name="T51" fmla="*/ 146 h 320"/>
                <a:gd name="T52" fmla="*/ 478 w 250"/>
                <a:gd name="T53" fmla="*/ 227 h 320"/>
                <a:gd name="T54" fmla="*/ 523 w 250"/>
                <a:gd name="T55" fmla="*/ 256 h 320"/>
                <a:gd name="T56" fmla="*/ 552 w 250"/>
                <a:gd name="T57" fmla="*/ 357 h 320"/>
                <a:gd name="T58" fmla="*/ 600 w 250"/>
                <a:gd name="T59" fmla="*/ 440 h 320"/>
                <a:gd name="T60" fmla="*/ 686 w 250"/>
                <a:gd name="T61" fmla="*/ 507 h 320"/>
                <a:gd name="T62" fmla="*/ 723 w 250"/>
                <a:gd name="T63" fmla="*/ 599 h 320"/>
                <a:gd name="T64" fmla="*/ 756 w 250"/>
                <a:gd name="T65" fmla="*/ 651 h 320"/>
                <a:gd name="T66" fmla="*/ 815 w 250"/>
                <a:gd name="T67" fmla="*/ 703 h 320"/>
                <a:gd name="T68" fmla="*/ 829 w 250"/>
                <a:gd name="T69" fmla="*/ 781 h 320"/>
                <a:gd name="T70" fmla="*/ 852 w 250"/>
                <a:gd name="T71" fmla="*/ 927 h 320"/>
                <a:gd name="T72" fmla="*/ 920 w 250"/>
                <a:gd name="T73" fmla="*/ 993 h 320"/>
                <a:gd name="T74" fmla="*/ 950 w 250"/>
                <a:gd name="T75" fmla="*/ 1061 h 320"/>
                <a:gd name="T76" fmla="*/ 997 w 250"/>
                <a:gd name="T77" fmla="*/ 1186 h 3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0"/>
                <a:gd name="T118" fmla="*/ 0 h 320"/>
                <a:gd name="T119" fmla="*/ 250 w 250"/>
                <a:gd name="T120" fmla="*/ 320 h 3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0" h="320">
                  <a:moveTo>
                    <a:pt x="250" y="305"/>
                  </a:moveTo>
                  <a:cubicBezTo>
                    <a:pt x="246" y="311"/>
                    <a:pt x="243" y="317"/>
                    <a:pt x="237" y="320"/>
                  </a:cubicBezTo>
                  <a:cubicBezTo>
                    <a:pt x="215" y="318"/>
                    <a:pt x="221" y="319"/>
                    <a:pt x="211" y="305"/>
                  </a:cubicBezTo>
                  <a:cubicBezTo>
                    <a:pt x="209" y="297"/>
                    <a:pt x="206" y="289"/>
                    <a:pt x="198" y="285"/>
                  </a:cubicBezTo>
                  <a:cubicBezTo>
                    <a:pt x="192" y="277"/>
                    <a:pt x="187" y="272"/>
                    <a:pt x="178" y="267"/>
                  </a:cubicBezTo>
                  <a:cubicBezTo>
                    <a:pt x="173" y="260"/>
                    <a:pt x="173" y="250"/>
                    <a:pt x="163" y="248"/>
                  </a:cubicBezTo>
                  <a:cubicBezTo>
                    <a:pt x="160" y="246"/>
                    <a:pt x="156" y="245"/>
                    <a:pt x="154" y="242"/>
                  </a:cubicBezTo>
                  <a:cubicBezTo>
                    <a:pt x="149" y="235"/>
                    <a:pt x="152" y="232"/>
                    <a:pt x="142" y="228"/>
                  </a:cubicBezTo>
                  <a:cubicBezTo>
                    <a:pt x="139" y="224"/>
                    <a:pt x="138" y="220"/>
                    <a:pt x="136" y="215"/>
                  </a:cubicBezTo>
                  <a:cubicBezTo>
                    <a:pt x="133" y="202"/>
                    <a:pt x="115" y="202"/>
                    <a:pt x="105" y="200"/>
                  </a:cubicBezTo>
                  <a:cubicBezTo>
                    <a:pt x="102" y="198"/>
                    <a:pt x="97" y="198"/>
                    <a:pt x="96" y="195"/>
                  </a:cubicBezTo>
                  <a:cubicBezTo>
                    <a:pt x="91" y="182"/>
                    <a:pt x="97" y="183"/>
                    <a:pt x="87" y="176"/>
                  </a:cubicBezTo>
                  <a:cubicBezTo>
                    <a:pt x="84" y="171"/>
                    <a:pt x="81" y="167"/>
                    <a:pt x="79" y="162"/>
                  </a:cubicBezTo>
                  <a:cubicBezTo>
                    <a:pt x="78" y="153"/>
                    <a:pt x="76" y="153"/>
                    <a:pt x="67" y="152"/>
                  </a:cubicBezTo>
                  <a:cubicBezTo>
                    <a:pt x="59" y="148"/>
                    <a:pt x="57" y="148"/>
                    <a:pt x="49" y="143"/>
                  </a:cubicBezTo>
                  <a:cubicBezTo>
                    <a:pt x="48" y="135"/>
                    <a:pt x="39" y="132"/>
                    <a:pt x="31" y="131"/>
                  </a:cubicBezTo>
                  <a:cubicBezTo>
                    <a:pt x="26" y="127"/>
                    <a:pt x="24" y="118"/>
                    <a:pt x="18" y="117"/>
                  </a:cubicBezTo>
                  <a:cubicBezTo>
                    <a:pt x="14" y="114"/>
                    <a:pt x="8" y="113"/>
                    <a:pt x="4" y="110"/>
                  </a:cubicBezTo>
                  <a:cubicBezTo>
                    <a:pt x="0" y="103"/>
                    <a:pt x="1" y="73"/>
                    <a:pt x="3" y="62"/>
                  </a:cubicBezTo>
                  <a:cubicBezTo>
                    <a:pt x="5" y="51"/>
                    <a:pt x="12" y="51"/>
                    <a:pt x="18" y="44"/>
                  </a:cubicBezTo>
                  <a:cubicBezTo>
                    <a:pt x="26" y="31"/>
                    <a:pt x="24" y="20"/>
                    <a:pt x="42" y="17"/>
                  </a:cubicBezTo>
                  <a:cubicBezTo>
                    <a:pt x="47" y="15"/>
                    <a:pt x="51" y="12"/>
                    <a:pt x="55" y="9"/>
                  </a:cubicBezTo>
                  <a:cubicBezTo>
                    <a:pt x="59" y="8"/>
                    <a:pt x="63" y="0"/>
                    <a:pt x="70" y="2"/>
                  </a:cubicBezTo>
                  <a:cubicBezTo>
                    <a:pt x="74" y="3"/>
                    <a:pt x="75" y="11"/>
                    <a:pt x="79" y="15"/>
                  </a:cubicBezTo>
                  <a:cubicBezTo>
                    <a:pt x="83" y="19"/>
                    <a:pt x="92" y="20"/>
                    <a:pt x="96" y="24"/>
                  </a:cubicBezTo>
                  <a:cubicBezTo>
                    <a:pt x="97" y="30"/>
                    <a:pt x="100" y="33"/>
                    <a:pt x="102" y="38"/>
                  </a:cubicBezTo>
                  <a:cubicBezTo>
                    <a:pt x="105" y="44"/>
                    <a:pt x="115" y="50"/>
                    <a:pt x="121" y="59"/>
                  </a:cubicBezTo>
                  <a:cubicBezTo>
                    <a:pt x="126" y="64"/>
                    <a:pt x="129" y="60"/>
                    <a:pt x="132" y="66"/>
                  </a:cubicBezTo>
                  <a:cubicBezTo>
                    <a:pt x="135" y="72"/>
                    <a:pt x="135" y="85"/>
                    <a:pt x="138" y="93"/>
                  </a:cubicBezTo>
                  <a:cubicBezTo>
                    <a:pt x="140" y="103"/>
                    <a:pt x="143" y="109"/>
                    <a:pt x="151" y="114"/>
                  </a:cubicBezTo>
                  <a:cubicBezTo>
                    <a:pt x="153" y="124"/>
                    <a:pt x="162" y="126"/>
                    <a:pt x="171" y="131"/>
                  </a:cubicBezTo>
                  <a:cubicBezTo>
                    <a:pt x="172" y="142"/>
                    <a:pt x="172" y="148"/>
                    <a:pt x="181" y="155"/>
                  </a:cubicBezTo>
                  <a:cubicBezTo>
                    <a:pt x="183" y="160"/>
                    <a:pt x="190" y="168"/>
                    <a:pt x="190" y="168"/>
                  </a:cubicBezTo>
                  <a:cubicBezTo>
                    <a:pt x="192" y="176"/>
                    <a:pt x="198" y="177"/>
                    <a:pt x="204" y="182"/>
                  </a:cubicBezTo>
                  <a:cubicBezTo>
                    <a:pt x="206" y="196"/>
                    <a:pt x="197" y="194"/>
                    <a:pt x="207" y="201"/>
                  </a:cubicBezTo>
                  <a:cubicBezTo>
                    <a:pt x="195" y="212"/>
                    <a:pt x="208" y="225"/>
                    <a:pt x="214" y="239"/>
                  </a:cubicBezTo>
                  <a:cubicBezTo>
                    <a:pt x="216" y="248"/>
                    <a:pt x="221" y="254"/>
                    <a:pt x="231" y="257"/>
                  </a:cubicBezTo>
                  <a:cubicBezTo>
                    <a:pt x="235" y="260"/>
                    <a:pt x="233" y="273"/>
                    <a:pt x="238" y="275"/>
                  </a:cubicBezTo>
                  <a:cubicBezTo>
                    <a:pt x="246" y="285"/>
                    <a:pt x="247" y="292"/>
                    <a:pt x="250" y="305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2923" y="2946"/>
              <a:ext cx="451" cy="264"/>
            </a:xfrm>
            <a:custGeom>
              <a:avLst/>
              <a:gdLst>
                <a:gd name="T0" fmla="*/ 5 w 420"/>
                <a:gd name="T1" fmla="*/ 30 h 241"/>
                <a:gd name="T2" fmla="*/ 250 w 420"/>
                <a:gd name="T3" fmla="*/ 6 h 241"/>
                <a:gd name="T4" fmla="*/ 284 w 420"/>
                <a:gd name="T5" fmla="*/ 0 h 241"/>
                <a:gd name="T6" fmla="*/ 433 w 420"/>
                <a:gd name="T7" fmla="*/ 6 h 241"/>
                <a:gd name="T8" fmla="*/ 468 w 420"/>
                <a:gd name="T9" fmla="*/ 74 h 241"/>
                <a:gd name="T10" fmla="*/ 690 w 420"/>
                <a:gd name="T11" fmla="*/ 168 h 241"/>
                <a:gd name="T12" fmla="*/ 805 w 420"/>
                <a:gd name="T13" fmla="*/ 188 h 241"/>
                <a:gd name="T14" fmla="*/ 880 w 420"/>
                <a:gd name="T15" fmla="*/ 227 h 241"/>
                <a:gd name="T16" fmla="*/ 1238 w 420"/>
                <a:gd name="T17" fmla="*/ 272 h 241"/>
                <a:gd name="T18" fmla="*/ 1296 w 420"/>
                <a:gd name="T19" fmla="*/ 296 h 241"/>
                <a:gd name="T20" fmla="*/ 1363 w 420"/>
                <a:gd name="T21" fmla="*/ 331 h 241"/>
                <a:gd name="T22" fmla="*/ 1426 w 420"/>
                <a:gd name="T23" fmla="*/ 368 h 241"/>
                <a:gd name="T24" fmla="*/ 1541 w 420"/>
                <a:gd name="T25" fmla="*/ 397 h 241"/>
                <a:gd name="T26" fmla="*/ 1597 w 420"/>
                <a:gd name="T27" fmla="*/ 402 h 241"/>
                <a:gd name="T28" fmla="*/ 1658 w 420"/>
                <a:gd name="T29" fmla="*/ 444 h 241"/>
                <a:gd name="T30" fmla="*/ 1590 w 420"/>
                <a:gd name="T31" fmla="*/ 654 h 241"/>
                <a:gd name="T32" fmla="*/ 1503 w 420"/>
                <a:gd name="T33" fmla="*/ 724 h 241"/>
                <a:gd name="T34" fmla="*/ 1444 w 420"/>
                <a:gd name="T35" fmla="*/ 794 h 241"/>
                <a:gd name="T36" fmla="*/ 1399 w 420"/>
                <a:gd name="T37" fmla="*/ 909 h 241"/>
                <a:gd name="T38" fmla="*/ 1336 w 420"/>
                <a:gd name="T39" fmla="*/ 927 h 241"/>
                <a:gd name="T40" fmla="*/ 1309 w 420"/>
                <a:gd name="T41" fmla="*/ 894 h 241"/>
                <a:gd name="T42" fmla="*/ 1216 w 420"/>
                <a:gd name="T43" fmla="*/ 845 h 241"/>
                <a:gd name="T44" fmla="*/ 1174 w 420"/>
                <a:gd name="T45" fmla="*/ 780 h 241"/>
                <a:gd name="T46" fmla="*/ 985 w 420"/>
                <a:gd name="T47" fmla="*/ 671 h 241"/>
                <a:gd name="T48" fmla="*/ 810 w 420"/>
                <a:gd name="T49" fmla="*/ 625 h 241"/>
                <a:gd name="T50" fmla="*/ 745 w 420"/>
                <a:gd name="T51" fmla="*/ 588 h 241"/>
                <a:gd name="T52" fmla="*/ 603 w 420"/>
                <a:gd name="T53" fmla="*/ 462 h 241"/>
                <a:gd name="T54" fmla="*/ 508 w 420"/>
                <a:gd name="T55" fmla="*/ 397 h 241"/>
                <a:gd name="T56" fmla="*/ 444 w 420"/>
                <a:gd name="T57" fmla="*/ 331 h 241"/>
                <a:gd name="T58" fmla="*/ 401 w 420"/>
                <a:gd name="T59" fmla="*/ 297 h 241"/>
                <a:gd name="T60" fmla="*/ 284 w 420"/>
                <a:gd name="T61" fmla="*/ 275 h 241"/>
                <a:gd name="T62" fmla="*/ 250 w 420"/>
                <a:gd name="T63" fmla="*/ 252 h 241"/>
                <a:gd name="T64" fmla="*/ 203 w 420"/>
                <a:gd name="T65" fmla="*/ 210 h 241"/>
                <a:gd name="T66" fmla="*/ 133 w 420"/>
                <a:gd name="T67" fmla="*/ 178 h 241"/>
                <a:gd name="T68" fmla="*/ 34 w 420"/>
                <a:gd name="T69" fmla="*/ 97 h 241"/>
                <a:gd name="T70" fmla="*/ 5 w 420"/>
                <a:gd name="T71" fmla="*/ 30 h 2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0"/>
                <a:gd name="T109" fmla="*/ 0 h 241"/>
                <a:gd name="T110" fmla="*/ 420 w 420"/>
                <a:gd name="T111" fmla="*/ 241 h 2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0" h="241">
                  <a:moveTo>
                    <a:pt x="5" y="7"/>
                  </a:moveTo>
                  <a:cubicBezTo>
                    <a:pt x="24" y="7"/>
                    <a:pt x="42" y="8"/>
                    <a:pt x="61" y="6"/>
                  </a:cubicBezTo>
                  <a:cubicBezTo>
                    <a:pt x="65" y="6"/>
                    <a:pt x="66" y="1"/>
                    <a:pt x="70" y="0"/>
                  </a:cubicBezTo>
                  <a:cubicBezTo>
                    <a:pt x="84" y="1"/>
                    <a:pt x="91" y="5"/>
                    <a:pt x="106" y="6"/>
                  </a:cubicBezTo>
                  <a:cubicBezTo>
                    <a:pt x="107" y="16"/>
                    <a:pt x="110" y="12"/>
                    <a:pt x="115" y="19"/>
                  </a:cubicBezTo>
                  <a:cubicBezTo>
                    <a:pt x="121" y="48"/>
                    <a:pt x="142" y="42"/>
                    <a:pt x="169" y="43"/>
                  </a:cubicBezTo>
                  <a:cubicBezTo>
                    <a:pt x="179" y="44"/>
                    <a:pt x="188" y="44"/>
                    <a:pt x="197" y="48"/>
                  </a:cubicBezTo>
                  <a:cubicBezTo>
                    <a:pt x="201" y="57"/>
                    <a:pt x="208" y="57"/>
                    <a:pt x="217" y="58"/>
                  </a:cubicBezTo>
                  <a:cubicBezTo>
                    <a:pt x="248" y="68"/>
                    <a:pt x="265" y="68"/>
                    <a:pt x="304" y="69"/>
                  </a:cubicBezTo>
                  <a:cubicBezTo>
                    <a:pt x="309" y="73"/>
                    <a:pt x="313" y="73"/>
                    <a:pt x="319" y="75"/>
                  </a:cubicBezTo>
                  <a:cubicBezTo>
                    <a:pt x="324" y="79"/>
                    <a:pt x="331" y="84"/>
                    <a:pt x="337" y="85"/>
                  </a:cubicBezTo>
                  <a:cubicBezTo>
                    <a:pt x="342" y="89"/>
                    <a:pt x="346" y="91"/>
                    <a:pt x="352" y="93"/>
                  </a:cubicBezTo>
                  <a:cubicBezTo>
                    <a:pt x="360" y="99"/>
                    <a:pt x="370" y="99"/>
                    <a:pt x="380" y="100"/>
                  </a:cubicBezTo>
                  <a:cubicBezTo>
                    <a:pt x="384" y="102"/>
                    <a:pt x="390" y="101"/>
                    <a:pt x="394" y="103"/>
                  </a:cubicBezTo>
                  <a:cubicBezTo>
                    <a:pt x="397" y="104"/>
                    <a:pt x="404" y="111"/>
                    <a:pt x="407" y="114"/>
                  </a:cubicBezTo>
                  <a:cubicBezTo>
                    <a:pt x="420" y="140"/>
                    <a:pt x="402" y="150"/>
                    <a:pt x="391" y="168"/>
                  </a:cubicBezTo>
                  <a:cubicBezTo>
                    <a:pt x="388" y="186"/>
                    <a:pt x="389" y="183"/>
                    <a:pt x="371" y="184"/>
                  </a:cubicBezTo>
                  <a:cubicBezTo>
                    <a:pt x="363" y="188"/>
                    <a:pt x="362" y="197"/>
                    <a:pt x="355" y="202"/>
                  </a:cubicBezTo>
                  <a:cubicBezTo>
                    <a:pt x="349" y="212"/>
                    <a:pt x="349" y="222"/>
                    <a:pt x="344" y="232"/>
                  </a:cubicBezTo>
                  <a:cubicBezTo>
                    <a:pt x="342" y="241"/>
                    <a:pt x="336" y="238"/>
                    <a:pt x="328" y="237"/>
                  </a:cubicBezTo>
                  <a:cubicBezTo>
                    <a:pt x="314" y="228"/>
                    <a:pt x="330" y="240"/>
                    <a:pt x="322" y="229"/>
                  </a:cubicBezTo>
                  <a:cubicBezTo>
                    <a:pt x="318" y="224"/>
                    <a:pt x="305" y="217"/>
                    <a:pt x="299" y="216"/>
                  </a:cubicBezTo>
                  <a:cubicBezTo>
                    <a:pt x="291" y="212"/>
                    <a:pt x="294" y="205"/>
                    <a:pt x="290" y="198"/>
                  </a:cubicBezTo>
                  <a:cubicBezTo>
                    <a:pt x="285" y="172"/>
                    <a:pt x="264" y="175"/>
                    <a:pt x="242" y="171"/>
                  </a:cubicBezTo>
                  <a:cubicBezTo>
                    <a:pt x="227" y="163"/>
                    <a:pt x="218" y="162"/>
                    <a:pt x="200" y="159"/>
                  </a:cubicBezTo>
                  <a:cubicBezTo>
                    <a:pt x="194" y="156"/>
                    <a:pt x="188" y="154"/>
                    <a:pt x="182" y="150"/>
                  </a:cubicBezTo>
                  <a:cubicBezTo>
                    <a:pt x="179" y="133"/>
                    <a:pt x="166" y="119"/>
                    <a:pt x="149" y="117"/>
                  </a:cubicBezTo>
                  <a:cubicBezTo>
                    <a:pt x="142" y="105"/>
                    <a:pt x="139" y="103"/>
                    <a:pt x="125" y="100"/>
                  </a:cubicBezTo>
                  <a:cubicBezTo>
                    <a:pt x="119" y="95"/>
                    <a:pt x="117" y="89"/>
                    <a:pt x="110" y="85"/>
                  </a:cubicBezTo>
                  <a:cubicBezTo>
                    <a:pt x="109" y="76"/>
                    <a:pt x="106" y="79"/>
                    <a:pt x="98" y="76"/>
                  </a:cubicBezTo>
                  <a:cubicBezTo>
                    <a:pt x="89" y="64"/>
                    <a:pt x="100" y="77"/>
                    <a:pt x="70" y="70"/>
                  </a:cubicBezTo>
                  <a:cubicBezTo>
                    <a:pt x="66" y="69"/>
                    <a:pt x="64" y="65"/>
                    <a:pt x="61" y="64"/>
                  </a:cubicBezTo>
                  <a:cubicBezTo>
                    <a:pt x="57" y="59"/>
                    <a:pt x="53" y="60"/>
                    <a:pt x="50" y="54"/>
                  </a:cubicBezTo>
                  <a:cubicBezTo>
                    <a:pt x="48" y="44"/>
                    <a:pt x="42" y="46"/>
                    <a:pt x="32" y="45"/>
                  </a:cubicBezTo>
                  <a:cubicBezTo>
                    <a:pt x="24" y="39"/>
                    <a:pt x="19" y="32"/>
                    <a:pt x="8" y="25"/>
                  </a:cubicBezTo>
                  <a:cubicBezTo>
                    <a:pt x="2" y="17"/>
                    <a:pt x="0" y="18"/>
                    <a:pt x="5" y="7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2786" y="3015"/>
              <a:ext cx="823" cy="743"/>
            </a:xfrm>
            <a:custGeom>
              <a:avLst/>
              <a:gdLst>
                <a:gd name="T0" fmla="*/ 2683 w 761"/>
                <a:gd name="T1" fmla="*/ 2666 h 690"/>
                <a:gd name="T2" fmla="*/ 2336 w 761"/>
                <a:gd name="T3" fmla="*/ 2585 h 690"/>
                <a:gd name="T4" fmla="*/ 2135 w 761"/>
                <a:gd name="T5" fmla="*/ 2509 h 690"/>
                <a:gd name="T6" fmla="*/ 1861 w 761"/>
                <a:gd name="T7" fmla="*/ 2428 h 690"/>
                <a:gd name="T8" fmla="*/ 1554 w 761"/>
                <a:gd name="T9" fmla="*/ 2352 h 690"/>
                <a:gd name="T10" fmla="*/ 1473 w 761"/>
                <a:gd name="T11" fmla="*/ 2294 h 690"/>
                <a:gd name="T12" fmla="*/ 1296 w 761"/>
                <a:gd name="T13" fmla="*/ 2141 h 690"/>
                <a:gd name="T14" fmla="*/ 1185 w 761"/>
                <a:gd name="T15" fmla="*/ 2015 h 690"/>
                <a:gd name="T16" fmla="*/ 1027 w 761"/>
                <a:gd name="T17" fmla="*/ 1929 h 690"/>
                <a:gd name="T18" fmla="*/ 859 w 761"/>
                <a:gd name="T19" fmla="*/ 1801 h 690"/>
                <a:gd name="T20" fmla="*/ 649 w 761"/>
                <a:gd name="T21" fmla="*/ 1668 h 690"/>
                <a:gd name="T22" fmla="*/ 517 w 761"/>
                <a:gd name="T23" fmla="*/ 1570 h 690"/>
                <a:gd name="T24" fmla="*/ 432 w 761"/>
                <a:gd name="T25" fmla="*/ 1431 h 690"/>
                <a:gd name="T26" fmla="*/ 331 w 761"/>
                <a:gd name="T27" fmla="*/ 1293 h 690"/>
                <a:gd name="T28" fmla="*/ 192 w 761"/>
                <a:gd name="T29" fmla="*/ 1200 h 690"/>
                <a:gd name="T30" fmla="*/ 86 w 761"/>
                <a:gd name="T31" fmla="*/ 933 h 690"/>
                <a:gd name="T32" fmla="*/ 30 w 761"/>
                <a:gd name="T33" fmla="*/ 668 h 690"/>
                <a:gd name="T34" fmla="*/ 30 w 761"/>
                <a:gd name="T35" fmla="*/ 380 h 690"/>
                <a:gd name="T36" fmla="*/ 38 w 761"/>
                <a:gd name="T37" fmla="*/ 0 h 690"/>
                <a:gd name="T38" fmla="*/ 188 w 761"/>
                <a:gd name="T39" fmla="*/ 33 h 690"/>
                <a:gd name="T40" fmla="*/ 296 w 761"/>
                <a:gd name="T41" fmla="*/ 91 h 690"/>
                <a:gd name="T42" fmla="*/ 537 w 761"/>
                <a:gd name="T43" fmla="*/ 259 h 690"/>
                <a:gd name="T44" fmla="*/ 738 w 761"/>
                <a:gd name="T45" fmla="*/ 331 h 690"/>
                <a:gd name="T46" fmla="*/ 932 w 761"/>
                <a:gd name="T47" fmla="*/ 472 h 690"/>
                <a:gd name="T48" fmla="*/ 1149 w 761"/>
                <a:gd name="T49" fmla="*/ 602 h 690"/>
                <a:gd name="T50" fmla="*/ 1285 w 761"/>
                <a:gd name="T51" fmla="*/ 748 h 690"/>
                <a:gd name="T52" fmla="*/ 1398 w 761"/>
                <a:gd name="T53" fmla="*/ 857 h 690"/>
                <a:gd name="T54" fmla="*/ 1517 w 761"/>
                <a:gd name="T55" fmla="*/ 918 h 690"/>
                <a:gd name="T56" fmla="*/ 1658 w 761"/>
                <a:gd name="T57" fmla="*/ 991 h 690"/>
                <a:gd name="T58" fmla="*/ 1761 w 761"/>
                <a:gd name="T59" fmla="*/ 1109 h 690"/>
                <a:gd name="T60" fmla="*/ 1859 w 761"/>
                <a:gd name="T61" fmla="*/ 1200 h 690"/>
                <a:gd name="T62" fmla="*/ 2057 w 761"/>
                <a:gd name="T63" fmla="*/ 1281 h 690"/>
                <a:gd name="T64" fmla="*/ 2201 w 761"/>
                <a:gd name="T65" fmla="*/ 1478 h 690"/>
                <a:gd name="T66" fmla="*/ 2335 w 761"/>
                <a:gd name="T67" fmla="*/ 1575 h 690"/>
                <a:gd name="T68" fmla="*/ 2423 w 761"/>
                <a:gd name="T69" fmla="*/ 1612 h 690"/>
                <a:gd name="T70" fmla="*/ 2485 w 761"/>
                <a:gd name="T71" fmla="*/ 1801 h 690"/>
                <a:gd name="T72" fmla="*/ 2679 w 761"/>
                <a:gd name="T73" fmla="*/ 1949 h 690"/>
                <a:gd name="T74" fmla="*/ 2777 w 761"/>
                <a:gd name="T75" fmla="*/ 2100 h 690"/>
                <a:gd name="T76" fmla="*/ 2893 w 761"/>
                <a:gd name="T77" fmla="*/ 2246 h 690"/>
                <a:gd name="T78" fmla="*/ 2955 w 761"/>
                <a:gd name="T79" fmla="*/ 2425 h 690"/>
                <a:gd name="T80" fmla="*/ 2953 w 761"/>
                <a:gd name="T81" fmla="*/ 2576 h 6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1"/>
                <a:gd name="T124" fmla="*/ 0 h 690"/>
                <a:gd name="T125" fmla="*/ 761 w 761"/>
                <a:gd name="T126" fmla="*/ 690 h 6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1" h="690">
                  <a:moveTo>
                    <a:pt x="745" y="674"/>
                  </a:moveTo>
                  <a:cubicBezTo>
                    <a:pt x="738" y="679"/>
                    <a:pt x="692" y="671"/>
                    <a:pt x="685" y="671"/>
                  </a:cubicBezTo>
                  <a:cubicBezTo>
                    <a:pt x="669" y="659"/>
                    <a:pt x="647" y="669"/>
                    <a:pt x="628" y="665"/>
                  </a:cubicBezTo>
                  <a:cubicBezTo>
                    <a:pt x="621" y="661"/>
                    <a:pt x="603" y="652"/>
                    <a:pt x="595" y="650"/>
                  </a:cubicBezTo>
                  <a:cubicBezTo>
                    <a:pt x="585" y="637"/>
                    <a:pt x="577" y="646"/>
                    <a:pt x="562" y="645"/>
                  </a:cubicBezTo>
                  <a:cubicBezTo>
                    <a:pt x="556" y="641"/>
                    <a:pt x="544" y="632"/>
                    <a:pt x="544" y="632"/>
                  </a:cubicBezTo>
                  <a:cubicBezTo>
                    <a:pt x="539" y="624"/>
                    <a:pt x="534" y="626"/>
                    <a:pt x="525" y="624"/>
                  </a:cubicBezTo>
                  <a:cubicBezTo>
                    <a:pt x="513" y="608"/>
                    <a:pt x="495" y="612"/>
                    <a:pt x="475" y="611"/>
                  </a:cubicBezTo>
                  <a:cubicBezTo>
                    <a:pt x="468" y="606"/>
                    <a:pt x="469" y="601"/>
                    <a:pt x="460" y="599"/>
                  </a:cubicBezTo>
                  <a:cubicBezTo>
                    <a:pt x="444" y="587"/>
                    <a:pt x="412" y="592"/>
                    <a:pt x="397" y="591"/>
                  </a:cubicBezTo>
                  <a:cubicBezTo>
                    <a:pt x="394" y="589"/>
                    <a:pt x="391" y="589"/>
                    <a:pt x="388" y="587"/>
                  </a:cubicBezTo>
                  <a:cubicBezTo>
                    <a:pt x="384" y="584"/>
                    <a:pt x="381" y="579"/>
                    <a:pt x="376" y="576"/>
                  </a:cubicBezTo>
                  <a:cubicBezTo>
                    <a:pt x="361" y="557"/>
                    <a:pt x="377" y="556"/>
                    <a:pt x="343" y="554"/>
                  </a:cubicBezTo>
                  <a:cubicBezTo>
                    <a:pt x="336" y="551"/>
                    <a:pt x="335" y="545"/>
                    <a:pt x="331" y="539"/>
                  </a:cubicBezTo>
                  <a:cubicBezTo>
                    <a:pt x="330" y="532"/>
                    <a:pt x="318" y="529"/>
                    <a:pt x="312" y="524"/>
                  </a:cubicBezTo>
                  <a:cubicBezTo>
                    <a:pt x="309" y="517"/>
                    <a:pt x="305" y="512"/>
                    <a:pt x="301" y="506"/>
                  </a:cubicBezTo>
                  <a:cubicBezTo>
                    <a:pt x="299" y="496"/>
                    <a:pt x="289" y="497"/>
                    <a:pt x="280" y="495"/>
                  </a:cubicBezTo>
                  <a:cubicBezTo>
                    <a:pt x="274" y="491"/>
                    <a:pt x="269" y="486"/>
                    <a:pt x="262" y="485"/>
                  </a:cubicBezTo>
                  <a:cubicBezTo>
                    <a:pt x="258" y="464"/>
                    <a:pt x="247" y="461"/>
                    <a:pt x="228" y="459"/>
                  </a:cubicBezTo>
                  <a:cubicBezTo>
                    <a:pt x="227" y="458"/>
                    <a:pt x="220" y="452"/>
                    <a:pt x="220" y="452"/>
                  </a:cubicBezTo>
                  <a:cubicBezTo>
                    <a:pt x="212" y="441"/>
                    <a:pt x="214" y="432"/>
                    <a:pt x="196" y="428"/>
                  </a:cubicBezTo>
                  <a:cubicBezTo>
                    <a:pt x="187" y="423"/>
                    <a:pt x="176" y="421"/>
                    <a:pt x="166" y="419"/>
                  </a:cubicBezTo>
                  <a:cubicBezTo>
                    <a:pt x="158" y="415"/>
                    <a:pt x="151" y="412"/>
                    <a:pt x="144" y="407"/>
                  </a:cubicBezTo>
                  <a:cubicBezTo>
                    <a:pt x="141" y="402"/>
                    <a:pt x="137" y="400"/>
                    <a:pt x="133" y="395"/>
                  </a:cubicBezTo>
                  <a:cubicBezTo>
                    <a:pt x="132" y="388"/>
                    <a:pt x="128" y="383"/>
                    <a:pt x="124" y="377"/>
                  </a:cubicBezTo>
                  <a:cubicBezTo>
                    <a:pt x="122" y="368"/>
                    <a:pt x="118" y="361"/>
                    <a:pt x="109" y="359"/>
                  </a:cubicBezTo>
                  <a:cubicBezTo>
                    <a:pt x="104" y="356"/>
                    <a:pt x="102" y="354"/>
                    <a:pt x="100" y="348"/>
                  </a:cubicBezTo>
                  <a:cubicBezTo>
                    <a:pt x="99" y="341"/>
                    <a:pt x="90" y="333"/>
                    <a:pt x="85" y="326"/>
                  </a:cubicBezTo>
                  <a:cubicBezTo>
                    <a:pt x="84" y="316"/>
                    <a:pt x="83" y="313"/>
                    <a:pt x="73" y="311"/>
                  </a:cubicBezTo>
                  <a:cubicBezTo>
                    <a:pt x="64" y="304"/>
                    <a:pt x="62" y="305"/>
                    <a:pt x="49" y="303"/>
                  </a:cubicBezTo>
                  <a:cubicBezTo>
                    <a:pt x="44" y="299"/>
                    <a:pt x="42" y="293"/>
                    <a:pt x="39" y="288"/>
                  </a:cubicBezTo>
                  <a:cubicBezTo>
                    <a:pt x="37" y="261"/>
                    <a:pt x="40" y="252"/>
                    <a:pt x="22" y="234"/>
                  </a:cubicBezTo>
                  <a:cubicBezTo>
                    <a:pt x="16" y="220"/>
                    <a:pt x="14" y="205"/>
                    <a:pt x="7" y="191"/>
                  </a:cubicBezTo>
                  <a:cubicBezTo>
                    <a:pt x="5" y="182"/>
                    <a:pt x="5" y="178"/>
                    <a:pt x="7" y="168"/>
                  </a:cubicBezTo>
                  <a:cubicBezTo>
                    <a:pt x="6" y="160"/>
                    <a:pt x="5" y="151"/>
                    <a:pt x="1" y="143"/>
                  </a:cubicBezTo>
                  <a:cubicBezTo>
                    <a:pt x="0" y="131"/>
                    <a:pt x="6" y="120"/>
                    <a:pt x="7" y="96"/>
                  </a:cubicBezTo>
                  <a:cubicBezTo>
                    <a:pt x="7" y="81"/>
                    <a:pt x="2" y="66"/>
                    <a:pt x="3" y="50"/>
                  </a:cubicBezTo>
                  <a:cubicBezTo>
                    <a:pt x="4" y="34"/>
                    <a:pt x="3" y="8"/>
                    <a:pt x="10" y="0"/>
                  </a:cubicBezTo>
                  <a:cubicBezTo>
                    <a:pt x="21" y="2"/>
                    <a:pt x="32" y="4"/>
                    <a:pt x="43" y="5"/>
                  </a:cubicBezTo>
                  <a:cubicBezTo>
                    <a:pt x="45" y="6"/>
                    <a:pt x="46" y="7"/>
                    <a:pt x="48" y="8"/>
                  </a:cubicBezTo>
                  <a:cubicBezTo>
                    <a:pt x="51" y="9"/>
                    <a:pt x="54" y="8"/>
                    <a:pt x="57" y="9"/>
                  </a:cubicBezTo>
                  <a:cubicBezTo>
                    <a:pt x="65" y="13"/>
                    <a:pt x="60" y="19"/>
                    <a:pt x="75" y="23"/>
                  </a:cubicBezTo>
                  <a:cubicBezTo>
                    <a:pt x="78" y="41"/>
                    <a:pt x="109" y="45"/>
                    <a:pt x="123" y="47"/>
                  </a:cubicBezTo>
                  <a:cubicBezTo>
                    <a:pt x="130" y="52"/>
                    <a:pt x="127" y="61"/>
                    <a:pt x="136" y="65"/>
                  </a:cubicBezTo>
                  <a:cubicBezTo>
                    <a:pt x="142" y="77"/>
                    <a:pt x="153" y="74"/>
                    <a:pt x="165" y="75"/>
                  </a:cubicBezTo>
                  <a:cubicBezTo>
                    <a:pt x="180" y="78"/>
                    <a:pt x="178" y="77"/>
                    <a:pt x="189" y="84"/>
                  </a:cubicBezTo>
                  <a:cubicBezTo>
                    <a:pt x="196" y="95"/>
                    <a:pt x="191" y="118"/>
                    <a:pt x="208" y="120"/>
                  </a:cubicBezTo>
                  <a:cubicBezTo>
                    <a:pt x="220" y="122"/>
                    <a:pt x="226" y="119"/>
                    <a:pt x="238" y="119"/>
                  </a:cubicBezTo>
                  <a:cubicBezTo>
                    <a:pt x="268" y="131"/>
                    <a:pt x="235" y="134"/>
                    <a:pt x="276" y="150"/>
                  </a:cubicBezTo>
                  <a:cubicBezTo>
                    <a:pt x="282" y="152"/>
                    <a:pt x="289" y="150"/>
                    <a:pt x="294" y="153"/>
                  </a:cubicBezTo>
                  <a:cubicBezTo>
                    <a:pt x="299" y="155"/>
                    <a:pt x="297" y="163"/>
                    <a:pt x="300" y="167"/>
                  </a:cubicBezTo>
                  <a:cubicBezTo>
                    <a:pt x="307" y="177"/>
                    <a:pt x="317" y="184"/>
                    <a:pt x="328" y="188"/>
                  </a:cubicBezTo>
                  <a:cubicBezTo>
                    <a:pt x="332" y="193"/>
                    <a:pt x="332" y="197"/>
                    <a:pt x="339" y="198"/>
                  </a:cubicBezTo>
                  <a:cubicBezTo>
                    <a:pt x="344" y="206"/>
                    <a:pt x="347" y="214"/>
                    <a:pt x="357" y="216"/>
                  </a:cubicBezTo>
                  <a:cubicBezTo>
                    <a:pt x="363" y="219"/>
                    <a:pt x="369" y="219"/>
                    <a:pt x="375" y="221"/>
                  </a:cubicBezTo>
                  <a:cubicBezTo>
                    <a:pt x="380" y="224"/>
                    <a:pt x="382" y="228"/>
                    <a:pt x="387" y="231"/>
                  </a:cubicBezTo>
                  <a:cubicBezTo>
                    <a:pt x="392" y="238"/>
                    <a:pt x="397" y="241"/>
                    <a:pt x="405" y="243"/>
                  </a:cubicBezTo>
                  <a:cubicBezTo>
                    <a:pt x="411" y="246"/>
                    <a:pt x="417" y="248"/>
                    <a:pt x="423" y="249"/>
                  </a:cubicBezTo>
                  <a:cubicBezTo>
                    <a:pt x="430" y="254"/>
                    <a:pt x="438" y="258"/>
                    <a:pt x="445" y="263"/>
                  </a:cubicBezTo>
                  <a:cubicBezTo>
                    <a:pt x="448" y="268"/>
                    <a:pt x="447" y="274"/>
                    <a:pt x="450" y="279"/>
                  </a:cubicBezTo>
                  <a:cubicBezTo>
                    <a:pt x="451" y="285"/>
                    <a:pt x="459" y="287"/>
                    <a:pt x="465" y="291"/>
                  </a:cubicBezTo>
                  <a:cubicBezTo>
                    <a:pt x="466" y="298"/>
                    <a:pt x="468" y="299"/>
                    <a:pt x="474" y="303"/>
                  </a:cubicBezTo>
                  <a:cubicBezTo>
                    <a:pt x="479" y="311"/>
                    <a:pt x="484" y="309"/>
                    <a:pt x="493" y="311"/>
                  </a:cubicBezTo>
                  <a:cubicBezTo>
                    <a:pt x="499" y="324"/>
                    <a:pt x="512" y="320"/>
                    <a:pt x="526" y="321"/>
                  </a:cubicBezTo>
                  <a:cubicBezTo>
                    <a:pt x="528" y="327"/>
                    <a:pt x="532" y="347"/>
                    <a:pt x="535" y="353"/>
                  </a:cubicBezTo>
                  <a:cubicBezTo>
                    <a:pt x="543" y="362"/>
                    <a:pt x="554" y="365"/>
                    <a:pt x="561" y="371"/>
                  </a:cubicBezTo>
                  <a:cubicBezTo>
                    <a:pt x="570" y="375"/>
                    <a:pt x="567" y="385"/>
                    <a:pt x="577" y="387"/>
                  </a:cubicBezTo>
                  <a:cubicBezTo>
                    <a:pt x="589" y="393"/>
                    <a:pt x="585" y="394"/>
                    <a:pt x="594" y="396"/>
                  </a:cubicBezTo>
                  <a:cubicBezTo>
                    <a:pt x="595" y="403"/>
                    <a:pt x="597" y="404"/>
                    <a:pt x="604" y="405"/>
                  </a:cubicBezTo>
                  <a:cubicBezTo>
                    <a:pt x="610" y="408"/>
                    <a:pt x="612" y="401"/>
                    <a:pt x="618" y="405"/>
                  </a:cubicBezTo>
                  <a:cubicBezTo>
                    <a:pt x="621" y="408"/>
                    <a:pt x="619" y="426"/>
                    <a:pt x="621" y="434"/>
                  </a:cubicBezTo>
                  <a:cubicBezTo>
                    <a:pt x="623" y="442"/>
                    <a:pt x="627" y="445"/>
                    <a:pt x="633" y="452"/>
                  </a:cubicBezTo>
                  <a:cubicBezTo>
                    <a:pt x="635" y="463"/>
                    <a:pt x="645" y="472"/>
                    <a:pt x="657" y="474"/>
                  </a:cubicBezTo>
                  <a:cubicBezTo>
                    <a:pt x="668" y="480"/>
                    <a:pt x="672" y="483"/>
                    <a:pt x="682" y="491"/>
                  </a:cubicBezTo>
                  <a:cubicBezTo>
                    <a:pt x="685" y="497"/>
                    <a:pt x="688" y="503"/>
                    <a:pt x="694" y="506"/>
                  </a:cubicBezTo>
                  <a:cubicBezTo>
                    <a:pt x="696" y="522"/>
                    <a:pt x="693" y="524"/>
                    <a:pt x="708" y="527"/>
                  </a:cubicBezTo>
                  <a:cubicBezTo>
                    <a:pt x="712" y="529"/>
                    <a:pt x="716" y="533"/>
                    <a:pt x="717" y="537"/>
                  </a:cubicBezTo>
                  <a:cubicBezTo>
                    <a:pt x="721" y="543"/>
                    <a:pt x="735" y="557"/>
                    <a:pt x="738" y="564"/>
                  </a:cubicBezTo>
                  <a:cubicBezTo>
                    <a:pt x="741" y="571"/>
                    <a:pt x="733" y="572"/>
                    <a:pt x="736" y="579"/>
                  </a:cubicBezTo>
                  <a:cubicBezTo>
                    <a:pt x="739" y="586"/>
                    <a:pt x="750" y="600"/>
                    <a:pt x="754" y="609"/>
                  </a:cubicBezTo>
                  <a:cubicBezTo>
                    <a:pt x="758" y="618"/>
                    <a:pt x="760" y="627"/>
                    <a:pt x="760" y="633"/>
                  </a:cubicBezTo>
                  <a:cubicBezTo>
                    <a:pt x="761" y="641"/>
                    <a:pt x="749" y="641"/>
                    <a:pt x="753" y="648"/>
                  </a:cubicBezTo>
                  <a:cubicBezTo>
                    <a:pt x="755" y="665"/>
                    <a:pt x="729" y="690"/>
                    <a:pt x="745" y="674"/>
                  </a:cubicBez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2335" y="3112"/>
              <a:ext cx="88" cy="78"/>
            </a:xfrm>
            <a:custGeom>
              <a:avLst/>
              <a:gdLst>
                <a:gd name="T0" fmla="*/ 0 w 84"/>
                <a:gd name="T1" fmla="*/ 166 h 66"/>
                <a:gd name="T2" fmla="*/ 352 w 84"/>
                <a:gd name="T3" fmla="*/ 0 h 66"/>
                <a:gd name="T4" fmla="*/ 352 w 84"/>
                <a:gd name="T5" fmla="*/ 316 h 66"/>
                <a:gd name="T6" fmla="*/ 0 w 84"/>
                <a:gd name="T7" fmla="*/ 166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66"/>
                <a:gd name="T14" fmla="*/ 84 w 8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66">
                  <a:moveTo>
                    <a:pt x="0" y="35"/>
                  </a:moveTo>
                  <a:lnTo>
                    <a:pt x="84" y="0"/>
                  </a:lnTo>
                  <a:lnTo>
                    <a:pt x="84" y="6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A48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2286" y="2662"/>
              <a:ext cx="186" cy="117"/>
            </a:xfrm>
            <a:custGeom>
              <a:avLst/>
              <a:gdLst>
                <a:gd name="T0" fmla="*/ 0 w 172"/>
                <a:gd name="T1" fmla="*/ 470 h 103"/>
                <a:gd name="T2" fmla="*/ 703 w 172"/>
                <a:gd name="T3" fmla="*/ 469 h 103"/>
                <a:gd name="T4" fmla="*/ 686 w 172"/>
                <a:gd name="T5" fmla="*/ 246 h 103"/>
                <a:gd name="T6" fmla="*/ 636 w 172"/>
                <a:gd name="T7" fmla="*/ 137 h 103"/>
                <a:gd name="T8" fmla="*/ 566 w 172"/>
                <a:gd name="T9" fmla="*/ 64 h 103"/>
                <a:gd name="T10" fmla="*/ 511 w 172"/>
                <a:gd name="T11" fmla="*/ 30 h 103"/>
                <a:gd name="T12" fmla="*/ 413 w 172"/>
                <a:gd name="T13" fmla="*/ 0 h 103"/>
                <a:gd name="T14" fmla="*/ 250 w 172"/>
                <a:gd name="T15" fmla="*/ 1 h 103"/>
                <a:gd name="T16" fmla="*/ 141 w 172"/>
                <a:gd name="T17" fmla="*/ 42 h 103"/>
                <a:gd name="T18" fmla="*/ 55 w 172"/>
                <a:gd name="T19" fmla="*/ 137 h 103"/>
                <a:gd name="T20" fmla="*/ 2 w 172"/>
                <a:gd name="T21" fmla="*/ 239 h 103"/>
                <a:gd name="T22" fmla="*/ 0 w 172"/>
                <a:gd name="T23" fmla="*/ 47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103"/>
                <a:gd name="T38" fmla="*/ 172 w 172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103">
                  <a:moveTo>
                    <a:pt x="0" y="103"/>
                  </a:moveTo>
                  <a:lnTo>
                    <a:pt x="172" y="102"/>
                  </a:lnTo>
                  <a:lnTo>
                    <a:pt x="166" y="54"/>
                  </a:lnTo>
                  <a:lnTo>
                    <a:pt x="154" y="30"/>
                  </a:lnTo>
                  <a:lnTo>
                    <a:pt x="139" y="15"/>
                  </a:lnTo>
                  <a:lnTo>
                    <a:pt x="125" y="6"/>
                  </a:lnTo>
                  <a:lnTo>
                    <a:pt x="101" y="0"/>
                  </a:lnTo>
                  <a:lnTo>
                    <a:pt x="61" y="1"/>
                  </a:lnTo>
                  <a:lnTo>
                    <a:pt x="34" y="10"/>
                  </a:lnTo>
                  <a:lnTo>
                    <a:pt x="14" y="30"/>
                  </a:lnTo>
                  <a:lnTo>
                    <a:pt x="2" y="5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2296" y="1968"/>
              <a:ext cx="88" cy="68"/>
            </a:xfrm>
            <a:custGeom>
              <a:avLst/>
              <a:gdLst>
                <a:gd name="T0" fmla="*/ 0 w 80"/>
                <a:gd name="T1" fmla="*/ 247 h 63"/>
                <a:gd name="T2" fmla="*/ 291 w 80"/>
                <a:gd name="T3" fmla="*/ 247 h 63"/>
                <a:gd name="T4" fmla="*/ 284 w 80"/>
                <a:gd name="T5" fmla="*/ 106 h 63"/>
                <a:gd name="T6" fmla="*/ 264 w 80"/>
                <a:gd name="T7" fmla="*/ 36 h 63"/>
                <a:gd name="T8" fmla="*/ 203 w 80"/>
                <a:gd name="T9" fmla="*/ 0 h 63"/>
                <a:gd name="T10" fmla="*/ 110 w 80"/>
                <a:gd name="T11" fmla="*/ 0 h 63"/>
                <a:gd name="T12" fmla="*/ 49 w 80"/>
                <a:gd name="T13" fmla="*/ 33 h 63"/>
                <a:gd name="T14" fmla="*/ 3 w 80"/>
                <a:gd name="T15" fmla="*/ 117 h 63"/>
                <a:gd name="T16" fmla="*/ 0 w 80"/>
                <a:gd name="T17" fmla="*/ 24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63"/>
                <a:gd name="T29" fmla="*/ 80 w 8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63">
                  <a:moveTo>
                    <a:pt x="0" y="63"/>
                  </a:moveTo>
                  <a:lnTo>
                    <a:pt x="80" y="63"/>
                  </a:lnTo>
                  <a:lnTo>
                    <a:pt x="77" y="27"/>
                  </a:lnTo>
                  <a:lnTo>
                    <a:pt x="72" y="9"/>
                  </a:lnTo>
                  <a:lnTo>
                    <a:pt x="56" y="0"/>
                  </a:lnTo>
                  <a:lnTo>
                    <a:pt x="30" y="0"/>
                  </a:lnTo>
                  <a:lnTo>
                    <a:pt x="14" y="8"/>
                  </a:lnTo>
                  <a:lnTo>
                    <a:pt x="3" y="3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4A48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cs typeface="Arial" charset="0"/>
              </a:endParaRPr>
            </a:p>
          </p:txBody>
        </p:sp>
      </p:grpSp>
      <p:pic>
        <p:nvPicPr>
          <p:cNvPr id="1033" name="Obraz 28" descr="KSOW_LOGO_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1838" y="6075363"/>
            <a:ext cx="1160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jerzy@wzp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mkrawczyk\Desktop\Zdjęcia\Konkurs\F_8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az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5" y="806450"/>
            <a:ext cx="27828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pole tekstowe 11"/>
          <p:cNvSpPr txBox="1">
            <a:spLocks noChangeArrowheads="1"/>
          </p:cNvSpPr>
          <p:nvPr/>
        </p:nvSpPr>
        <p:spPr bwMode="auto">
          <a:xfrm>
            <a:off x="0" y="6273800"/>
            <a:ext cx="75358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/>
              <a:t>Materiał opracowany przez Wydział Programów Rozwoju Obszarów Wiejskich - Urząd Marszałkowski Województwa Zachodniopomorskiego.</a:t>
            </a:r>
            <a:br>
              <a:rPr lang="pl-PL" sz="800"/>
            </a:br>
            <a:r>
              <a:rPr lang="pl-PL" sz="800"/>
              <a:t>Instytucja Zarządzająca PROW 2014-2020 – Minister Rolnictwa i Rozwoju Wsi.</a:t>
            </a:r>
            <a:br>
              <a:rPr lang="pl-PL" sz="800"/>
            </a:br>
            <a:r>
              <a:rPr lang="pl-PL" sz="800"/>
              <a:t>„Europejski Fundusz Rolny na rzecz Rozwoju Obszarów Wiejskich: Europa inwestująca w obszary wiejskie”. Materiał współfinansowany ze środków Unii Europejskiej w ramach Pomocy Technicznej Programu Rozwoju Obszarów Wiejskich na lata 2014-2020.</a:t>
            </a:r>
          </a:p>
        </p:txBody>
      </p:sp>
      <p:pic>
        <p:nvPicPr>
          <p:cNvPr id="2054" name="Picture 2" descr="C:\Users\mmatusiak\Desktop\Symbol UE (jpg)\flag_yellow_l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8513"/>
            <a:ext cx="568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mmatusiak\Desktop\Lead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250" y="587851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az 14" descr="KSOW_LOGO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4925" y="5859463"/>
            <a:ext cx="1046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5050" y="5881688"/>
            <a:ext cx="7286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1" y="3895726"/>
            <a:ext cx="4916383" cy="830997"/>
          </a:xfrm>
          <a:prstGeom prst="rect">
            <a:avLst/>
          </a:prstGeom>
          <a:solidFill>
            <a:srgbClr val="00993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>
                <a:solidFill>
                  <a:schemeClr val="bg1"/>
                </a:solidFill>
                <a:latin typeface="Arial" pitchFamily="34" charset="0"/>
              </a:rPr>
              <a:t>Wdrażanie Leader </a:t>
            </a:r>
          </a:p>
          <a:p>
            <a:pPr algn="ctr"/>
            <a:r>
              <a:rPr lang="pl-PL" altLang="pl-PL" sz="2400" b="1" dirty="0">
                <a:solidFill>
                  <a:schemeClr val="bg1"/>
                </a:solidFill>
                <a:latin typeface="Arial" pitchFamily="34" charset="0"/>
              </a:rPr>
              <a:t>06.02.2020r.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62880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„Przy ustalaniu poziomu wskaźników i poziomu wykorzystania środków finansowych zgodnie z ust. 2, pod uwagę brane będą operacje (etapy operacji), które </a:t>
            </a:r>
            <a:r>
              <a:rPr lang="pl-PL" sz="1600" u="sng" dirty="0">
                <a:latin typeface="Arial" pitchFamily="34" charset="0"/>
                <a:cs typeface="Arial" pitchFamily="34" charset="0"/>
              </a:rPr>
              <a:t>zostały zakończone i płatność została dokonana do 31 grudnia 2021 roku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lub odpowiednio</a:t>
            </a:r>
            <a:r>
              <a:rPr lang="pl-PL" sz="16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pod uwagę będzie brany etap operacji zakończony do 31 grudnia 2021 roku.”</a:t>
            </a:r>
          </a:p>
        </p:txBody>
      </p:sp>
      <p:pic>
        <p:nvPicPr>
          <p:cNvPr id="6" name="Obraz 5" descr="Odpowiedź MRiRW dot. drugiego kamienia milowego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14295" r="33767" b="2121"/>
          <a:stretch/>
        </p:blipFill>
        <p:spPr>
          <a:xfrm>
            <a:off x="802121" y="2719448"/>
            <a:ext cx="2059076" cy="3182588"/>
          </a:xfrm>
          <a:prstGeom prst="rect">
            <a:avLst/>
          </a:prstGeom>
        </p:spPr>
      </p:pic>
      <p:pic>
        <p:nvPicPr>
          <p:cNvPr id="7" name="Obraz 6" descr="Odpowiedź MRiRW dot. drugiego kamienia milowego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18463" r="33896" b="4314"/>
          <a:stretch/>
        </p:blipFill>
        <p:spPr>
          <a:xfrm>
            <a:off x="3097086" y="2838202"/>
            <a:ext cx="1974542" cy="294508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084355" y="3793841"/>
            <a:ext cx="4655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</a:rPr>
              <a:t>„Powyższe postanowienie umowy ramowej oznacza że do wyliczenia tzw. drugiego kamienia milowego możliwe jest uwzględnienie zakończonego etapu operacji do 31 grudnia 2021, a więc do takich operacji, którego wniosek o płatność rozliczający dany etap został złożony do końca 2021r.  nawet jeżeli płatność nie została jeszcze dokonana”</a:t>
            </a: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3443844" y="375569"/>
            <a:ext cx="5016588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w § 8 umowy ramowej, drugi kamień milowy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647825"/>
            <a:ext cx="9144000" cy="795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1313" indent="-341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lang="pl-PL" altLang="pl-PL" sz="45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00125" y="2085975"/>
            <a:ext cx="6850063" cy="394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Dziękuję za uwagę</a:t>
            </a: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Karolina Jerzy</a:t>
            </a: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lang="pl-PL" alt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Główny Specjalista w</a:t>
            </a: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Wydziale Programów Rozwoju Obszarów Wiejskich </a:t>
            </a: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Tel. 91 31 29 332, email: 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hlinkClick r:id="rId3"/>
              </a:rPr>
              <a:t>kjerzy@wzp.pl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lang="pl-PL" alt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lang="pl-PL" alt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775"/>
              </a:spcBef>
              <a:buClr>
                <a:srgbClr val="990000"/>
              </a:buClr>
              <a:buSzPct val="75000"/>
              <a:buFont typeface="Wingdings" pitchFamily="2" charset="2"/>
              <a:buNone/>
              <a:defRPr/>
            </a:pPr>
            <a:endParaRPr lang="pl-PL" altLang="pl-PL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defRPr/>
            </a:pPr>
            <a:endParaRPr lang="pl-PL" altLang="pl-PL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pl-PL" altLang="pl-PL" sz="1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6254" y="1606231"/>
            <a:ext cx="89777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Pismem z dnia 08.01.2020r. Zarząd Województwa Zachodniopomorskiego poinformował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5 LGD o możliwości wnioskowania  o dodatkowe środki na wsparcie realizacji operacji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 ramach strategii rozwoju lokalnego kierowanego przez społeczność (II bonus). </a:t>
            </a:r>
            <a:br>
              <a:rPr lang="pl-PL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  <a:p>
            <a:r>
              <a:rPr lang="pl-PL" dirty="0">
                <a:solidFill>
                  <a:prstClr val="black"/>
                </a:solidFill>
              </a:rPr>
              <a:t>O dodatkowe środki mogą się ubiegać wyłącznie te LGD które osiągnęły poziom co najmniej 65% wartości zawartych umów o przyznanie pomocy (na dzień 31.08.2019r.).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 przypadku Województwa Zachodniopomorskiego budżet może zwiększyć się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o </a:t>
            </a:r>
            <a:r>
              <a:rPr lang="pl-PL" dirty="0">
                <a:solidFill>
                  <a:srgbClr val="FF0000"/>
                </a:solidFill>
              </a:rPr>
              <a:t>5 290 000,00 zł </a:t>
            </a:r>
            <a:r>
              <a:rPr lang="pl-PL" dirty="0">
                <a:solidFill>
                  <a:prstClr val="black"/>
                </a:solidFill>
              </a:rPr>
              <a:t>(szacowany termin zwiększenia środków – aneksem z LGD to kwiecień 2020r.)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sz="1400" b="1" dirty="0">
                <a:solidFill>
                  <a:prstClr val="black"/>
                </a:solidFill>
                <a:latin typeface="Arial" pitchFamily="34" charset="0"/>
              </a:rPr>
              <a:t>Grupy które mają możliwość ubiegania się o dodatkowe środki: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prstClr val="black"/>
                </a:solidFill>
              </a:rPr>
              <a:t>Lokalna Grupa Działania "Powiatu Świdwińskiego” z siedzibą w Świdwinie,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prstClr val="black"/>
                </a:solidFill>
              </a:rPr>
              <a:t>Lokalna Grupa Działania Gryflandia z siedzibą w Gryficach,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prstClr val="black"/>
                </a:solidFill>
              </a:rPr>
              <a:t>Stowarzyszenie Lokalna Grupa Działania "Partnerstwo Drawy z Liderem Wałeckim” z siedzibą w Złocieńcu,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prstClr val="black"/>
                </a:solidFill>
              </a:rPr>
              <a:t>Stowarzyszenie „WIR” Wiejska Inicjatywa Rozwoju z siedzibą w Stargardzie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prstClr val="black"/>
                </a:solidFill>
              </a:rPr>
              <a:t>Stowarzyszenie Środkowopomorska Grupa Działania z siedzibą w Koszalinie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33798" y="232006"/>
            <a:ext cx="711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>
                <a:solidFill>
                  <a:srgbClr val="0099FF"/>
                </a:solidFill>
                <a:latin typeface="Arial" charset="0"/>
              </a:rPr>
              <a:t>Wsparcie dla rozwoju lokalnego w ramach inicjatywy </a:t>
            </a:r>
            <a:r>
              <a:rPr lang="pl-PL" b="1" dirty="0" smtClean="0">
                <a:solidFill>
                  <a:srgbClr val="0099FF"/>
                </a:solidFill>
                <a:latin typeface="Arial" charset="0"/>
              </a:rPr>
              <a:t>LEADER – II bonus  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2900" y="1468288"/>
            <a:ext cx="8396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Czy według stanu na dzień 31 sierpnia 2019 r. LGD osiągnęła poziom co najmniej 65% wartości zawartych umów o przyznanie pomocy w ramach poddziałania 19.2 w stosunku do limitu wskazanego w §  4 ust. 1 pkt 1 umowy?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proponowane zwiększenie środków jest w prawidłowej wysokości (Czy proponowana kwota nie przekracza 10% wysokości środków finansowych określonych w </a:t>
            </a:r>
            <a:r>
              <a:rPr lang="pl-PL" dirty="0"/>
              <a:t>§ 4 ust. 1 pkt 1 </a:t>
            </a:r>
            <a:r>
              <a:rPr lang="pl-PL" dirty="0" smtClean="0"/>
              <a:t>umowy i czy kwota ta jest wielokrotnością 10 tyś zł.?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co najmniej 50% dodatkowych </a:t>
            </a:r>
            <a:r>
              <a:rPr lang="pl-PL" dirty="0"/>
              <a:t>ś</a:t>
            </a:r>
            <a:r>
              <a:rPr lang="pl-PL" dirty="0" smtClean="0"/>
              <a:t>rodków na realizację operacji będzie przeznaczonych na operację dotyczące wyłącznie rozwoju przedsiębiorczości tj. zakresów o których mowa w § 2 ust. 1 pkt 2-4 rozporządzenia LSR?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budżet LSR i plan działania są w bezpośredni sposób powiązane z planowanymi dodatkowymi wskaźnikami (lub zwiększoną wartością obecnych wskaźników) do osiągnięcia?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planowane dodatkowe wskaźniki do osiągnięcia  (lub zwiększoną wartością </a:t>
            </a:r>
            <a:r>
              <a:rPr lang="pl-PL" dirty="0"/>
              <a:t>o</a:t>
            </a:r>
            <a:r>
              <a:rPr lang="pl-PL" dirty="0" smtClean="0"/>
              <a:t>becnych wskaźników) wpisują się w diagnozę obszaru/zaktualizowaną diagnozę obszaru?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proponowane wskaźniki prawidłowo przypisano do celów i przedsięwzięć?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733798" y="232006"/>
            <a:ext cx="711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>
                <a:solidFill>
                  <a:srgbClr val="0099FF"/>
                </a:solidFill>
                <a:latin typeface="Arial" charset="0"/>
              </a:rPr>
              <a:t>Wsparcie dla rozwoju lokalnego w ramach inicjatywy </a:t>
            </a:r>
            <a:r>
              <a:rPr lang="pl-PL" b="1" dirty="0" smtClean="0">
                <a:solidFill>
                  <a:srgbClr val="0099FF"/>
                </a:solidFill>
                <a:latin typeface="Arial" charset="0"/>
              </a:rPr>
              <a:t>LEADER – II bonus  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inister Rolnictwa i Rozwoju Wsi - nadwyżka kursowa Leader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17587" r="32987" b="4972"/>
          <a:stretch/>
        </p:blipFill>
        <p:spPr>
          <a:xfrm>
            <a:off x="1525979" y="1826884"/>
            <a:ext cx="2956956" cy="4191990"/>
          </a:xfrm>
          <a:prstGeom prst="rect">
            <a:avLst/>
          </a:prstGeom>
        </p:spPr>
      </p:pic>
      <p:pic>
        <p:nvPicPr>
          <p:cNvPr id="4" name="Obraz 3" descr="Minister Rolnictwa i Rozwoju Wsi - nadwyżka kursowa Leader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5" t="17587" r="32337" b="2339"/>
          <a:stretch/>
        </p:blipFill>
        <p:spPr>
          <a:xfrm>
            <a:off x="4952009" y="1755632"/>
            <a:ext cx="2968831" cy="4334493"/>
          </a:xfrm>
          <a:prstGeom prst="rect">
            <a:avLst/>
          </a:prstGeom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125683" y="161813"/>
            <a:ext cx="6757060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Pismo </a:t>
            </a:r>
            <a:r>
              <a:rPr lang="pl-PL" dirty="0" err="1">
                <a:solidFill>
                  <a:srgbClr val="00B0F0"/>
                </a:solidFill>
              </a:rPr>
              <a:t>MRiRW</a:t>
            </a:r>
            <a:r>
              <a:rPr lang="pl-PL" dirty="0">
                <a:solidFill>
                  <a:srgbClr val="00B0F0"/>
                </a:solidFill>
              </a:rPr>
              <a:t> z dnia 20.01.2020 r. w sprawie „wykorzystania różnicy kursowej” tj. możliwości przeprowadzenia w strategii rozwoju lokalnego kierowanego przez społeczność (LSR) zmian, które pozwolą wykorzystać dostępną dla lokalnej grupy działania sumę środków wynikającą z różnicy kursowej.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nister Rolnictwa i Rozwoju Wsi - nadwyżka kursowa Leader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17147" r="33247" b="2997"/>
          <a:stretch/>
        </p:blipFill>
        <p:spPr>
          <a:xfrm>
            <a:off x="1318162" y="1521383"/>
            <a:ext cx="3028207" cy="4444625"/>
          </a:xfrm>
          <a:prstGeom prst="rect">
            <a:avLst/>
          </a:prstGeom>
        </p:spPr>
      </p:pic>
      <p:pic>
        <p:nvPicPr>
          <p:cNvPr id="8" name="Obraz 7" descr="P-125-DDD-WL.6935.6.2020.DB_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10786" r="31689" b="1975"/>
          <a:stretch/>
        </p:blipFill>
        <p:spPr>
          <a:xfrm>
            <a:off x="4892634" y="1521383"/>
            <a:ext cx="2838203" cy="4291435"/>
          </a:xfrm>
          <a:prstGeom prst="rect">
            <a:avLst/>
          </a:prstGeom>
        </p:spPr>
      </p:pic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125683" y="161813"/>
            <a:ext cx="6757060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Pismo </a:t>
            </a:r>
            <a:r>
              <a:rPr lang="pl-PL" dirty="0" err="1">
                <a:solidFill>
                  <a:srgbClr val="00B0F0"/>
                </a:solidFill>
              </a:rPr>
              <a:t>MRiRW</a:t>
            </a:r>
            <a:r>
              <a:rPr lang="pl-PL" dirty="0">
                <a:solidFill>
                  <a:srgbClr val="00B0F0"/>
                </a:solidFill>
              </a:rPr>
              <a:t> z dnia 20.01.2020 r. w sprawie „wykorzystania różnicy kursowej” tj. możliwości przeprowadzenia w strategii rozwoju lokalnego kierowanego przez społeczność (LSR) zmian, które pozwolą wykorzystać dostępną dla lokalnej grupy działania sumę środków wynikającą z różnicy kursowej.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B2D28B9-F828-47AB-B71B-F18DAA52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081983"/>
            <a:ext cx="8989255" cy="3643568"/>
          </a:xfrm>
        </p:spPr>
        <p:txBody>
          <a:bodyPr/>
          <a:lstStyle/>
          <a:p>
            <a:pPr algn="l"/>
            <a:r>
              <a:rPr lang="pl-PL" sz="1600" dirty="0"/>
              <a:t>1. LGD występuje do SW z prośbą o przeliczenie dostępnych środków we wszystkich przedsięwzięciach – należy dołączyć zaktualizowaną LSR przeliczoną na euro według indykatywnego kursu euro 4 zł.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2. SW dokonuje przeliczeń wykorzystując zaktualizowaną instrukcję dotyczącą ustalania kwot dla poddziałania 19.2 po kursie wymiany EUR do PLN, publikowanym przez Europejski Bank Centralny z przedostatniego dnia pracy Komisji Europejskiej w miesiącu poprzedzającym miesiąc dokonania obliczeń (kurs bieżący) i przekazuje tę informację do LGD.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3. LGD po otrzymaniu informacji na temat dostępnych środków w poszczególnych przedsięwzięciach w walucie EUR projektuje przesunięcia poszczególnych kwot miedzy przedsięwzięciami  i dostosowuje harmonogram naborów 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47614B79-331B-412B-A132-70A40742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83" y="161813"/>
            <a:ext cx="6757060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Pismo </a:t>
            </a:r>
            <a:r>
              <a:rPr lang="pl-PL" dirty="0" err="1">
                <a:solidFill>
                  <a:srgbClr val="00B0F0"/>
                </a:solidFill>
              </a:rPr>
              <a:t>MRiRW</a:t>
            </a:r>
            <a:r>
              <a:rPr lang="pl-PL" dirty="0">
                <a:solidFill>
                  <a:srgbClr val="00B0F0"/>
                </a:solidFill>
              </a:rPr>
              <a:t> z dnia 20.01.2020 r. w sprawie „wykorzystania różnicy kursowej” tj. możliwości przeprowadzenia w strategii rozwoju lokalnego kierowanego przez społeczność (LSR) zmian, które pozwolą wykorzystać dostępną dla lokalnej grupy działania sumę środków wynikającą z różnicy kursowej.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3B5CB8A9-7F88-4F6F-B7C0-C80EA1E07067}"/>
              </a:ext>
            </a:extLst>
          </p:cNvPr>
          <p:cNvSpPr/>
          <p:nvPr/>
        </p:nvSpPr>
        <p:spPr>
          <a:xfrm>
            <a:off x="337624" y="1905506"/>
            <a:ext cx="8468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+mj-lt"/>
              </a:rPr>
              <a:t>4. LGD występuje z wnioskiem o dokonanie aneksu (LSR, harmonogram)</a:t>
            </a:r>
          </a:p>
          <a:p>
            <a:r>
              <a:rPr lang="pl-PL" sz="1600" dirty="0">
                <a:latin typeface="+mj-lt"/>
              </a:rPr>
              <a:t/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5. Po zawarciu aneksu do umowy ramowej LGD może rozpocząć proces ogłoszenia naborów – m.in. dostępność środków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/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6. Ogłoszenie naboru,  limit w walucie euro oraz indykatywną kwotę w PLN wyliczoną po kursie 4 PLN/EUR</a:t>
            </a:r>
          </a:p>
          <a:p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7. LGD wybiera wnioski do limitu PLN - po kursie 4 PLN/EUR</a:t>
            </a:r>
          </a:p>
          <a:p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8. SW przyznaje pomoc w kolejności zgodnej z listą do limitu środków określonego w ogłoszeniu w walucie EUR, przeliczając te kwotę po kursie bieżącym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43A382ED-39FD-4E99-85A2-916EF65C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83" y="161813"/>
            <a:ext cx="6757060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Pismo </a:t>
            </a:r>
            <a:r>
              <a:rPr lang="pl-PL" dirty="0" err="1">
                <a:solidFill>
                  <a:srgbClr val="00B0F0"/>
                </a:solidFill>
              </a:rPr>
              <a:t>MRiRW</a:t>
            </a:r>
            <a:r>
              <a:rPr lang="pl-PL" dirty="0">
                <a:solidFill>
                  <a:srgbClr val="00B0F0"/>
                </a:solidFill>
              </a:rPr>
              <a:t> z dnia 20.01.2020 r. w sprawie „wykorzystania różnicy kursowej” tj. możliwości przeprowadzenia w strategii rozwoju lokalnego kierowanego przez społeczność (LSR) zmian, które pozwolą wykorzystać dostępną dla lokalnej grupy działania sumę środków wynikającą z różnicy kursowej.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okument436494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14734" r="39611" b="3875"/>
          <a:stretch/>
        </p:blipFill>
        <p:spPr>
          <a:xfrm>
            <a:off x="3218213" y="1002044"/>
            <a:ext cx="3627633" cy="4911868"/>
          </a:xfrm>
          <a:prstGeom prst="rect">
            <a:avLst/>
          </a:prstGeom>
        </p:spPr>
      </p:pic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2125683" y="161813"/>
            <a:ext cx="675706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Projekt rozporządzenia </a:t>
            </a:r>
            <a:r>
              <a:rPr lang="pl-PL" dirty="0" err="1">
                <a:solidFill>
                  <a:srgbClr val="00B0F0"/>
                </a:solidFill>
              </a:rPr>
              <a:t>MRiRW</a:t>
            </a:r>
            <a:r>
              <a:rPr lang="pl-PL" dirty="0">
                <a:solidFill>
                  <a:srgbClr val="00B0F0"/>
                </a:solidFill>
              </a:rPr>
              <a:t> zmieniającego rozporządzenie w sprawie poddziałania „Przygotowanie i realizacja działań w zakresie współpracy z lokalną grupą działania”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0700" y="1577997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pl-PL" dirty="0">
              <a:latin typeface="+mn-lt"/>
            </a:endParaRPr>
          </a:p>
          <a:p>
            <a:pPr marL="342900" indent="-342900"/>
            <a:endParaRPr lang="pl-PL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dirty="0">
              <a:latin typeface="+mn-lt"/>
            </a:endParaRPr>
          </a:p>
          <a:p>
            <a:pPr marL="342900" indent="-342900" algn="ctr">
              <a:buFontTx/>
              <a:buChar char="-"/>
            </a:pPr>
            <a:endParaRPr lang="pl-PL" sz="2400" b="1" dirty="0">
              <a:latin typeface="+mn-lt"/>
            </a:endParaRP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3443844" y="375569"/>
            <a:ext cx="5016588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dirty="0">
                <a:solidFill>
                  <a:srgbClr val="00B0F0"/>
                </a:solidFill>
              </a:rPr>
              <a:t>	w § 8 umowy ramowej, drugi kamień milowy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412776"/>
            <a:ext cx="813690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>
                <a:latin typeface="Arial" pitchFamily="34" charset="0"/>
                <a:cs typeface="Arial" pitchFamily="34" charset="0"/>
              </a:rPr>
              <a:t>2. Jeżeli do 31 grudnia 2021 roku LGD:</a:t>
            </a:r>
          </a:p>
          <a:p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400" dirty="0">
                <a:latin typeface="Arial" pitchFamily="34" charset="0"/>
                <a:cs typeface="Arial" pitchFamily="34" charset="0"/>
              </a:rPr>
              <a:t>1) </a:t>
            </a:r>
            <a:r>
              <a:rPr lang="pl-PL" sz="1400" b="1" u="sng" dirty="0">
                <a:latin typeface="Arial" pitchFamily="34" charset="0"/>
                <a:cs typeface="Arial" pitchFamily="34" charset="0"/>
              </a:rPr>
              <a:t>nie osiągnie co najmniej 75% poziomu każdego ze wskaźników produktu, który został przewidziany do realizacji w LSR w latach 2016-2021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a w przypadku, gdy LSR przewiduje finansowanie operacji w ramach RPO, nie osiągnie ponadto w ramach LSR 85% wartości wskaźników produktu ujętych w Ramach Wykonania Osi ………………</a:t>
            </a:r>
            <a:r>
              <a:rPr lang="pl-PL" sz="1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przewidzianej do osiągnięcia do końca 2023 roku lub </a:t>
            </a:r>
          </a:p>
          <a:p>
            <a:pPr lvl="0"/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400" dirty="0">
                <a:latin typeface="Arial" pitchFamily="34" charset="0"/>
                <a:cs typeface="Arial" pitchFamily="34" charset="0"/>
              </a:rPr>
              <a:t>2) </a:t>
            </a:r>
            <a:r>
              <a:rPr lang="pl-PL" sz="1400" b="1" u="sng" dirty="0">
                <a:latin typeface="Arial" pitchFamily="34" charset="0"/>
                <a:cs typeface="Arial" pitchFamily="34" charset="0"/>
              </a:rPr>
              <a:t>nie wykorzysta co najmniej 70% środków finansowych przeznaczonych na wsparcie realizacji operacji w ramach LSR w latach 2016-2021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, a w przypadku, gdy LSR przewiduje finansowanie w ramach: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400" dirty="0">
                <a:latin typeface="Arial" pitchFamily="34" charset="0"/>
                <a:cs typeface="Arial" pitchFamily="34" charset="0"/>
              </a:rPr>
              <a:t>	a) PROW, dodatkowo nie wykorzysta co najmniej 50% środków finansowych przeznaczonych na 	utworzenie/utrzymanie miejsc pracy w ramach LSR,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400" dirty="0">
                <a:latin typeface="Arial" pitchFamily="34" charset="0"/>
                <a:cs typeface="Arial" pitchFamily="34" charset="0"/>
              </a:rPr>
              <a:t>	b) PO RYBY, dodatkowo nie wykorzysta co najmniej 50% środków finansowych przeznaczonych na 	utworzenie/utrzymanie miejsc pracy i utworzenie przedsiębiorstw w ramach LSR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endParaRPr lang="pl-PL" sz="1400" dirty="0">
              <a:latin typeface="Arial" pitchFamily="34" charset="0"/>
              <a:cs typeface="Arial" pitchFamily="34" charset="0"/>
            </a:endParaRPr>
          </a:p>
          <a:p>
            <a:r>
              <a:rPr lang="pl-PL" sz="1400" dirty="0">
                <a:latin typeface="Arial" pitchFamily="34" charset="0"/>
                <a:cs typeface="Arial" pitchFamily="34" charset="0"/>
              </a:rPr>
              <a:t>- obniżeniu o 30% ulega kwota niewykorzystanych środków finansowych przeznaczonych na wsparcie realizacji  operacji w ramach LSR w ramach danego programu.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pl-PL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7139</TotalTime>
  <Words>426</Words>
  <Application>Microsoft Office PowerPoint</Application>
  <PresentationFormat>Pokaz na ekranie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1. LGD występuje do SW z prośbą o przeliczenie dostępnych środków we wszystkich przedsięwzięciach – należy dołączyć zaktualizowaną LSR przeliczoną na euro według indykatywnego kursu euro 4 zł.   2. SW dokonuje przeliczeń wykorzystując zaktualizowaną instrukcję dotyczącą ustalania kwot dla poddziałania 19.2 po kursie wymiany EUR do PLN, publikowanym przez Europejski Bank Centralny z przedostatniego dnia pracy Komisji Europejskiej w miesiącu poprzedzającym miesiąc dokonania obliczeń (kurs bieżący) i przekazuje tę informację do LGD.   3. LGD po otrzymaniu informacji na temat dostępnych środków w poszczególnych przedsięwzięciach w walucie EUR projektuje przesunięcia poszczególnych kwot miedzy przedsięwzięciami  i dostosowuje harmonogram naborów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Michał Łyszyk</cp:lastModifiedBy>
  <cp:revision>614</cp:revision>
  <cp:lastPrinted>2020-02-06T06:27:50Z</cp:lastPrinted>
  <dcterms:created xsi:type="dcterms:W3CDTF">2013-06-11T05:39:37Z</dcterms:created>
  <dcterms:modified xsi:type="dcterms:W3CDTF">2020-02-06T06:34:27Z</dcterms:modified>
</cp:coreProperties>
</file>