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handoutMasterIdLst>
    <p:handoutMasterId r:id="rId48"/>
  </p:handoutMasterIdLst>
  <p:sldIdLst>
    <p:sldId id="305" r:id="rId2"/>
    <p:sldId id="346" r:id="rId3"/>
    <p:sldId id="379" r:id="rId4"/>
    <p:sldId id="380" r:id="rId5"/>
    <p:sldId id="384" r:id="rId6"/>
    <p:sldId id="383" r:id="rId7"/>
    <p:sldId id="424" r:id="rId8"/>
    <p:sldId id="390" r:id="rId9"/>
    <p:sldId id="388" r:id="rId10"/>
    <p:sldId id="387" r:id="rId11"/>
    <p:sldId id="386" r:id="rId12"/>
    <p:sldId id="400" r:id="rId13"/>
    <p:sldId id="401" r:id="rId14"/>
    <p:sldId id="404" r:id="rId15"/>
    <p:sldId id="403" r:id="rId16"/>
    <p:sldId id="402" r:id="rId17"/>
    <p:sldId id="399" r:id="rId18"/>
    <p:sldId id="398" r:id="rId19"/>
    <p:sldId id="397" r:id="rId20"/>
    <p:sldId id="396" r:id="rId21"/>
    <p:sldId id="395" r:id="rId22"/>
    <p:sldId id="394" r:id="rId23"/>
    <p:sldId id="425" r:id="rId24"/>
    <p:sldId id="392" r:id="rId25"/>
    <p:sldId id="385" r:id="rId26"/>
    <p:sldId id="382" r:id="rId27"/>
    <p:sldId id="381" r:id="rId28"/>
    <p:sldId id="405" r:id="rId29"/>
    <p:sldId id="406" r:id="rId30"/>
    <p:sldId id="407" r:id="rId31"/>
    <p:sldId id="408" r:id="rId32"/>
    <p:sldId id="409" r:id="rId33"/>
    <p:sldId id="412" r:id="rId34"/>
    <p:sldId id="417" r:id="rId35"/>
    <p:sldId id="413" r:id="rId36"/>
    <p:sldId id="414" r:id="rId37"/>
    <p:sldId id="415" r:id="rId38"/>
    <p:sldId id="416" r:id="rId39"/>
    <p:sldId id="418" r:id="rId40"/>
    <p:sldId id="419" r:id="rId41"/>
    <p:sldId id="421" r:id="rId42"/>
    <p:sldId id="420" r:id="rId43"/>
    <p:sldId id="422" r:id="rId44"/>
    <p:sldId id="423" r:id="rId45"/>
    <p:sldId id="264" r:id="rId46"/>
  </p:sldIdLst>
  <p:sldSz cx="9144000" cy="6858000" type="screen4x3"/>
  <p:notesSz cx="6797675" cy="9926638"/>
  <p:defaultTextStyle>
    <a:defPPr>
      <a:defRPr lang="pl-PL"/>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58585B"/>
    <a:srgbClr val="969696"/>
    <a:srgbClr val="FFFF66"/>
    <a:srgbClr val="FF0000"/>
    <a:srgbClr val="707173"/>
    <a:srgbClr val="44C6EB"/>
    <a:srgbClr val="79B51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0047" autoAdjust="0"/>
    <p:restoredTop sz="94331" autoAdjust="0"/>
  </p:normalViewPr>
  <p:slideViewPr>
    <p:cSldViewPr snapToGrid="0">
      <p:cViewPr>
        <p:scale>
          <a:sx n="90" d="100"/>
          <a:sy n="90" d="100"/>
        </p:scale>
        <p:origin x="-1524" y="-384"/>
      </p:cViewPr>
      <p:guideLst>
        <p:guide orient="horz"/>
        <p:guide/>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57" d="100"/>
          <a:sy n="57" d="100"/>
        </p:scale>
        <p:origin x="-2862" y="-84"/>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pPr>
              <a:defRPr/>
            </a:pPr>
            <a:endParaRPr lang="pl-PL"/>
          </a:p>
        </p:txBody>
      </p:sp>
      <p:sp>
        <p:nvSpPr>
          <p:cNvPr id="3" name="Symbol zastępczy daty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pPr>
              <a:defRPr/>
            </a:pPr>
            <a:fld id="{15DCB5D9-22D1-4550-8585-12D7E5CE217B}" type="datetimeFigureOut">
              <a:rPr lang="pl-PL"/>
              <a:pPr>
                <a:defRPr/>
              </a:pPr>
              <a:t>2015-10-06</a:t>
            </a:fld>
            <a:endParaRPr lang="pl-PL"/>
          </a:p>
        </p:txBody>
      </p:sp>
      <p:sp>
        <p:nvSpPr>
          <p:cNvPr id="5" name="Symbol zastępczy numeru slajdu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pPr>
              <a:defRPr/>
            </a:pPr>
            <a:fld id="{086C8A83-A0C6-4102-8977-A198C6E7E881}" type="slidenum">
              <a:rPr lang="pl-PL"/>
              <a:pPr>
                <a:defRPr/>
              </a:pPr>
              <a:t>‹#›</a:t>
            </a:fld>
            <a:endParaRPr lang="pl-PL"/>
          </a:p>
        </p:txBody>
      </p:sp>
    </p:spTree>
    <p:extLst>
      <p:ext uri="{BB962C8B-B14F-4D97-AF65-F5344CB8AC3E}">
        <p14:creationId xmlns:p14="http://schemas.microsoft.com/office/powerpoint/2010/main" xmlns="" val="35449900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pPr>
              <a:defRPr/>
            </a:pPr>
            <a:endParaRPr lang="pl-PL"/>
          </a:p>
        </p:txBody>
      </p:sp>
      <p:sp>
        <p:nvSpPr>
          <p:cNvPr id="3" name="Symbol zastępczy daty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pPr>
              <a:defRPr/>
            </a:pPr>
            <a:fld id="{D62ECFA6-D3FB-4027-B02F-A2E0327011FE}" type="datetimeFigureOut">
              <a:rPr lang="pl-PL"/>
              <a:pPr>
                <a:defRPr/>
              </a:pPr>
              <a:t>2015-10-06</a:t>
            </a:fld>
            <a:endParaRPr lang="pl-PL"/>
          </a:p>
        </p:txBody>
      </p:sp>
      <p:sp>
        <p:nvSpPr>
          <p:cNvPr id="4" name="Symbol zastępczy obrazu slajdu 3"/>
          <p:cNvSpPr>
            <a:spLocks noGrp="1" noRot="1" noChangeAspect="1"/>
          </p:cNvSpPr>
          <p:nvPr>
            <p:ph type="sldImg" idx="2"/>
          </p:nvPr>
        </p:nvSpPr>
        <p:spPr>
          <a:xfrm>
            <a:off x="915988" y="744538"/>
            <a:ext cx="4965700" cy="3722687"/>
          </a:xfrm>
          <a:prstGeom prst="rect">
            <a:avLst/>
          </a:prstGeom>
          <a:noFill/>
          <a:ln w="12700">
            <a:solidFill>
              <a:prstClr val="black"/>
            </a:solidFill>
          </a:ln>
        </p:spPr>
        <p:txBody>
          <a:bodyPr vert="horz" lIns="91440" tIns="45720" rIns="91440" bIns="45720" rtlCol="0" anchor="ctr"/>
          <a:lstStyle/>
          <a:p>
            <a:pPr lvl="0"/>
            <a:endParaRPr lang="pl-PL" noProof="0" smtClean="0"/>
          </a:p>
        </p:txBody>
      </p:sp>
      <p:sp>
        <p:nvSpPr>
          <p:cNvPr id="5" name="Symbol zastępczy notatek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pl-PL" noProof="0" smtClean="0"/>
              <a:t>Kliknij, aby edytować style wzorca tekstu</a:t>
            </a:r>
          </a:p>
          <a:p>
            <a:pPr lvl="1"/>
            <a:r>
              <a:rPr lang="pl-PL" noProof="0" smtClean="0"/>
              <a:t>Drugi poziom</a:t>
            </a:r>
          </a:p>
          <a:p>
            <a:pPr lvl="2"/>
            <a:r>
              <a:rPr lang="pl-PL" noProof="0" smtClean="0"/>
              <a:t>Trzeci poziom</a:t>
            </a:r>
          </a:p>
          <a:p>
            <a:pPr lvl="3"/>
            <a:r>
              <a:rPr lang="pl-PL" noProof="0" smtClean="0"/>
              <a:t>Czwarty poziom</a:t>
            </a:r>
          </a:p>
          <a:p>
            <a:pPr lvl="4"/>
            <a:r>
              <a:rPr lang="pl-PL" noProof="0" smtClean="0"/>
              <a:t>Piąty poziom</a:t>
            </a:r>
          </a:p>
        </p:txBody>
      </p:sp>
      <p:sp>
        <p:nvSpPr>
          <p:cNvPr id="6" name="Symbol zastępczy stopki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pPr>
              <a:defRPr/>
            </a:pPr>
            <a:endParaRPr lang="pl-PL"/>
          </a:p>
        </p:txBody>
      </p:sp>
      <p:sp>
        <p:nvSpPr>
          <p:cNvPr id="7" name="Symbol zastępczy numeru slajdu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pPr>
              <a:defRPr/>
            </a:pPr>
            <a:fld id="{5620AFAC-A34F-4B41-BB6A-A2879AFF6470}" type="slidenum">
              <a:rPr lang="pl-PL"/>
              <a:pPr>
                <a:defRPr/>
              </a:pPr>
              <a:t>‹#›</a:t>
            </a:fld>
            <a:endParaRPr lang="pl-PL"/>
          </a:p>
        </p:txBody>
      </p:sp>
    </p:spTree>
    <p:extLst>
      <p:ext uri="{BB962C8B-B14F-4D97-AF65-F5344CB8AC3E}">
        <p14:creationId xmlns:p14="http://schemas.microsoft.com/office/powerpoint/2010/main" xmlns="" val="1486007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ymbol zastępczy obrazu slajdu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6387" name="Symbol zastępczy notatek 2"/>
          <p:cNvSpPr>
            <a:spLocks noGrp="1"/>
          </p:cNvSpPr>
          <p:nvPr>
            <p:ph type="body" idx="1"/>
          </p:nvPr>
        </p:nvSpPr>
        <p:spPr bwMode="auto">
          <a:noFill/>
        </p:spPr>
        <p:txBody>
          <a:bodyPr wrap="square" numCol="1" anchor="t" anchorCtr="0" compatLnSpc="1">
            <a:prstTxWarp prst="textNoShape">
              <a:avLst/>
            </a:prstTxWarp>
          </a:bodyPr>
          <a:lstStyle/>
          <a:p>
            <a:endParaRPr lang="pl-PL" altLang="pl-PL" smtClean="0"/>
          </a:p>
        </p:txBody>
      </p:sp>
      <p:sp>
        <p:nvSpPr>
          <p:cNvPr id="16388" name="Symbol zastępczy numeru slajdu 3"/>
          <p:cNvSpPr txBox="1">
            <a:spLocks noGrp="1"/>
          </p:cNvSpPr>
          <p:nvPr/>
        </p:nvSpPr>
        <p:spPr bwMode="auto">
          <a:xfrm>
            <a:off x="3849688" y="9428163"/>
            <a:ext cx="2946400" cy="496887"/>
          </a:xfrm>
          <a:prstGeom prst="rect">
            <a:avLst/>
          </a:prstGeom>
          <a:noFill/>
          <a:ln w="9525">
            <a:noFill/>
            <a:miter lim="800000"/>
            <a:headEnd/>
            <a:tailEnd/>
          </a:ln>
        </p:spPr>
        <p:txBody>
          <a:bodyPr anchor="b"/>
          <a:lstStyle/>
          <a:p>
            <a:pPr algn="r"/>
            <a:fld id="{63D65B80-C516-43F0-B454-056A5C0FE23D}" type="slidenum">
              <a:rPr lang="pl-PL" altLang="pl-PL" sz="1200"/>
              <a:pPr algn="r"/>
              <a:t>2</a:t>
            </a:fld>
            <a:endParaRPr lang="pl-PL" altLang="pl-PL"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ajd tytułowy">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Układ niestandardowy">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a:prstGeom prst="rect">
            <a:avLst/>
          </a:prstGeom>
        </p:spPr>
        <p:txBody>
          <a:bodyPr/>
          <a:lstStyle/>
          <a:p>
            <a:r>
              <a:rPr lang="pl-PL" smtClean="0"/>
              <a:t>Kliknij, aby edytować styl</a:t>
            </a:r>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Układ niestandardowy">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a:prstGeom prst="rect">
            <a:avLst/>
          </a:prstGeom>
        </p:spPr>
        <p:txBody>
          <a:bodyPr/>
          <a:lstStyle/>
          <a:p>
            <a:r>
              <a:rPr lang="pl-PL" smtClean="0"/>
              <a:t>Kliknij, aby edytować styl</a:t>
            </a:r>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ytuł i zawartość">
    <p:spTree>
      <p:nvGrpSpPr>
        <p:cNvPr id="1" name=""/>
        <p:cNvGrpSpPr/>
        <p:nvPr/>
      </p:nvGrpSpPr>
      <p:grpSpPr>
        <a:xfrm>
          <a:off x="0" y="0"/>
          <a:ext cx="0" cy="0"/>
          <a:chOff x="0" y="0"/>
          <a:chExt cx="0" cy="0"/>
        </a:xfrm>
      </p:grpSpPr>
      <p:pic>
        <p:nvPicPr>
          <p:cNvPr id="4" name="Obraz 8" descr="UE_LOGO_Europejski_Fundusz_Rolny_JPG"/>
          <p:cNvPicPr>
            <a:picLocks noChangeAspect="1" noChangeArrowheads="1"/>
          </p:cNvPicPr>
          <p:nvPr userDrawn="1"/>
        </p:nvPicPr>
        <p:blipFill>
          <a:blip r:embed="rId2" cstate="print"/>
          <a:srcRect/>
          <a:stretch>
            <a:fillRect/>
          </a:stretch>
        </p:blipFill>
        <p:spPr bwMode="auto">
          <a:xfrm>
            <a:off x="3260873" y="5966896"/>
            <a:ext cx="657225" cy="541338"/>
          </a:xfrm>
          <a:prstGeom prst="rect">
            <a:avLst/>
          </a:prstGeom>
          <a:noFill/>
          <a:ln w="9525">
            <a:noFill/>
            <a:miter lim="800000"/>
            <a:headEnd/>
            <a:tailEnd/>
          </a:ln>
        </p:spPr>
      </p:pic>
      <p:pic>
        <p:nvPicPr>
          <p:cNvPr id="5" name="Obraz 9"/>
          <p:cNvPicPr>
            <a:picLocks noChangeAspect="1" noChangeArrowheads="1"/>
          </p:cNvPicPr>
          <p:nvPr userDrawn="1"/>
        </p:nvPicPr>
        <p:blipFill>
          <a:blip r:embed="rId3" cstate="print"/>
          <a:srcRect/>
          <a:stretch>
            <a:fillRect/>
          </a:stretch>
        </p:blipFill>
        <p:spPr bwMode="auto">
          <a:xfrm>
            <a:off x="5185893" y="5902695"/>
            <a:ext cx="914400" cy="600075"/>
          </a:xfrm>
          <a:prstGeom prst="rect">
            <a:avLst/>
          </a:prstGeom>
          <a:noFill/>
          <a:ln w="9525">
            <a:noFill/>
            <a:miter lim="800000"/>
            <a:headEnd/>
            <a:tailEnd/>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ytuł i zawartość">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a:prstGeom prst="rect">
            <a:avLst/>
          </a:prstGeom>
        </p:spPr>
        <p:txBody>
          <a:bodyPr/>
          <a:lstStyle/>
          <a:p>
            <a:r>
              <a:rPr lang="pl-PL" smtClean="0"/>
              <a:t>Kliknij, aby edytować styl</a:t>
            </a:r>
            <a:endParaRPr lang="pl-PL"/>
          </a:p>
        </p:txBody>
      </p:sp>
      <p:sp>
        <p:nvSpPr>
          <p:cNvPr id="3" name="Symbol zastępczy zawartości 2"/>
          <p:cNvSpPr>
            <a:spLocks noGrp="1"/>
          </p:cNvSpPr>
          <p:nvPr>
            <p:ph idx="1"/>
          </p:nvPr>
        </p:nvSpPr>
        <p:spPr>
          <a:xfrm>
            <a:off x="457200" y="1600200"/>
            <a:ext cx="8229600" cy="4525963"/>
          </a:xfrm>
          <a:prstGeom prst="rect">
            <a:avLst/>
          </a:prstGeo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Only" preserve="1">
  <p:cSld name="Zawartość">
    <p:spTree>
      <p:nvGrpSpPr>
        <p:cNvPr id="1" name=""/>
        <p:cNvGrpSpPr/>
        <p:nvPr/>
      </p:nvGrpSpPr>
      <p:grpSpPr>
        <a:xfrm>
          <a:off x="0" y="0"/>
          <a:ext cx="0" cy="0"/>
          <a:chOff x="0" y="0"/>
          <a:chExt cx="0" cy="0"/>
        </a:xfrm>
      </p:grpSpPr>
      <p:sp>
        <p:nvSpPr>
          <p:cNvPr id="2" name="Symbol zastępczy zawartości 1"/>
          <p:cNvSpPr>
            <a:spLocks noGrp="1"/>
          </p:cNvSpPr>
          <p:nvPr>
            <p:ph/>
          </p:nvPr>
        </p:nvSpPr>
        <p:spPr>
          <a:xfrm>
            <a:off x="457200" y="274638"/>
            <a:ext cx="8229600" cy="5851525"/>
          </a:xfrm>
          <a:prstGeom prst="rect">
            <a:avLst/>
          </a:prstGeo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jpeg"/><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Obraz 3"/>
          <p:cNvPicPr>
            <a:picLocks noChangeAspect="1"/>
          </p:cNvPicPr>
          <p:nvPr userDrawn="1"/>
        </p:nvPicPr>
        <p:blipFill>
          <a:blip r:embed="rId9" cstate="print"/>
          <a:srcRect/>
          <a:stretch>
            <a:fillRect/>
          </a:stretch>
        </p:blipFill>
        <p:spPr bwMode="auto">
          <a:xfrm>
            <a:off x="679450" y="241300"/>
            <a:ext cx="1566863" cy="1219200"/>
          </a:xfrm>
          <a:prstGeom prst="rect">
            <a:avLst/>
          </a:prstGeom>
          <a:noFill/>
          <a:ln w="9525">
            <a:noFill/>
            <a:miter lim="800000"/>
            <a:headEnd/>
            <a:tailEnd/>
          </a:ln>
        </p:spPr>
      </p:pic>
      <p:sp>
        <p:nvSpPr>
          <p:cNvPr id="5" name="Prostokąt 4"/>
          <p:cNvSpPr/>
          <p:nvPr userDrawn="1"/>
        </p:nvSpPr>
        <p:spPr>
          <a:xfrm>
            <a:off x="974725" y="6756400"/>
            <a:ext cx="1052513" cy="10001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l-PL"/>
          </a:p>
        </p:txBody>
      </p:sp>
      <p:sp>
        <p:nvSpPr>
          <p:cNvPr id="6" name="pole tekstowe 5"/>
          <p:cNvSpPr txBox="1">
            <a:spLocks noChangeArrowheads="1"/>
          </p:cNvSpPr>
          <p:nvPr userDrawn="1"/>
        </p:nvSpPr>
        <p:spPr bwMode="auto">
          <a:xfrm>
            <a:off x="7419975" y="6372225"/>
            <a:ext cx="1362075" cy="369888"/>
          </a:xfrm>
          <a:prstGeom prst="rect">
            <a:avLst/>
          </a:prstGeom>
          <a:noFill/>
          <a:ln>
            <a:noFill/>
          </a:ln>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pl-PL" sz="1600" b="1" dirty="0" smtClean="0">
                <a:solidFill>
                  <a:srgbClr val="7F7F7F"/>
                </a:solidFill>
                <a:latin typeface="Myriad Pro" pitchFamily="34" charset="0"/>
                <a:cs typeface="Arial" pitchFamily="34" charset="0"/>
              </a:rPr>
              <a:t>www.wzp.p</a:t>
            </a:r>
            <a:r>
              <a:rPr lang="pl-PL" b="1" dirty="0" smtClean="0">
                <a:solidFill>
                  <a:srgbClr val="7F7F7F"/>
                </a:solidFill>
                <a:latin typeface="Myriad Pro" pitchFamily="34" charset="0"/>
                <a:cs typeface="Arial" pitchFamily="34" charset="0"/>
              </a:rPr>
              <a:t>l</a:t>
            </a:r>
          </a:p>
        </p:txBody>
      </p:sp>
      <p:pic>
        <p:nvPicPr>
          <p:cNvPr id="8" name="Obraz 8" descr="UE_LOGO_Europejski_Fundusz_Rolny_JPG"/>
          <p:cNvPicPr>
            <a:picLocks noChangeAspect="1" noChangeArrowheads="1"/>
          </p:cNvPicPr>
          <p:nvPr userDrawn="1"/>
        </p:nvPicPr>
        <p:blipFill>
          <a:blip r:embed="rId10" cstate="print"/>
          <a:srcRect/>
          <a:stretch>
            <a:fillRect/>
          </a:stretch>
        </p:blipFill>
        <p:spPr bwMode="auto">
          <a:xfrm>
            <a:off x="3228975" y="5972318"/>
            <a:ext cx="657225" cy="541338"/>
          </a:xfrm>
          <a:prstGeom prst="rect">
            <a:avLst/>
          </a:prstGeom>
          <a:noFill/>
          <a:ln w="9525">
            <a:noFill/>
            <a:miter lim="800000"/>
            <a:headEnd/>
            <a:tailEnd/>
          </a:ln>
        </p:spPr>
      </p:pic>
      <p:pic>
        <p:nvPicPr>
          <p:cNvPr id="9" name="Obraz 9"/>
          <p:cNvPicPr>
            <a:picLocks noChangeAspect="1" noChangeArrowheads="1"/>
          </p:cNvPicPr>
          <p:nvPr userDrawn="1"/>
        </p:nvPicPr>
        <p:blipFill>
          <a:blip r:embed="rId11" cstate="print"/>
          <a:srcRect/>
          <a:stretch>
            <a:fillRect/>
          </a:stretch>
        </p:blipFill>
        <p:spPr bwMode="auto">
          <a:xfrm>
            <a:off x="5153995" y="5908117"/>
            <a:ext cx="914400" cy="600075"/>
          </a:xfrm>
          <a:prstGeom prst="rect">
            <a:avLst/>
          </a:prstGeom>
          <a:noFill/>
          <a:ln w="9525">
            <a:noFill/>
            <a:miter lim="800000"/>
            <a:headEnd/>
            <a:tailEnd/>
          </a:ln>
        </p:spPr>
      </p:pic>
      <p:sp>
        <p:nvSpPr>
          <p:cNvPr id="11" name="Prostokąt 10"/>
          <p:cNvSpPr/>
          <p:nvPr userDrawn="1"/>
        </p:nvSpPr>
        <p:spPr>
          <a:xfrm>
            <a:off x="1949570" y="6507222"/>
            <a:ext cx="6477991" cy="215444"/>
          </a:xfrm>
          <a:prstGeom prst="rect">
            <a:avLst/>
          </a:prstGeom>
        </p:spPr>
        <p:txBody>
          <a:bodyPr wrap="square">
            <a:spAutoFit/>
          </a:bodyPr>
          <a:lstStyle/>
          <a:p>
            <a:r>
              <a:rPr lang="pl-PL" sz="800" dirty="0" smtClean="0">
                <a:latin typeface="Arial" charset="0"/>
              </a:rPr>
              <a:t>Europejski </a:t>
            </a:r>
            <a:r>
              <a:rPr lang="pl-PL" sz="800" baseline="0" dirty="0" smtClean="0">
                <a:latin typeface="Arial" charset="0"/>
              </a:rPr>
              <a:t>Fundusz Rolny na rzecz Rozwoju Obszarów Wiejskich</a:t>
            </a:r>
            <a:r>
              <a:rPr lang="pl-PL" sz="800" dirty="0" smtClean="0">
                <a:latin typeface="Arial" charset="0"/>
              </a:rPr>
              <a:t>: Europa inwestująca w obszary wiejskie”</a:t>
            </a:r>
            <a:endParaRPr lang="pl-PL" dirty="0"/>
          </a:p>
        </p:txBody>
      </p:sp>
      <p:pic>
        <p:nvPicPr>
          <p:cNvPr id="12" name="Obraz 11" descr="KSOW_LOGO_JPG"/>
          <p:cNvPicPr/>
          <p:nvPr userDrawn="1"/>
        </p:nvPicPr>
        <p:blipFill>
          <a:blip r:embed="rId12" cstate="print">
            <a:extLst>
              <a:ext uri="{28A0092B-C50C-407E-A947-70E740481C1C}">
                <a14:useLocalDpi xmlns:a14="http://schemas.microsoft.com/office/drawing/2010/main" xmlns="" val="0"/>
              </a:ext>
            </a:extLst>
          </a:blip>
          <a:srcRect/>
          <a:stretch>
            <a:fillRect/>
          </a:stretch>
        </p:blipFill>
        <p:spPr bwMode="auto">
          <a:xfrm>
            <a:off x="3973997" y="5998122"/>
            <a:ext cx="1160780" cy="475615"/>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51" r:id="rId4"/>
    <p:sldLayoutId id="2147483748" r:id="rId5"/>
    <p:sldLayoutId id="2147483749" r:id="rId6"/>
    <p:sldLayoutId id="2147483750" r:id="rId7"/>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Layout" Target="../slideLayouts/slideLayout5.xml"/><Relationship Id="rId6" Type="http://schemas.openxmlformats.org/officeDocument/2006/relationships/image" Target="../media/image8.jpeg"/><Relationship Id="rId5" Type="http://schemas.openxmlformats.org/officeDocument/2006/relationships/image" Target="../media/image2.jpe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hyperlink" Target="mailto:mlyszyk@wzp.pl"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0" descr="C:\Users\mkrawczyk\Desktop\Zdjęcia\Konkurs\F_8_16.jpg"/>
          <p:cNvPicPr>
            <a:picLocks noChangeAspect="1" noChangeArrowheads="1"/>
          </p:cNvPicPr>
          <p:nvPr/>
        </p:nvPicPr>
        <p:blipFill>
          <a:blip r:embed="rId2" cstate="print"/>
          <a:srcRect/>
          <a:stretch>
            <a:fillRect/>
          </a:stretch>
        </p:blipFill>
        <p:spPr bwMode="auto">
          <a:xfrm>
            <a:off x="0" y="139700"/>
            <a:ext cx="9144000" cy="6718300"/>
          </a:xfrm>
          <a:prstGeom prst="rect">
            <a:avLst/>
          </a:prstGeom>
          <a:noFill/>
          <a:ln w="9525">
            <a:noFill/>
            <a:miter lim="800000"/>
            <a:headEnd/>
            <a:tailEnd/>
          </a:ln>
        </p:spPr>
      </p:pic>
      <p:pic>
        <p:nvPicPr>
          <p:cNvPr id="3075" name="Obraz 6"/>
          <p:cNvPicPr>
            <a:picLocks noChangeAspect="1"/>
          </p:cNvPicPr>
          <p:nvPr/>
        </p:nvPicPr>
        <p:blipFill>
          <a:blip r:embed="rId3" cstate="print"/>
          <a:srcRect/>
          <a:stretch>
            <a:fillRect/>
          </a:stretch>
        </p:blipFill>
        <p:spPr bwMode="auto">
          <a:xfrm>
            <a:off x="-88900" y="0"/>
            <a:ext cx="9228138" cy="6858000"/>
          </a:xfrm>
          <a:prstGeom prst="rect">
            <a:avLst/>
          </a:prstGeom>
          <a:noFill/>
          <a:ln w="9525">
            <a:noFill/>
            <a:miter lim="800000"/>
            <a:headEnd/>
            <a:tailEnd/>
          </a:ln>
        </p:spPr>
      </p:pic>
      <p:pic>
        <p:nvPicPr>
          <p:cNvPr id="3076" name="Obraz 8"/>
          <p:cNvPicPr>
            <a:picLocks noChangeAspect="1"/>
          </p:cNvPicPr>
          <p:nvPr/>
        </p:nvPicPr>
        <p:blipFill>
          <a:blip r:embed="rId4" cstate="print"/>
          <a:srcRect/>
          <a:stretch>
            <a:fillRect/>
          </a:stretch>
        </p:blipFill>
        <p:spPr bwMode="auto">
          <a:xfrm>
            <a:off x="177800" y="0"/>
            <a:ext cx="2782888" cy="2163763"/>
          </a:xfrm>
          <a:prstGeom prst="rect">
            <a:avLst/>
          </a:prstGeom>
          <a:noFill/>
          <a:ln w="9525">
            <a:noFill/>
            <a:miter lim="800000"/>
            <a:headEnd/>
            <a:tailEnd/>
          </a:ln>
        </p:spPr>
      </p:pic>
      <p:sp>
        <p:nvSpPr>
          <p:cNvPr id="11" name="Prostokąt 10"/>
          <p:cNvSpPr/>
          <p:nvPr/>
        </p:nvSpPr>
        <p:spPr>
          <a:xfrm>
            <a:off x="0" y="3886200"/>
            <a:ext cx="5287963" cy="1951038"/>
          </a:xfrm>
          <a:prstGeom prst="rect">
            <a:avLst/>
          </a:prstGeom>
          <a:solidFill>
            <a:srgbClr val="7071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l-PL"/>
          </a:p>
        </p:txBody>
      </p:sp>
      <p:pic>
        <p:nvPicPr>
          <p:cNvPr id="3078" name="Obraz 8" descr="UE_LOGO_Europejski_Fundusz_Rolny_JPG"/>
          <p:cNvPicPr>
            <a:picLocks noChangeAspect="1" noChangeArrowheads="1"/>
          </p:cNvPicPr>
          <p:nvPr/>
        </p:nvPicPr>
        <p:blipFill>
          <a:blip r:embed="rId5" cstate="print"/>
          <a:srcRect/>
          <a:stretch>
            <a:fillRect/>
          </a:stretch>
        </p:blipFill>
        <p:spPr bwMode="auto">
          <a:xfrm>
            <a:off x="-38156" y="5834717"/>
            <a:ext cx="657225" cy="541338"/>
          </a:xfrm>
          <a:prstGeom prst="rect">
            <a:avLst/>
          </a:prstGeom>
          <a:noFill/>
          <a:ln w="9525">
            <a:noFill/>
            <a:miter lim="800000"/>
            <a:headEnd/>
            <a:tailEnd/>
          </a:ln>
        </p:spPr>
      </p:pic>
      <p:sp>
        <p:nvSpPr>
          <p:cNvPr id="3079" name="Text Box 11"/>
          <p:cNvSpPr txBox="1">
            <a:spLocks noChangeArrowheads="1"/>
          </p:cNvSpPr>
          <p:nvPr/>
        </p:nvSpPr>
        <p:spPr bwMode="auto">
          <a:xfrm>
            <a:off x="0" y="3895725"/>
            <a:ext cx="5268913" cy="1938992"/>
          </a:xfrm>
          <a:prstGeom prst="rect">
            <a:avLst/>
          </a:prstGeom>
          <a:noFill/>
          <a:ln w="9525">
            <a:noFill/>
            <a:miter lim="800000"/>
            <a:headEnd/>
            <a:tailEnd/>
          </a:ln>
        </p:spPr>
        <p:txBody>
          <a:bodyPr>
            <a:spAutoFit/>
          </a:bodyPr>
          <a:lstStyle/>
          <a:p>
            <a:pPr algn="ctr"/>
            <a:r>
              <a:rPr lang="pl-PL" altLang="pl-PL" sz="2000" b="1" dirty="0">
                <a:solidFill>
                  <a:schemeClr val="bg1"/>
                </a:solidFill>
                <a:latin typeface="Arial" charset="0"/>
              </a:rPr>
              <a:t>Program Rozwoju Obszarów Wiejskich na lata 2014-2020</a:t>
            </a:r>
          </a:p>
          <a:p>
            <a:pPr algn="ctr"/>
            <a:endParaRPr lang="pl-PL" altLang="pl-PL" sz="2000" b="1" dirty="0">
              <a:solidFill>
                <a:schemeClr val="bg1"/>
              </a:solidFill>
              <a:latin typeface="Arial" charset="0"/>
            </a:endParaRPr>
          </a:p>
          <a:p>
            <a:pPr algn="ctr"/>
            <a:r>
              <a:rPr lang="pl-PL" altLang="pl-PL" sz="2000" b="1" dirty="0">
                <a:solidFill>
                  <a:schemeClr val="bg1"/>
                </a:solidFill>
                <a:latin typeface="Arial" charset="0"/>
              </a:rPr>
              <a:t>Budowa lub </a:t>
            </a:r>
            <a:r>
              <a:rPr lang="pl-PL" altLang="pl-PL" sz="2000" b="1" dirty="0" smtClean="0">
                <a:solidFill>
                  <a:schemeClr val="bg1"/>
                </a:solidFill>
                <a:latin typeface="Arial" charset="0"/>
              </a:rPr>
              <a:t>modernizacja </a:t>
            </a:r>
          </a:p>
          <a:p>
            <a:pPr algn="ctr"/>
            <a:r>
              <a:rPr lang="pl-PL" altLang="pl-PL" sz="2000" b="1" dirty="0" smtClean="0">
                <a:solidFill>
                  <a:schemeClr val="bg1"/>
                </a:solidFill>
                <a:latin typeface="Arial" charset="0"/>
              </a:rPr>
              <a:t>dróg lokalnych – wniosek o przyznanie pomocy</a:t>
            </a:r>
            <a:endParaRPr lang="pl-PL" altLang="pl-PL" sz="2000" b="1" dirty="0">
              <a:solidFill>
                <a:schemeClr val="bg1"/>
              </a:solidFill>
              <a:latin typeface="Arial" charset="0"/>
            </a:endParaRPr>
          </a:p>
        </p:txBody>
      </p:sp>
      <p:pic>
        <p:nvPicPr>
          <p:cNvPr id="3080" name="Picture 12"/>
          <p:cNvPicPr>
            <a:picLocks noChangeAspect="1" noChangeArrowheads="1"/>
          </p:cNvPicPr>
          <p:nvPr/>
        </p:nvPicPr>
        <p:blipFill>
          <a:blip r:embed="rId6" cstate="print"/>
          <a:srcRect/>
          <a:stretch>
            <a:fillRect/>
          </a:stretch>
        </p:blipFill>
        <p:spPr bwMode="auto">
          <a:xfrm>
            <a:off x="2020887" y="5833296"/>
            <a:ext cx="815975" cy="503238"/>
          </a:xfrm>
          <a:prstGeom prst="rect">
            <a:avLst/>
          </a:prstGeom>
          <a:noFill/>
          <a:ln w="9525">
            <a:noFill/>
            <a:miter lim="800000"/>
            <a:headEnd/>
            <a:tailEnd/>
          </a:ln>
        </p:spPr>
      </p:pic>
      <p:pic>
        <p:nvPicPr>
          <p:cNvPr id="9" name="Obraz 8" descr="KSOW_LOGO_JPG"/>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38047" y="5837238"/>
            <a:ext cx="1160780" cy="475615"/>
          </a:xfrm>
          <a:prstGeom prst="rect">
            <a:avLst/>
          </a:prstGeom>
          <a:noFill/>
          <a:ln>
            <a:noFill/>
          </a:ln>
        </p:spPr>
      </p:pic>
      <p:sp>
        <p:nvSpPr>
          <p:cNvPr id="2" name="pole tekstowe 1"/>
          <p:cNvSpPr txBox="1"/>
          <p:nvPr/>
        </p:nvSpPr>
        <p:spPr>
          <a:xfrm>
            <a:off x="-88900" y="6366818"/>
            <a:ext cx="2925762" cy="307777"/>
          </a:xfrm>
          <a:prstGeom prst="rect">
            <a:avLst/>
          </a:prstGeom>
          <a:noFill/>
        </p:spPr>
        <p:txBody>
          <a:bodyPr wrap="square" rtlCol="0">
            <a:spAutoFit/>
          </a:bodyPr>
          <a:lstStyle/>
          <a:p>
            <a:pPr algn="ctr"/>
            <a:r>
              <a:rPr lang="pl-PL" sz="700" dirty="0"/>
              <a:t>„Europejski Fundusz Rolny na rzecz Rozwoju Obszarów Wiejskich: </a:t>
            </a:r>
            <a:endParaRPr lang="pl-PL" sz="700" dirty="0" smtClean="0"/>
          </a:p>
          <a:p>
            <a:pPr algn="ctr"/>
            <a:r>
              <a:rPr lang="pl-PL" sz="700" dirty="0" smtClean="0"/>
              <a:t>Europa </a:t>
            </a:r>
            <a:r>
              <a:rPr lang="pl-PL" sz="700" dirty="0"/>
              <a:t>inwestująca w obszary wiejskie”</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Zasady ogólne</a:t>
            </a:r>
            <a:endParaRPr lang="pl-PL" sz="2400" dirty="0"/>
          </a:p>
        </p:txBody>
      </p:sp>
      <p:sp>
        <p:nvSpPr>
          <p:cNvPr id="3" name="Prostokąt 2"/>
          <p:cNvSpPr/>
          <p:nvPr/>
        </p:nvSpPr>
        <p:spPr>
          <a:xfrm>
            <a:off x="592667" y="2136339"/>
            <a:ext cx="8060266" cy="2031325"/>
          </a:xfrm>
          <a:prstGeom prst="rect">
            <a:avLst/>
          </a:prstGeom>
        </p:spPr>
        <p:txBody>
          <a:bodyPr wrap="square">
            <a:spAutoFit/>
          </a:bodyPr>
          <a:lstStyle/>
          <a:p>
            <a:r>
              <a:rPr lang="pl-PL" dirty="0"/>
              <a:t>Przed złożeniem wniosku należy upewnić się, czy</a:t>
            </a:r>
            <a:r>
              <a:rPr lang="pl-PL" dirty="0" smtClean="0"/>
              <a:t>:</a:t>
            </a:r>
            <a:endParaRPr lang="pl-PL" dirty="0"/>
          </a:p>
          <a:p>
            <a:endParaRPr lang="pl-PL" dirty="0" smtClean="0"/>
          </a:p>
          <a:p>
            <a:pPr marL="285750" indent="-285750">
              <a:buFontTx/>
              <a:buChar char="-"/>
            </a:pPr>
            <a:r>
              <a:rPr lang="pl-PL" dirty="0" smtClean="0"/>
              <a:t>wniosek </a:t>
            </a:r>
            <a:r>
              <a:rPr lang="pl-PL" dirty="0"/>
              <a:t>został podpisany i opieczętowany przez osobę reprezentującą Wnioskodawcę albo przez pełnomocnika w wyznaczonym do tego miejscu, </a:t>
            </a:r>
            <a:endParaRPr lang="pl-PL" dirty="0" smtClean="0"/>
          </a:p>
          <a:p>
            <a:pPr marL="285750" indent="-285750">
              <a:buFontTx/>
              <a:buChar char="-"/>
            </a:pPr>
            <a:r>
              <a:rPr lang="pl-PL" dirty="0" smtClean="0"/>
              <a:t>wypełnione </a:t>
            </a:r>
            <a:r>
              <a:rPr lang="pl-PL" dirty="0"/>
              <a:t>zostały wszystkie wymagane pola wniosku, </a:t>
            </a:r>
          </a:p>
          <a:p>
            <a:pPr marL="285750" indent="-285750">
              <a:buFontTx/>
              <a:buChar char="-"/>
            </a:pPr>
            <a:r>
              <a:rPr lang="pl-PL" dirty="0" smtClean="0"/>
              <a:t>załączone </a:t>
            </a:r>
            <a:r>
              <a:rPr lang="pl-PL" dirty="0"/>
              <a:t>zostały wszystkie wymagane dla danego rodzaju operacji, dokumenty (zgodnie z pkt VI. Informacja o załącznikach). </a:t>
            </a:r>
          </a:p>
        </p:txBody>
      </p:sp>
    </p:spTree>
    <p:extLst>
      <p:ext uri="{BB962C8B-B14F-4D97-AF65-F5344CB8AC3E}">
        <p14:creationId xmlns:p14="http://schemas.microsoft.com/office/powerpoint/2010/main" xmlns="" val="8273596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4" name="Symbol zastępczy zawartości 3"/>
          <p:cNvSpPr>
            <a:spLocks noGrp="1"/>
          </p:cNvSpPr>
          <p:nvPr>
            <p:ph idx="1"/>
          </p:nvPr>
        </p:nvSpPr>
        <p:spPr/>
        <p:txBody>
          <a:bodyPr/>
          <a:lstStyle/>
          <a:p>
            <a:pPr marL="0" indent="0">
              <a:buNone/>
            </a:pPr>
            <a:r>
              <a:rPr lang="pl-PL" sz="2000" dirty="0" smtClean="0">
                <a:latin typeface="+mj-lt"/>
                <a:cs typeface="Arial" pitchFamily="34" charset="0"/>
              </a:rPr>
              <a:t>W części ogólnej wnioskodawca wybiera pole:</a:t>
            </a:r>
          </a:p>
          <a:p>
            <a:pPr marL="0" indent="0">
              <a:buNone/>
            </a:pPr>
            <a:endParaRPr lang="pl-PL" sz="2000" dirty="0">
              <a:latin typeface="+mj-lt"/>
              <a:cs typeface="Arial" pitchFamily="34" charset="0"/>
            </a:endParaRPr>
          </a:p>
          <a:p>
            <a:pPr marL="0" indent="0">
              <a:buNone/>
            </a:pPr>
            <a:r>
              <a:rPr lang="pl-PL" sz="2000" b="1" dirty="0" smtClean="0">
                <a:latin typeface="+mj-lt"/>
                <a:cs typeface="Arial" pitchFamily="34" charset="0"/>
              </a:rPr>
              <a:t>Złożenie wniosku</a:t>
            </a:r>
          </a:p>
          <a:p>
            <a:pPr marL="0" indent="0">
              <a:buNone/>
            </a:pPr>
            <a:r>
              <a:rPr lang="pl-PL" sz="2000" dirty="0">
                <a:latin typeface="+mj-lt"/>
                <a:cs typeface="Arial" pitchFamily="34" charset="0"/>
              </a:rPr>
              <a:t>l</a:t>
            </a:r>
            <a:r>
              <a:rPr lang="pl-PL" sz="2000" dirty="0" smtClean="0">
                <a:latin typeface="+mj-lt"/>
                <a:cs typeface="Arial" pitchFamily="34" charset="0"/>
              </a:rPr>
              <a:t>ub</a:t>
            </a:r>
          </a:p>
          <a:p>
            <a:pPr marL="0" indent="0">
              <a:buNone/>
            </a:pPr>
            <a:r>
              <a:rPr lang="pl-PL" sz="2000" b="1" dirty="0" smtClean="0">
                <a:latin typeface="+mj-lt"/>
                <a:cs typeface="Arial" pitchFamily="34" charset="0"/>
              </a:rPr>
              <a:t>Korekta wniosku </a:t>
            </a:r>
            <a:r>
              <a:rPr lang="pl-PL" sz="2000" dirty="0" smtClean="0">
                <a:latin typeface="+mj-lt"/>
                <a:cs typeface="Arial" pitchFamily="34" charset="0"/>
              </a:rPr>
              <a:t>- pole </a:t>
            </a:r>
            <a:r>
              <a:rPr lang="pl-PL" sz="2000" dirty="0">
                <a:latin typeface="+mj-lt"/>
                <a:cs typeface="Arial" pitchFamily="34" charset="0"/>
              </a:rPr>
              <a:t>to </a:t>
            </a:r>
            <a:r>
              <a:rPr lang="pl-PL" sz="2000" dirty="0" smtClean="0">
                <a:latin typeface="+mj-lt"/>
                <a:cs typeface="Arial" pitchFamily="34" charset="0"/>
              </a:rPr>
              <a:t>jest Wnioskodawca wypełnia gdy </a:t>
            </a:r>
            <a:r>
              <a:rPr lang="pl-PL" sz="2000" dirty="0">
                <a:latin typeface="+mj-lt"/>
                <a:cs typeface="Arial" pitchFamily="34" charset="0"/>
              </a:rPr>
              <a:t>zostanie wezwany na piśmie przez UM do usunięcia braków we wniosku albo wycofuje wniosek w </a:t>
            </a:r>
            <a:r>
              <a:rPr lang="pl-PL" sz="2000" dirty="0" smtClean="0">
                <a:latin typeface="+mj-lt"/>
                <a:cs typeface="Arial" pitchFamily="34" charset="0"/>
              </a:rPr>
              <a:t>części.</a:t>
            </a:r>
          </a:p>
          <a:p>
            <a:pPr marL="0" indent="0">
              <a:buNone/>
            </a:pPr>
            <a:r>
              <a:rPr lang="pl-PL" sz="2000" dirty="0" smtClean="0">
                <a:latin typeface="+mj-lt"/>
                <a:cs typeface="Arial" pitchFamily="34" charset="0"/>
              </a:rPr>
              <a:t>	</a:t>
            </a:r>
          </a:p>
          <a:p>
            <a:pPr marL="0" indent="0">
              <a:buNone/>
            </a:pPr>
            <a:r>
              <a:rPr lang="pl-PL" sz="2000" dirty="0">
                <a:latin typeface="+mj-lt"/>
                <a:cs typeface="Arial" pitchFamily="34" charset="0"/>
              </a:rPr>
              <a:t>W tym przypadku, Wnioskodawca dokonuje poprawek i uzupełnień w polach wniosku / załącznikach, wyłącznie tych  do korekty których został wezwany. Nie należy wypełniać całego wniosku. Dane wniosku nie objęte korektą muszą być tożsame z danymi, które zostały podane w ostatniej złożonej wersji wniosku. </a:t>
            </a:r>
          </a:p>
          <a:p>
            <a:pPr marL="0" indent="0">
              <a:buNone/>
            </a:pPr>
            <a:endParaRPr lang="pl-PL" sz="2000" dirty="0">
              <a:latin typeface="Arial" pitchFamily="34" charset="0"/>
              <a:cs typeface="Arial" pitchFamily="34" charset="0"/>
            </a:endParaRPr>
          </a:p>
        </p:txBody>
      </p:sp>
    </p:spTree>
    <p:extLst>
      <p:ext uri="{BB962C8B-B14F-4D97-AF65-F5344CB8AC3E}">
        <p14:creationId xmlns:p14="http://schemas.microsoft.com/office/powerpoint/2010/main" xmlns="" val="8273596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3" name="Symbol zastępczy zawartości 3"/>
          <p:cNvSpPr txBox="1">
            <a:spLocks/>
          </p:cNvSpPr>
          <p:nvPr/>
        </p:nvSpPr>
        <p:spPr>
          <a:xfrm>
            <a:off x="101600" y="1600200"/>
            <a:ext cx="8966200" cy="4525963"/>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pl-PL" sz="1800" b="1" dirty="0">
                <a:cs typeface="Arial" pitchFamily="34" charset="0"/>
              </a:rPr>
              <a:t>Tytuł operacji </a:t>
            </a:r>
            <a:r>
              <a:rPr lang="pl-PL" sz="1800" dirty="0">
                <a:cs typeface="Arial" pitchFamily="34" charset="0"/>
              </a:rPr>
              <a:t>- </a:t>
            </a:r>
            <a:r>
              <a:rPr lang="pl-PL" sz="1800" dirty="0" smtClean="0">
                <a:cs typeface="Arial" pitchFamily="34" charset="0"/>
              </a:rPr>
              <a:t>we </a:t>
            </a:r>
            <a:r>
              <a:rPr lang="pl-PL" sz="1800" dirty="0">
                <a:cs typeface="Arial" pitchFamily="34" charset="0"/>
              </a:rPr>
              <a:t>wszystkich dokumentach, w których jest do niego odwołanie powinien być podawany w takim właśnie brzmieniu. Tytuł powinien być zwięzły oraz informować o rodzaju planowanego </a:t>
            </a:r>
            <a:r>
              <a:rPr lang="pl-PL" sz="1800" dirty="0" smtClean="0">
                <a:cs typeface="Arial" pitchFamily="34" charset="0"/>
              </a:rPr>
              <a:t>przedsięwzięcia</a:t>
            </a:r>
          </a:p>
          <a:p>
            <a:pPr marL="0" indent="0">
              <a:buNone/>
            </a:pPr>
            <a:endParaRPr lang="pl-PL" sz="1800" dirty="0">
              <a:cs typeface="Arial" pitchFamily="34" charset="0"/>
            </a:endParaRPr>
          </a:p>
          <a:p>
            <a:pPr marL="0" indent="0">
              <a:buNone/>
            </a:pPr>
            <a:r>
              <a:rPr lang="pl-PL" sz="1800" b="1" dirty="0">
                <a:cs typeface="Arial" pitchFamily="34" charset="0"/>
              </a:rPr>
              <a:t>Cel operacji </a:t>
            </a:r>
            <a:r>
              <a:rPr lang="pl-PL" sz="1800" dirty="0">
                <a:cs typeface="Arial" pitchFamily="34" charset="0"/>
              </a:rPr>
              <a:t>- </a:t>
            </a:r>
            <a:r>
              <a:rPr lang="pl-PL" sz="1800" dirty="0" smtClean="0">
                <a:cs typeface="Arial" pitchFamily="34" charset="0"/>
              </a:rPr>
              <a:t>powinien </a:t>
            </a:r>
            <a:r>
              <a:rPr lang="pl-PL" sz="1800" dirty="0">
                <a:cs typeface="Arial" pitchFamily="34" charset="0"/>
              </a:rPr>
              <a:t>wpisywać się w cele określone w </a:t>
            </a:r>
            <a:r>
              <a:rPr lang="pl-PL" sz="1800" dirty="0" smtClean="0">
                <a:cs typeface="Arial" pitchFamily="34" charset="0"/>
              </a:rPr>
              <a:t>PROW 2014- </a:t>
            </a:r>
            <a:r>
              <a:rPr lang="pl-PL" sz="1800" dirty="0">
                <a:cs typeface="Arial" pitchFamily="34" charset="0"/>
              </a:rPr>
              <a:t>2020, dla tego typu </a:t>
            </a:r>
            <a:r>
              <a:rPr lang="pl-PL" sz="1800" dirty="0" smtClean="0">
                <a:cs typeface="Arial" pitchFamily="34" charset="0"/>
              </a:rPr>
              <a:t>operacji. Należy </a:t>
            </a:r>
            <a:r>
              <a:rPr lang="pl-PL" sz="1800" dirty="0">
                <a:cs typeface="Arial" pitchFamily="34" charset="0"/>
              </a:rPr>
              <a:t>w sposób zwięzły i mierzalny określić </a:t>
            </a:r>
            <a:r>
              <a:rPr lang="pl-PL" sz="1800" dirty="0" smtClean="0">
                <a:cs typeface="Arial" pitchFamily="34" charset="0"/>
              </a:rPr>
              <a:t>cel i </a:t>
            </a:r>
            <a:r>
              <a:rPr lang="pl-PL" sz="1800" dirty="0">
                <a:cs typeface="Arial" pitchFamily="34" charset="0"/>
              </a:rPr>
              <a:t>uzasadnić, w jaki sposób wpływa on na osiągnięcie celów określonych w Programie.  </a:t>
            </a:r>
            <a:endParaRPr lang="pl-PL" sz="1800" dirty="0" smtClean="0">
              <a:cs typeface="Arial" pitchFamily="34" charset="0"/>
            </a:endParaRPr>
          </a:p>
          <a:p>
            <a:pPr marL="0" indent="0">
              <a:buNone/>
            </a:pPr>
            <a:r>
              <a:rPr lang="pl-PL" sz="1400" dirty="0" smtClean="0">
                <a:cs typeface="Arial" pitchFamily="34" charset="0"/>
              </a:rPr>
              <a:t>Uwaga</a:t>
            </a:r>
            <a:r>
              <a:rPr lang="pl-PL" sz="1400" dirty="0">
                <a:cs typeface="Arial" pitchFamily="34" charset="0"/>
              </a:rPr>
              <a:t>: Powyższe dane, po pozytywnej weryfikacji zostaną przeniesione do umowy o przyznaniu pomocy, co będzie wiązało się z koniecznością zapewnienia trwałości operacji zgodnie z art. 71 rozporządzenia nr 1303/2013, tj. osiągnięcia wskaźników realizacji celu operacji do dnia złożenia wniosku o płatność końcową oraz jego zachowania w okresie pięciu lat od wypłaty płatności końcowej. </a:t>
            </a:r>
            <a:endParaRPr lang="pl-PL" sz="1400" dirty="0" smtClean="0">
              <a:cs typeface="Arial" pitchFamily="34" charset="0"/>
            </a:endParaRPr>
          </a:p>
          <a:p>
            <a:pPr marL="0" indent="0">
              <a:buNone/>
            </a:pPr>
            <a:endParaRPr lang="pl-PL" sz="2000" dirty="0" smtClean="0">
              <a:cs typeface="Arial" pitchFamily="34" charset="0"/>
            </a:endParaRPr>
          </a:p>
          <a:p>
            <a:pPr marL="0" indent="0" algn="ctr">
              <a:buNone/>
            </a:pPr>
            <a:r>
              <a:rPr lang="pl-PL" sz="2000" u="sng" dirty="0" smtClean="0">
                <a:cs typeface="Arial" pitchFamily="34" charset="0"/>
              </a:rPr>
              <a:t>Przykładowy cel: Celem </a:t>
            </a:r>
            <a:r>
              <a:rPr lang="pl-PL" sz="2000" u="sng" dirty="0">
                <a:cs typeface="Arial" pitchFamily="34" charset="0"/>
              </a:rPr>
              <a:t>operacji jest skrócenie o 10 km dojazdu do Gminnej Biblioteki Publicznej w miejscowości X, który wynosi obecnie  21 km. </a:t>
            </a:r>
            <a:endParaRPr lang="pl-PL" sz="2000" u="sng" dirty="0" smtClean="0">
              <a:cs typeface="Arial" pitchFamily="34" charset="0"/>
            </a:endParaRPr>
          </a:p>
          <a:p>
            <a:pPr marL="0" indent="0">
              <a:buFont typeface="Arial" charset="0"/>
              <a:buNone/>
            </a:pPr>
            <a:endParaRPr lang="pl-PL" sz="2000" dirty="0">
              <a:latin typeface="Arial" pitchFamily="34" charset="0"/>
              <a:cs typeface="Arial" pitchFamily="34" charset="0"/>
            </a:endParaRPr>
          </a:p>
        </p:txBody>
      </p:sp>
    </p:spTree>
    <p:extLst>
      <p:ext uri="{BB962C8B-B14F-4D97-AF65-F5344CB8AC3E}">
        <p14:creationId xmlns:p14="http://schemas.microsoft.com/office/powerpoint/2010/main" xmlns="" val="32557782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3" name="Symbol zastępczy zawartości 3"/>
          <p:cNvSpPr txBox="1">
            <a:spLocks/>
          </p:cNvSpPr>
          <p:nvPr/>
        </p:nvSpPr>
        <p:spPr>
          <a:xfrm>
            <a:off x="220133" y="1600200"/>
            <a:ext cx="8771467" cy="4525963"/>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pl-PL" sz="1800" b="1" dirty="0" smtClean="0">
                <a:latin typeface="+mj-lt"/>
                <a:cs typeface="Arial" pitchFamily="34" charset="0"/>
              </a:rPr>
              <a:t>Miejsce realizacji operacji:</a:t>
            </a:r>
          </a:p>
          <a:p>
            <a:pPr marL="0" indent="0">
              <a:buFont typeface="Arial" charset="0"/>
              <a:buNone/>
            </a:pPr>
            <a:endParaRPr lang="pl-PL" sz="1800" dirty="0" smtClean="0">
              <a:latin typeface="+mj-lt"/>
              <a:cs typeface="Arial" pitchFamily="34" charset="0"/>
            </a:endParaRPr>
          </a:p>
          <a:p>
            <a:pPr marL="0" indent="0">
              <a:buNone/>
            </a:pPr>
            <a:r>
              <a:rPr lang="pl-PL" sz="1800" dirty="0" smtClean="0">
                <a:latin typeface="+mj-lt"/>
                <a:cs typeface="Arial" pitchFamily="34" charset="0"/>
              </a:rPr>
              <a:t>Jeżeli </a:t>
            </a:r>
            <a:r>
              <a:rPr lang="pl-PL" sz="1800" dirty="0">
                <a:latin typeface="+mj-lt"/>
                <a:cs typeface="Arial" pitchFamily="34" charset="0"/>
              </a:rPr>
              <a:t>operacja realizowana jest w kilku miejscowościach, należy wymienić nazwy tych miejscowości wpisując je kolejno, odpowiednio pola części A, B, C….  </a:t>
            </a:r>
            <a:endParaRPr lang="pl-PL" sz="1800" dirty="0" smtClean="0">
              <a:latin typeface="+mj-lt"/>
              <a:cs typeface="Arial" pitchFamily="34" charset="0"/>
            </a:endParaRPr>
          </a:p>
          <a:p>
            <a:pPr marL="0" indent="0">
              <a:buNone/>
            </a:pPr>
            <a:r>
              <a:rPr lang="pl-PL" sz="1800" dirty="0" smtClean="0">
                <a:latin typeface="+mj-lt"/>
                <a:cs typeface="Arial" pitchFamily="34" charset="0"/>
              </a:rPr>
              <a:t>W </a:t>
            </a:r>
            <a:r>
              <a:rPr lang="pl-PL" sz="1800" dirty="0">
                <a:latin typeface="+mj-lt"/>
                <a:cs typeface="Arial" pitchFamily="34" charset="0"/>
              </a:rPr>
              <a:t>polu 3.5. TERYT należy podać 7 - cyfrowe oznaczenie dotyczące numeru miejscowości ustalonego na podstawie Krajowego Rejestru Urzędowego Podziału Terytorialnego Kraju (TERYT) dostępnego poprzez stronę internetową: www.stat.gov.pl </a:t>
            </a:r>
            <a:endParaRPr lang="pl-PL" sz="1800" dirty="0" smtClean="0">
              <a:latin typeface="+mj-lt"/>
              <a:cs typeface="Arial" pitchFamily="34" charset="0"/>
            </a:endParaRPr>
          </a:p>
          <a:p>
            <a:pPr marL="0" indent="0">
              <a:buNone/>
            </a:pPr>
            <a:r>
              <a:rPr lang="pl-PL" sz="1800" dirty="0" smtClean="0">
                <a:latin typeface="+mj-lt"/>
                <a:cs typeface="Arial" pitchFamily="34" charset="0"/>
              </a:rPr>
              <a:t>W </a:t>
            </a:r>
            <a:r>
              <a:rPr lang="pl-PL" sz="1800" dirty="0">
                <a:latin typeface="+mj-lt"/>
                <a:cs typeface="Arial" pitchFamily="34" charset="0"/>
              </a:rPr>
              <a:t>polu 3.8. Ulica/oznaczenie działki należy wpisać nazwę ulicy lub ulic (o ile operacja jest realizowana na nieruchomości oznaczonej nazwą ulicy) lub numerem działki ewidencyjnej wraz z numerem/numerem obrębu geodezyjnego, na których realizowana będzie operacja.  Jeżeli operacja będzie przebiegała w pasie drogowym, dopuszczalny jest zapis podający numer działki ewidencyjnej tej drogi, wzdłuż której będzie przebiegała planowana inwestycja. </a:t>
            </a:r>
          </a:p>
        </p:txBody>
      </p:sp>
    </p:spTree>
    <p:extLst>
      <p:ext uri="{BB962C8B-B14F-4D97-AF65-F5344CB8AC3E}">
        <p14:creationId xmlns:p14="http://schemas.microsoft.com/office/powerpoint/2010/main" xmlns="" val="21727599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3" name="Symbol zastępczy zawartości 3"/>
          <p:cNvSpPr txBox="1">
            <a:spLocks/>
          </p:cNvSpPr>
          <p:nvPr/>
        </p:nvSpPr>
        <p:spPr>
          <a:xfrm>
            <a:off x="457200" y="1600200"/>
            <a:ext cx="8229600" cy="4525963"/>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pl-PL" sz="2000" b="1" dirty="0" smtClean="0">
                <a:cs typeface="Arial" pitchFamily="34" charset="0"/>
              </a:rPr>
              <a:t>Charakterystyka operacji:</a:t>
            </a:r>
          </a:p>
          <a:p>
            <a:pPr marL="0" indent="0">
              <a:buNone/>
            </a:pPr>
            <a:endParaRPr lang="pl-PL" sz="2000" dirty="0" smtClean="0">
              <a:cs typeface="Arial" pitchFamily="34" charset="0"/>
            </a:endParaRPr>
          </a:p>
          <a:p>
            <a:r>
              <a:rPr lang="pl-PL" sz="2000" u="sng" dirty="0" smtClean="0">
                <a:cs typeface="Arial" pitchFamily="34" charset="0"/>
              </a:rPr>
              <a:t>Droga </a:t>
            </a:r>
            <a:r>
              <a:rPr lang="pl-PL" sz="2000" u="sng" dirty="0">
                <a:cs typeface="Arial" pitchFamily="34" charset="0"/>
              </a:rPr>
              <a:t>będzie łączyć jednostki osadnicze z istniejącą drogą publiczną </a:t>
            </a:r>
            <a:r>
              <a:rPr lang="pl-PL" sz="2000" dirty="0">
                <a:cs typeface="Arial" pitchFamily="34" charset="0"/>
              </a:rPr>
              <a:t>-  </a:t>
            </a:r>
            <a:r>
              <a:rPr lang="pl-PL" sz="1800" dirty="0" smtClean="0">
                <a:cs typeface="Arial" pitchFamily="34" charset="0"/>
              </a:rPr>
              <a:t>wypełnienie </a:t>
            </a:r>
            <a:r>
              <a:rPr lang="pl-PL" sz="1800" dirty="0">
                <a:cs typeface="Arial" pitchFamily="34" charset="0"/>
              </a:rPr>
              <a:t>tej sekcji jest obowiązkowe, gdyż jest to warunek dostępu do pomocy finansowej i nie wstawienie znaku „X” będzie stanowić o odmowie przyznania pomocy</a:t>
            </a:r>
            <a:r>
              <a:rPr lang="pl-PL" sz="1800" dirty="0" smtClean="0">
                <a:cs typeface="Arial" pitchFamily="34" charset="0"/>
              </a:rPr>
              <a:t>.</a:t>
            </a:r>
          </a:p>
          <a:p>
            <a:pPr marL="0" indent="0">
              <a:buNone/>
            </a:pPr>
            <a:r>
              <a:rPr lang="pl-PL" sz="2000" dirty="0">
                <a:latin typeface="Arial" pitchFamily="34" charset="0"/>
                <a:cs typeface="Arial" pitchFamily="34" charset="0"/>
              </a:rPr>
              <a:t> </a:t>
            </a:r>
          </a:p>
        </p:txBody>
      </p:sp>
    </p:spTree>
    <p:extLst>
      <p:ext uri="{BB962C8B-B14F-4D97-AF65-F5344CB8AC3E}">
        <p14:creationId xmlns:p14="http://schemas.microsoft.com/office/powerpoint/2010/main" xmlns="" val="21727599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3" name="Symbol zastępczy zawartości 3"/>
          <p:cNvSpPr txBox="1">
            <a:spLocks/>
          </p:cNvSpPr>
          <p:nvPr/>
        </p:nvSpPr>
        <p:spPr>
          <a:xfrm>
            <a:off x="457200" y="1600200"/>
            <a:ext cx="8229600" cy="4525963"/>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endParaRPr lang="pl-PL" sz="2000" dirty="0">
              <a:latin typeface="Arial" pitchFamily="34" charset="0"/>
              <a:cs typeface="Arial" pitchFamily="34" charset="0"/>
            </a:endParaRPr>
          </a:p>
        </p:txBody>
      </p:sp>
      <p:sp>
        <p:nvSpPr>
          <p:cNvPr id="4" name="Prostokąt 3"/>
          <p:cNvSpPr/>
          <p:nvPr/>
        </p:nvSpPr>
        <p:spPr>
          <a:xfrm>
            <a:off x="342900" y="1659622"/>
            <a:ext cx="8458200" cy="4062651"/>
          </a:xfrm>
          <a:prstGeom prst="rect">
            <a:avLst/>
          </a:prstGeom>
        </p:spPr>
        <p:txBody>
          <a:bodyPr wrap="square">
            <a:spAutoFit/>
          </a:bodyPr>
          <a:lstStyle/>
          <a:p>
            <a:pPr marL="342900" indent="-342900">
              <a:buFont typeface="Arial" pitchFamily="34" charset="0"/>
              <a:buChar char="•"/>
            </a:pPr>
            <a:r>
              <a:rPr lang="pl-PL" sz="2000" u="sng" dirty="0">
                <a:latin typeface="+mj-lt"/>
                <a:cs typeface="Arial" pitchFamily="34" charset="0"/>
              </a:rPr>
              <a:t>Operacja jest powiązana z inwestycjami dotyczącymi tworzenia pasywnej infrastruktury szerokopasmowej lub na obszarze realizacji operacji istnieje funkcjonująca sieć szkieletowa </a:t>
            </a:r>
            <a:r>
              <a:rPr lang="pl-PL" sz="2000" u="sng" dirty="0" smtClean="0">
                <a:latin typeface="+mj-lt"/>
                <a:cs typeface="Arial" pitchFamily="34" charset="0"/>
              </a:rPr>
              <a:t>(1 </a:t>
            </a:r>
            <a:r>
              <a:rPr lang="pl-PL" sz="2000" u="sng" dirty="0">
                <a:latin typeface="+mj-lt"/>
                <a:cs typeface="Arial" pitchFamily="34" charset="0"/>
              </a:rPr>
              <a:t>punkt).</a:t>
            </a:r>
          </a:p>
          <a:p>
            <a:pPr marL="0" indent="0">
              <a:buNone/>
            </a:pPr>
            <a:endParaRPr lang="pl-PL" dirty="0" smtClean="0">
              <a:latin typeface="Arial" pitchFamily="34" charset="0"/>
              <a:cs typeface="Arial" pitchFamily="34" charset="0"/>
            </a:endParaRPr>
          </a:p>
          <a:p>
            <a:pPr marL="0" indent="0">
              <a:buNone/>
            </a:pPr>
            <a:r>
              <a:rPr lang="pl-PL" dirty="0" smtClean="0">
                <a:latin typeface="+mj-lt"/>
                <a:cs typeface="Arial" pitchFamily="34" charset="0"/>
              </a:rPr>
              <a:t>Konieczne </a:t>
            </a:r>
            <a:r>
              <a:rPr lang="pl-PL" dirty="0">
                <a:latin typeface="+mj-lt"/>
                <a:cs typeface="Arial" pitchFamily="34" charset="0"/>
              </a:rPr>
              <a:t>jest wówczas załączenie niezbędnych dokumentów potwierdzających wykonanie i funkcjonowanie sieci szkieletowej, np. kopii  decyzji o pozwoleniu na użytkowanie obiektu budowlanego albo kopii zawiadomienia właściwego organu o zakończeniu budowy. W przypadku, gdy Wnioskodawca zaplanował budowę takiej sieci, należy przedłożyć kopię ww. dokumentów  najpóźniej wraz z  wnioskiem o płatność </a:t>
            </a:r>
            <a:r>
              <a:rPr lang="pl-PL" dirty="0" smtClean="0">
                <a:latin typeface="+mj-lt"/>
                <a:cs typeface="Arial" pitchFamily="34" charset="0"/>
              </a:rPr>
              <a:t>końcową.</a:t>
            </a:r>
          </a:p>
          <a:p>
            <a:pPr marL="0" indent="0">
              <a:buNone/>
            </a:pPr>
            <a:r>
              <a:rPr lang="pl-PL" dirty="0" smtClean="0">
                <a:latin typeface="+mj-lt"/>
                <a:cs typeface="Arial" pitchFamily="34" charset="0"/>
              </a:rPr>
              <a:t>W </a:t>
            </a:r>
            <a:r>
              <a:rPr lang="pl-PL" dirty="0">
                <a:latin typeface="+mj-lt"/>
                <a:cs typeface="Arial" pitchFamily="34" charset="0"/>
              </a:rPr>
              <a:t>przypadku kiedy operacja będzie powiązana z inwestycjami dotyczącymi tworzenia pasywnej infrastruktury szerokopasmowej, to </a:t>
            </a:r>
            <a:r>
              <a:rPr lang="pl-PL" b="1" dirty="0">
                <a:latin typeface="+mj-lt"/>
                <a:cs typeface="Arial" pitchFamily="34" charset="0"/>
              </a:rPr>
              <a:t>na etapie płatności końcowej sieć ta powinna być funkcjonującą siecią, jeżeli przed złożeniem wniosku o przyznanie pomocy taka sieć nie istniała.  </a:t>
            </a:r>
            <a:endParaRPr lang="pl-PL" b="1" dirty="0">
              <a:latin typeface="Arial" pitchFamily="34" charset="0"/>
              <a:cs typeface="Arial" pitchFamily="34" charset="0"/>
            </a:endParaRPr>
          </a:p>
        </p:txBody>
      </p:sp>
    </p:spTree>
    <p:extLst>
      <p:ext uri="{BB962C8B-B14F-4D97-AF65-F5344CB8AC3E}">
        <p14:creationId xmlns:p14="http://schemas.microsoft.com/office/powerpoint/2010/main" xmlns="" val="21727599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3" name="Symbol zastępczy zawartości 3"/>
          <p:cNvSpPr txBox="1">
            <a:spLocks/>
          </p:cNvSpPr>
          <p:nvPr/>
        </p:nvSpPr>
        <p:spPr>
          <a:xfrm>
            <a:off x="457200" y="1600200"/>
            <a:ext cx="8229600" cy="4525963"/>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endParaRPr lang="pl-PL" sz="2000" dirty="0">
              <a:latin typeface="Arial" pitchFamily="34" charset="0"/>
              <a:cs typeface="Arial" pitchFamily="34" charset="0"/>
            </a:endParaRPr>
          </a:p>
        </p:txBody>
      </p:sp>
      <p:sp>
        <p:nvSpPr>
          <p:cNvPr id="4" name="Prostokąt 3"/>
          <p:cNvSpPr/>
          <p:nvPr/>
        </p:nvSpPr>
        <p:spPr>
          <a:xfrm>
            <a:off x="313265" y="1598768"/>
            <a:ext cx="8542867" cy="4585871"/>
          </a:xfrm>
          <a:prstGeom prst="rect">
            <a:avLst/>
          </a:prstGeom>
        </p:spPr>
        <p:txBody>
          <a:bodyPr wrap="square">
            <a:spAutoFit/>
          </a:bodyPr>
          <a:lstStyle/>
          <a:p>
            <a:pPr marL="285750" indent="-285750">
              <a:buFont typeface="Arial" pitchFamily="34" charset="0"/>
              <a:buChar char="•"/>
            </a:pPr>
            <a:r>
              <a:rPr lang="pl-PL" sz="2000" u="sng" dirty="0" smtClean="0"/>
              <a:t>Droga </a:t>
            </a:r>
            <a:r>
              <a:rPr lang="pl-PL" sz="2000" u="sng" dirty="0"/>
              <a:t>objęta operacją prowadzi bezpośrednio do obiektu użyteczności </a:t>
            </a:r>
            <a:r>
              <a:rPr lang="pl-PL" sz="2000" u="sng" dirty="0" smtClean="0"/>
              <a:t>publicznej  (2 punkty)</a:t>
            </a:r>
          </a:p>
          <a:p>
            <a:endParaRPr lang="pl-PL" dirty="0"/>
          </a:p>
          <a:p>
            <a:r>
              <a:rPr lang="pl-PL" dirty="0" smtClean="0"/>
              <a:t>a) budynki </a:t>
            </a:r>
            <a:r>
              <a:rPr lang="pl-PL" dirty="0"/>
              <a:t>o charakterze użyteczności publicznej definiowane zgodnie z § 3 pkt 6 rozporządzenia Ministra Infrastruktury  z dnia 12 kwietnia 2002 r. w sprawie warunków technicznych, jakim powinny odpowiadać budynki i ich usytuowanie  (Dz. U. Nr 75, poz. 690 z </a:t>
            </a:r>
            <a:r>
              <a:rPr lang="pl-PL" dirty="0" err="1"/>
              <a:t>późn</a:t>
            </a:r>
            <a:r>
              <a:rPr lang="pl-PL" dirty="0"/>
              <a:t>. zm.), tj.: „budynkiem użyteczności </a:t>
            </a:r>
            <a:r>
              <a:rPr lang="pl-PL" dirty="0" smtClean="0"/>
              <a:t>publicznej”</a:t>
            </a:r>
          </a:p>
          <a:p>
            <a:endParaRPr lang="pl-PL" dirty="0" smtClean="0"/>
          </a:p>
          <a:p>
            <a:r>
              <a:rPr lang="pl-PL" dirty="0" smtClean="0"/>
              <a:t>b</a:t>
            </a:r>
            <a:r>
              <a:rPr lang="pl-PL" dirty="0"/>
              <a:t>) obiekty i budowle pełniące funkcje użyteczności publicznej, jak np.: boisko, targowisko, park, plac </a:t>
            </a:r>
            <a:r>
              <a:rPr lang="pl-PL" dirty="0" smtClean="0"/>
              <a:t>zabaw</a:t>
            </a:r>
          </a:p>
          <a:p>
            <a:endParaRPr lang="pl-PL" dirty="0"/>
          </a:p>
          <a:p>
            <a:r>
              <a:rPr lang="pl-PL" dirty="0"/>
              <a:t> Na podstawie tego kryterium (jeżeli droga prowadzi bezpośrednio do obiektu użyteczności publicznej) będą przyznawane punkty, gdyż preferowane są drogi dojazdowe do miejscowości istotnych ze względu na lokalizację ważnych obiektów  i instytucji.  Zalecane jest, aby położenie budynku/obiektu zaznaczyć na załączonej mapce/szkicu sytuacyjnym. </a:t>
            </a:r>
          </a:p>
        </p:txBody>
      </p:sp>
    </p:spTree>
    <p:extLst>
      <p:ext uri="{BB962C8B-B14F-4D97-AF65-F5344CB8AC3E}">
        <p14:creationId xmlns:p14="http://schemas.microsoft.com/office/powerpoint/2010/main" xmlns="" val="21727599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3" name="Prostokąt 2"/>
          <p:cNvSpPr/>
          <p:nvPr/>
        </p:nvSpPr>
        <p:spPr>
          <a:xfrm>
            <a:off x="297427" y="1537730"/>
            <a:ext cx="8458200" cy="3724096"/>
          </a:xfrm>
          <a:prstGeom prst="rect">
            <a:avLst/>
          </a:prstGeom>
        </p:spPr>
        <p:txBody>
          <a:bodyPr wrap="square">
            <a:spAutoFit/>
          </a:bodyPr>
          <a:lstStyle/>
          <a:p>
            <a:pPr marL="285750" indent="-285750">
              <a:buFont typeface="Arial" pitchFamily="34" charset="0"/>
              <a:buChar char="•"/>
            </a:pPr>
            <a:r>
              <a:rPr lang="pl-PL" sz="2000" dirty="0"/>
              <a:t> </a:t>
            </a:r>
            <a:r>
              <a:rPr lang="pl-PL" sz="2000" u="sng" dirty="0"/>
              <a:t>Operacja dotyczy drogi łączącej się z drogą o wyższej </a:t>
            </a:r>
            <a:r>
              <a:rPr lang="pl-PL" sz="2000" u="sng" dirty="0" smtClean="0"/>
              <a:t>kategorii (3 punkty)</a:t>
            </a:r>
          </a:p>
          <a:p>
            <a:pPr marL="285750" indent="-285750">
              <a:buFont typeface="Arial" pitchFamily="34" charset="0"/>
              <a:buChar char="•"/>
            </a:pPr>
            <a:endParaRPr lang="pl-PL" dirty="0"/>
          </a:p>
          <a:p>
            <a:r>
              <a:rPr lang="pl-PL" b="1" dirty="0"/>
              <a:t>Należy podać nr drogi (o wyższej kategorii), z którą łączy się droga realizowana w ramach operacji objętej wnioskiem</a:t>
            </a:r>
            <a:r>
              <a:rPr lang="pl-PL" dirty="0"/>
              <a:t>.  Jeżeli droga łączy się z drogą o tej samej lub niższej kategorii należy wpisać znak „-”. </a:t>
            </a:r>
            <a:endParaRPr lang="pl-PL" dirty="0" smtClean="0"/>
          </a:p>
          <a:p>
            <a:r>
              <a:rPr lang="pl-PL" dirty="0" smtClean="0"/>
              <a:t>Uwaga</a:t>
            </a:r>
            <a:r>
              <a:rPr lang="pl-PL" dirty="0"/>
              <a:t>: Jeżeli Wnioskodawca realizuje operację na drodze wewnętrznej należy określić w formie odrębnego oświadczenia jaką kategorię drogi publicznej w wyniku realizacji operacji droga wewnętrzna otrzyma. Na etapie składania wniosku o płatność końcową będzie zweryfikowane czy droga wewnętrzna po skategoryzowaniu łączy się z drogą  o wyższej kategorii.  W celu potwierdzenia spełnienia ww. kryterium należy  załączyć do wniosku kopię mapy z numerami dróg albo kopię uchwały rady powiatu/sejmiku województwa w sprawie zaliczenia drogi do kategorii dróg powiatowych/wojewódzkich lub  wydruk ze strony internetowej z </a:t>
            </a:r>
            <a:r>
              <a:rPr lang="pl-PL" dirty="0" smtClean="0"/>
              <a:t>ich wykazem.</a:t>
            </a:r>
            <a:endParaRPr lang="pl-PL" dirty="0"/>
          </a:p>
        </p:txBody>
      </p:sp>
    </p:spTree>
    <p:extLst>
      <p:ext uri="{BB962C8B-B14F-4D97-AF65-F5344CB8AC3E}">
        <p14:creationId xmlns:p14="http://schemas.microsoft.com/office/powerpoint/2010/main" xmlns="" val="32557782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3" name="Prostokąt 2"/>
          <p:cNvSpPr/>
          <p:nvPr/>
        </p:nvSpPr>
        <p:spPr>
          <a:xfrm>
            <a:off x="389465" y="1731202"/>
            <a:ext cx="8366161" cy="2585323"/>
          </a:xfrm>
          <a:prstGeom prst="rect">
            <a:avLst/>
          </a:prstGeom>
        </p:spPr>
        <p:txBody>
          <a:bodyPr wrap="square">
            <a:spAutoFit/>
          </a:bodyPr>
          <a:lstStyle/>
          <a:p>
            <a:pPr marL="285750" indent="-285750">
              <a:buFont typeface="Arial" pitchFamily="34" charset="0"/>
              <a:buChar char="•"/>
            </a:pPr>
            <a:r>
              <a:rPr lang="pl-PL" u="sng" dirty="0"/>
              <a:t> Operacja jest realizowana w porozumieniu pomiędzy gminami, powiatami lub gminą a powiatem (</a:t>
            </a:r>
            <a:r>
              <a:rPr lang="pl-PL" u="sng" dirty="0" smtClean="0"/>
              <a:t>1 punkt)</a:t>
            </a:r>
          </a:p>
          <a:p>
            <a:pPr marL="285750" indent="-285750">
              <a:buFont typeface="Arial" pitchFamily="34" charset="0"/>
              <a:buChar char="•"/>
            </a:pPr>
            <a:endParaRPr lang="pl-PL" dirty="0"/>
          </a:p>
          <a:p>
            <a:r>
              <a:rPr lang="pl-PL" dirty="0"/>
              <a:t>W takim przypadku należy na potwierdzenie załączyć do wniosku kopię porozumienia. Operacja realizowana w porozumieniu pomiędzy poszczególnymi </a:t>
            </a:r>
            <a:r>
              <a:rPr lang="pl-PL" dirty="0" err="1"/>
              <a:t>jst</a:t>
            </a:r>
            <a:r>
              <a:rPr lang="pl-PL" dirty="0"/>
              <a:t> uzyska dodatkowy punkt w rankingu operacji, gdyż preferowane są kompleksowe rozwiązania w ramach lokalnej infrastruktury drogowej.  Związek międzygminny albo związek powiatów uzyska dodatkowy punkt za ww. kryterium, jeżeli będzie realizował operację w porozumieniu z </a:t>
            </a:r>
            <a:r>
              <a:rPr lang="pl-PL" dirty="0" err="1"/>
              <a:t>jst</a:t>
            </a:r>
            <a:r>
              <a:rPr lang="pl-PL" dirty="0"/>
              <a:t>, nie będącą członkiem </a:t>
            </a:r>
            <a:r>
              <a:rPr lang="pl-PL" dirty="0" smtClean="0"/>
              <a:t>związku</a:t>
            </a:r>
            <a:r>
              <a:rPr lang="pl-PL" dirty="0"/>
              <a:t>.</a:t>
            </a:r>
          </a:p>
        </p:txBody>
      </p:sp>
    </p:spTree>
    <p:extLst>
      <p:ext uri="{BB962C8B-B14F-4D97-AF65-F5344CB8AC3E}">
        <p14:creationId xmlns:p14="http://schemas.microsoft.com/office/powerpoint/2010/main" xmlns="" val="32557782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3" name="Prostokąt 2"/>
          <p:cNvSpPr/>
          <p:nvPr/>
        </p:nvSpPr>
        <p:spPr>
          <a:xfrm>
            <a:off x="482599" y="1810435"/>
            <a:ext cx="8273027" cy="3970318"/>
          </a:xfrm>
          <a:prstGeom prst="rect">
            <a:avLst/>
          </a:prstGeom>
        </p:spPr>
        <p:txBody>
          <a:bodyPr wrap="square">
            <a:spAutoFit/>
          </a:bodyPr>
          <a:lstStyle/>
          <a:p>
            <a:pPr marL="285750" indent="-285750">
              <a:buFont typeface="Arial" pitchFamily="34" charset="0"/>
              <a:buChar char="•"/>
            </a:pPr>
            <a:r>
              <a:rPr lang="pl-PL" u="sng" dirty="0"/>
              <a:t> Liczba mieszkańców miejscowości, którym zapewniono dostęp do sieci </a:t>
            </a:r>
            <a:r>
              <a:rPr lang="pl-PL" u="sng" dirty="0" smtClean="0"/>
              <a:t>drogowej</a:t>
            </a:r>
          </a:p>
          <a:p>
            <a:endParaRPr lang="pl-PL" dirty="0"/>
          </a:p>
          <a:p>
            <a:r>
              <a:rPr lang="pl-PL" dirty="0"/>
              <a:t>Należy podać liczbę mieszkańców miejscowości, w której będzie realizowana operacja, wg stanu na dzień 31 grudnia roku poprzedzającego ogłoszenie naboru wniosków (na podstawie danych ewidencji ludności prowadzonej przez właściwy urząd gminy/miasta). </a:t>
            </a:r>
            <a:endParaRPr lang="pl-PL" dirty="0" smtClean="0"/>
          </a:p>
          <a:p>
            <a:endParaRPr lang="pl-PL" dirty="0" smtClean="0"/>
          </a:p>
          <a:p>
            <a:r>
              <a:rPr lang="pl-PL" dirty="0" smtClean="0"/>
              <a:t>Liczba </a:t>
            </a:r>
            <a:r>
              <a:rPr lang="pl-PL" dirty="0"/>
              <a:t>mieszkańców wpisana w tym polu powinna być zgodna z sumą liczb wykazanych w zaświadczeniach, wystawionych przez wójta/burmistrza, określających liczbę mieszkańców miejscowości, w której będzie realizowana operacja (zał. nr 1 do wniosku). Wykazana w tej sekcji liczba mieszkańców będzie miała znaczenie w sytuacji, gdy operacje uzyskają w ramach oceny taką sama liczbę punktów – wówczas o kolejności na liście zdecyduje zapewnienie dostępu do sieci drogowej większej liczbie mieszkańców miejscowości, na obszarze których jest realizowana operacja. </a:t>
            </a:r>
          </a:p>
        </p:txBody>
      </p:sp>
    </p:spTree>
    <p:extLst>
      <p:ext uri="{BB962C8B-B14F-4D97-AF65-F5344CB8AC3E}">
        <p14:creationId xmlns:p14="http://schemas.microsoft.com/office/powerpoint/2010/main" xmlns="" val="32557782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tekstu 2"/>
          <p:cNvSpPr txBox="1">
            <a:spLocks/>
          </p:cNvSpPr>
          <p:nvPr/>
        </p:nvSpPr>
        <p:spPr bwMode="auto">
          <a:xfrm>
            <a:off x="503238" y="1514168"/>
            <a:ext cx="8191500" cy="4580245"/>
          </a:xfrm>
          <a:prstGeom prst="rect">
            <a:avLst/>
          </a:prstGeom>
          <a:noFill/>
          <a:ln w="9525">
            <a:noFill/>
            <a:miter lim="800000"/>
            <a:headEnd/>
            <a:tailEnd/>
          </a:ln>
        </p:spPr>
        <p:txBody>
          <a:bodyPr/>
          <a:lstStyle/>
          <a:p>
            <a:pPr marL="342900" indent="-342900" algn="ctr" eaLnBrk="0" hangingPunct="0">
              <a:spcBef>
                <a:spcPct val="20000"/>
              </a:spcBef>
              <a:buFont typeface="Arial" charset="0"/>
              <a:buNone/>
            </a:pPr>
            <a:endParaRPr lang="pl-PL" altLang="pl-PL" sz="2000" b="1" dirty="0" smtClean="0">
              <a:solidFill>
                <a:srgbClr val="000000"/>
              </a:solidFill>
              <a:latin typeface="Arial" charset="0"/>
            </a:endParaRPr>
          </a:p>
          <a:p>
            <a:pPr marL="342900" indent="-342900" algn="ctr" eaLnBrk="0" hangingPunct="0">
              <a:spcBef>
                <a:spcPct val="20000"/>
              </a:spcBef>
              <a:buFont typeface="Arial" charset="0"/>
              <a:buNone/>
            </a:pPr>
            <a:r>
              <a:rPr lang="pl-PL" altLang="pl-PL" sz="2000" b="1" dirty="0" smtClean="0">
                <a:solidFill>
                  <a:srgbClr val="000000"/>
                </a:solidFill>
                <a:latin typeface="+mn-lt"/>
              </a:rPr>
              <a:t>Przed wypełnieniem wniosku należy szczegółowo zapoznać się z instrukcją jego wypełniania oraz przedmiotowym rozporządzeniem </a:t>
            </a:r>
          </a:p>
          <a:p>
            <a:pPr marL="342900" indent="-342900" algn="ctr" eaLnBrk="0" hangingPunct="0">
              <a:spcBef>
                <a:spcPct val="20000"/>
              </a:spcBef>
              <a:buFont typeface="Arial" charset="0"/>
              <a:buNone/>
            </a:pPr>
            <a:endParaRPr lang="pl-PL" altLang="pl-PL" sz="2000" b="1" dirty="0">
              <a:solidFill>
                <a:srgbClr val="000000"/>
              </a:solidFill>
              <a:latin typeface="+mn-lt"/>
            </a:endParaRPr>
          </a:p>
          <a:p>
            <a:pPr marL="342900" indent="-342900" algn="ctr" eaLnBrk="0" hangingPunct="0">
              <a:spcBef>
                <a:spcPct val="20000"/>
              </a:spcBef>
            </a:pPr>
            <a:r>
              <a:rPr lang="pl-PL" altLang="pl-PL" sz="2000" dirty="0">
                <a:latin typeface="+mn-lt"/>
              </a:rPr>
              <a:t>Wniosek sporządzany jest na formularzu udostępnionym na stronie internetowej urzędu marszałkowskiego albo wojewódzkiej samorządowej jednostki organizacyjnej, właściwych terytorialnie dla miejsca realizacji operacji, zwanych dalej „UM”. Zalecane jest, aby wniosek został wypełniony elektronicznie i wydrukowany, a następnie zapisany na nośniku CD i dostarczony do UM wraz z wnioskiem</a:t>
            </a:r>
            <a:endParaRPr lang="pl-PL" altLang="pl-PL" sz="2000" b="1" dirty="0">
              <a:solidFill>
                <a:srgbClr val="000000"/>
              </a:solidFill>
              <a:latin typeface="+mn-lt"/>
            </a:endParaRPr>
          </a:p>
          <a:p>
            <a:pPr marL="342900" indent="-342900" algn="ctr" eaLnBrk="0" hangingPunct="0">
              <a:spcBef>
                <a:spcPct val="20000"/>
              </a:spcBef>
              <a:buFont typeface="Arial" charset="0"/>
              <a:buNone/>
            </a:pPr>
            <a:endParaRPr lang="pl-PL" altLang="pl-PL" sz="2000" dirty="0">
              <a:solidFill>
                <a:srgbClr val="000000"/>
              </a:solidFill>
              <a:latin typeface="+mn-lt"/>
            </a:endParaRPr>
          </a:p>
          <a:p>
            <a:pPr marL="342900" indent="-342900" algn="ctr" eaLnBrk="0" hangingPunct="0">
              <a:spcBef>
                <a:spcPct val="20000"/>
              </a:spcBef>
              <a:buFont typeface="Arial" charset="0"/>
              <a:buNone/>
            </a:pPr>
            <a:endParaRPr lang="pl-PL" altLang="pl-PL" sz="2000" dirty="0">
              <a:solidFill>
                <a:srgbClr val="000000"/>
              </a:solidFill>
              <a:latin typeface="Arial" charset="0"/>
            </a:endParaRPr>
          </a:p>
          <a:p>
            <a:pPr marL="342900" indent="-342900" algn="ctr" eaLnBrk="0" hangingPunct="0">
              <a:spcBef>
                <a:spcPct val="20000"/>
              </a:spcBef>
              <a:buFont typeface="Arial" charset="0"/>
              <a:buNone/>
            </a:pPr>
            <a:endParaRPr lang="pl-PL" altLang="pl-PL" sz="2000" dirty="0">
              <a:solidFill>
                <a:srgbClr val="000000"/>
              </a:solidFill>
              <a:latin typeface="Arial" charset="0"/>
            </a:endParaRPr>
          </a:p>
        </p:txBody>
      </p:sp>
      <p:sp>
        <p:nvSpPr>
          <p:cNvPr id="4" name="Prostokąt 3"/>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Zasady ogólne</a:t>
            </a:r>
            <a:endParaRPr lang="pl-PL" sz="2400"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3" name="Prostokąt 2"/>
          <p:cNvSpPr/>
          <p:nvPr/>
        </p:nvSpPr>
        <p:spPr>
          <a:xfrm>
            <a:off x="633136" y="1906601"/>
            <a:ext cx="7757331" cy="2862322"/>
          </a:xfrm>
          <a:prstGeom prst="rect">
            <a:avLst/>
          </a:prstGeom>
        </p:spPr>
        <p:txBody>
          <a:bodyPr wrap="square">
            <a:spAutoFit/>
          </a:bodyPr>
          <a:lstStyle/>
          <a:p>
            <a:pPr marL="285750" indent="-285750">
              <a:buFont typeface="Arial" pitchFamily="34" charset="0"/>
              <a:buChar char="•"/>
            </a:pPr>
            <a:r>
              <a:rPr lang="pl-PL" u="sng" dirty="0"/>
              <a:t> Liczba dróg objętych </a:t>
            </a:r>
            <a:r>
              <a:rPr lang="pl-PL" u="sng" dirty="0" smtClean="0"/>
              <a:t>operacją </a:t>
            </a:r>
          </a:p>
          <a:p>
            <a:endParaRPr lang="pl-PL" dirty="0" smtClean="0"/>
          </a:p>
          <a:p>
            <a:r>
              <a:rPr lang="pl-PL" dirty="0" smtClean="0"/>
              <a:t>Należy </a:t>
            </a:r>
            <a:r>
              <a:rPr lang="pl-PL" dirty="0"/>
              <a:t>podać liczbę dróg objętych planowaną operacją.   </a:t>
            </a:r>
          </a:p>
          <a:p>
            <a:r>
              <a:rPr lang="pl-PL" dirty="0"/>
              <a:t>W przypadku gdy operacja będzie dotyczyła więcej niż jednej drogi, poszczególne punkty w ramach oceny punktowej zostaną przyznane, jeżeli kryteria wyboru będą spełnione w odniesieniu do wszystkich dróg objętych operacją.  </a:t>
            </a:r>
          </a:p>
          <a:p>
            <a:r>
              <a:rPr lang="pl-PL" dirty="0"/>
              <a:t>Przykład: Jeżeli operacja będzie realizowana na dwóch drogach i w pkt 6.2. wstawiono znak „X”, będzie to oznaczać,  że kryterium, np. w zakresie powiązania z inwestycjami dotyczącymi tworzenia pasywnej infrastruktury szerokopasmowej, zostanie uznane za spełnione, po wykazaniu ww. powiązania dla obydwu dróg. </a:t>
            </a:r>
          </a:p>
        </p:txBody>
      </p:sp>
    </p:spTree>
    <p:extLst>
      <p:ext uri="{BB962C8B-B14F-4D97-AF65-F5344CB8AC3E}">
        <p14:creationId xmlns:p14="http://schemas.microsoft.com/office/powerpoint/2010/main" xmlns="" val="32557782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3" name="Prostokąt 2"/>
          <p:cNvSpPr/>
          <p:nvPr/>
        </p:nvSpPr>
        <p:spPr>
          <a:xfrm>
            <a:off x="702732" y="1484911"/>
            <a:ext cx="8052895" cy="4247317"/>
          </a:xfrm>
          <a:prstGeom prst="rect">
            <a:avLst/>
          </a:prstGeom>
        </p:spPr>
        <p:txBody>
          <a:bodyPr wrap="square">
            <a:spAutoFit/>
          </a:bodyPr>
          <a:lstStyle/>
          <a:p>
            <a:r>
              <a:rPr lang="pl-PL" b="1" dirty="0"/>
              <a:t>Zakres, w jakim będzie realizowana operacja  </a:t>
            </a:r>
            <a:endParaRPr lang="pl-PL" b="1" dirty="0" smtClean="0"/>
          </a:p>
          <a:p>
            <a:endParaRPr lang="pl-PL" dirty="0" smtClean="0"/>
          </a:p>
          <a:p>
            <a:r>
              <a:rPr lang="pl-PL" dirty="0" smtClean="0"/>
              <a:t>Należy </a:t>
            </a:r>
            <a:r>
              <a:rPr lang="pl-PL" dirty="0"/>
              <a:t>podać zakres, w jakim będzie realizowana operacja, poprzez </a:t>
            </a:r>
            <a:r>
              <a:rPr lang="pl-PL" u="sng" dirty="0"/>
              <a:t>wpisanie wartości wskaźników, których osiągnięcie jest zakładane w wyniku realizacji operacji - w podziale na drogi wewnętrzne, gminne lub powiatowe</a:t>
            </a:r>
            <a:r>
              <a:rPr lang="pl-PL" dirty="0"/>
              <a:t>.  Wartości należy podać w kilometrach z dokładnością do 3 miejsc po przecinku. W przypadku kiedy operacja będzie dotyczyła przebudowy </a:t>
            </a:r>
            <a:r>
              <a:rPr lang="pl-PL" dirty="0" smtClean="0"/>
              <a:t>drogi, w </a:t>
            </a:r>
            <a:r>
              <a:rPr lang="pl-PL" dirty="0"/>
              <a:t>ramach której będzie także zmieniana nawierzchnia wartości wskaźników należy wpisać jedynie w pkt 1.2.  W pkt 1.3. wartości wskaźników należy wpisać jedynie w przypadku kiedy operacja będzie dotyczyła wyłącznie zmiany nawierzchni (nie powiązanej z przebudową drogi). Jeżeli w którymkolwiek z pól dane liczbowe nie występują, należy wpisać wartość „0”.  </a:t>
            </a:r>
          </a:p>
          <a:p>
            <a:endParaRPr lang="pl-PL" dirty="0" smtClean="0"/>
          </a:p>
          <a:p>
            <a:r>
              <a:rPr lang="pl-PL" dirty="0" smtClean="0"/>
              <a:t>Uwaga</a:t>
            </a:r>
            <a:r>
              <a:rPr lang="pl-PL" dirty="0"/>
              <a:t>: </a:t>
            </a:r>
            <a:r>
              <a:rPr lang="pl-PL" u="sng" dirty="0"/>
              <a:t>Wartości wskaźników, których osiągnięcie jest zakładane w wyniku realizacji operacji zostaną zamieszczone w umowie o przyznaniu pomocy i będzie skutkowało ich osiągnięciem do dnia złożenia wniosku o płatność końcową</a:t>
            </a:r>
          </a:p>
        </p:txBody>
      </p:sp>
    </p:spTree>
    <p:extLst>
      <p:ext uri="{BB962C8B-B14F-4D97-AF65-F5344CB8AC3E}">
        <p14:creationId xmlns:p14="http://schemas.microsoft.com/office/powerpoint/2010/main" xmlns="" val="32557782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4" name="Symbol zastępczy zawartości 3"/>
          <p:cNvSpPr>
            <a:spLocks noGrp="1"/>
          </p:cNvSpPr>
          <p:nvPr>
            <p:ph idx="1"/>
          </p:nvPr>
        </p:nvSpPr>
        <p:spPr/>
        <p:txBody>
          <a:bodyPr/>
          <a:lstStyle/>
          <a:p>
            <a:pPr marL="0" indent="0">
              <a:buNone/>
            </a:pPr>
            <a:r>
              <a:rPr lang="pl-PL" sz="2400" b="1" dirty="0" smtClean="0">
                <a:latin typeface="+mj-lt"/>
                <a:cs typeface="Arial" pitchFamily="34" charset="0"/>
              </a:rPr>
              <a:t>PLAN FINANSOWY OPERACJI:</a:t>
            </a:r>
          </a:p>
          <a:p>
            <a:pPr marL="0" indent="0">
              <a:buNone/>
            </a:pPr>
            <a:endParaRPr lang="pl-PL" sz="1800" b="1" dirty="0">
              <a:latin typeface="+mj-lt"/>
              <a:cs typeface="Arial" pitchFamily="34" charset="0"/>
            </a:endParaRPr>
          </a:p>
          <a:p>
            <a:pPr marL="0" indent="0">
              <a:buNone/>
            </a:pPr>
            <a:r>
              <a:rPr lang="pl-PL" sz="1800" b="1" dirty="0" smtClean="0">
                <a:latin typeface="+mj-lt"/>
                <a:cs typeface="Arial" pitchFamily="34" charset="0"/>
              </a:rPr>
              <a:t>1. </a:t>
            </a:r>
            <a:r>
              <a:rPr lang="pl-PL" sz="2000" b="1" dirty="0" smtClean="0">
                <a:latin typeface="+mj-lt"/>
                <a:cs typeface="Arial" pitchFamily="34" charset="0"/>
              </a:rPr>
              <a:t>Tabela PLANOWANE KOSZTY OPERACJI:</a:t>
            </a:r>
          </a:p>
          <a:p>
            <a:pPr marL="0" indent="0">
              <a:buNone/>
            </a:pPr>
            <a:endParaRPr lang="pl-PL" sz="1600" dirty="0" smtClean="0">
              <a:latin typeface="+mj-lt"/>
              <a:cs typeface="Arial" pitchFamily="34" charset="0"/>
            </a:endParaRPr>
          </a:p>
          <a:p>
            <a:pPr marL="0" indent="0">
              <a:buNone/>
            </a:pPr>
            <a:r>
              <a:rPr lang="pl-PL" sz="1600" dirty="0" smtClean="0">
                <a:latin typeface="+mj-lt"/>
                <a:cs typeface="Arial" pitchFamily="34" charset="0"/>
              </a:rPr>
              <a:t>Należy </a:t>
            </a:r>
            <a:r>
              <a:rPr lang="pl-PL" sz="1600" dirty="0">
                <a:latin typeface="+mj-lt"/>
                <a:cs typeface="Arial" pitchFamily="34" charset="0"/>
              </a:rPr>
              <a:t>podać dane dotyczące kosztów kwalifikowalnych (inwestycyjnych) poszczególnych zakresów w podziale na drogi wewnętrzne, gminne lub powiatowe. Koszty kwalifikowalne należy podać w zł. </a:t>
            </a:r>
            <a:endParaRPr lang="pl-PL" sz="1600" dirty="0" smtClean="0">
              <a:latin typeface="+mj-lt"/>
              <a:cs typeface="Arial" pitchFamily="34" charset="0"/>
            </a:endParaRPr>
          </a:p>
          <a:p>
            <a:pPr marL="0" indent="0">
              <a:buNone/>
            </a:pPr>
            <a:r>
              <a:rPr lang="pl-PL" sz="1600" dirty="0">
                <a:latin typeface="+mj-lt"/>
                <a:cs typeface="Arial" pitchFamily="34" charset="0"/>
              </a:rPr>
              <a:t>W przypadku, gdy koszty zakupu sprzętu, materiałów i usług służących realizacji operacji  zostały ujęte kosztach kwalifikowalnych w pkt 1.1-1.4 należy podać w pkt 1.5 wartość „</a:t>
            </a:r>
            <a:r>
              <a:rPr lang="pl-PL" sz="1600" dirty="0" smtClean="0">
                <a:latin typeface="+mj-lt"/>
                <a:cs typeface="Arial" pitchFamily="34" charset="0"/>
              </a:rPr>
              <a:t>0,00”</a:t>
            </a:r>
          </a:p>
          <a:p>
            <a:pPr marL="0" indent="0">
              <a:buNone/>
            </a:pPr>
            <a:endParaRPr lang="pl-PL" sz="1600" dirty="0" smtClean="0">
              <a:latin typeface="+mj-lt"/>
              <a:cs typeface="Arial" pitchFamily="34" charset="0"/>
            </a:endParaRPr>
          </a:p>
          <a:p>
            <a:pPr marL="0" indent="0">
              <a:buNone/>
            </a:pPr>
            <a:r>
              <a:rPr lang="pl-PL" sz="1600" b="1" dirty="0" smtClean="0">
                <a:latin typeface="+mj-lt"/>
                <a:cs typeface="Arial" pitchFamily="34" charset="0"/>
              </a:rPr>
              <a:t>2.  </a:t>
            </a:r>
            <a:r>
              <a:rPr lang="pl-PL" sz="2000" b="1" dirty="0" smtClean="0"/>
              <a:t>Tabela </a:t>
            </a:r>
            <a:r>
              <a:rPr lang="pl-PL" sz="2000" b="1" dirty="0"/>
              <a:t>RODZAJE KOSZTÓW OPERACJI: </a:t>
            </a:r>
          </a:p>
          <a:p>
            <a:endParaRPr lang="pl-PL" sz="1600" dirty="0"/>
          </a:p>
          <a:p>
            <a:pPr marL="0" indent="0">
              <a:buNone/>
            </a:pPr>
            <a:r>
              <a:rPr lang="pl-PL" sz="1600" dirty="0"/>
              <a:t>Należy podać koszty całkowite i kwalifikowalne w podziale na koszty inwestycyjne i ogólne. Podane wartości muszą odpowiadać danym w zestawieniu rzeczowo-finansowym operacji. </a:t>
            </a:r>
          </a:p>
          <a:p>
            <a:pPr marL="0" indent="0">
              <a:buNone/>
            </a:pPr>
            <a:endParaRPr lang="pl-PL" sz="1600" dirty="0" smtClean="0">
              <a:latin typeface="+mj-lt"/>
              <a:cs typeface="Arial" pitchFamily="34" charset="0"/>
            </a:endParaRPr>
          </a:p>
          <a:p>
            <a:pPr marL="0" indent="0">
              <a:buNone/>
            </a:pPr>
            <a:endParaRPr lang="pl-PL" sz="1600" dirty="0">
              <a:latin typeface="+mj-lt"/>
              <a:cs typeface="Arial" pitchFamily="34" charset="0"/>
            </a:endParaRPr>
          </a:p>
        </p:txBody>
      </p:sp>
    </p:spTree>
    <p:extLst>
      <p:ext uri="{BB962C8B-B14F-4D97-AF65-F5344CB8AC3E}">
        <p14:creationId xmlns:p14="http://schemas.microsoft.com/office/powerpoint/2010/main" xmlns="" val="32557782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3" name="Prostokąt 2"/>
          <p:cNvSpPr/>
          <p:nvPr/>
        </p:nvSpPr>
        <p:spPr>
          <a:xfrm>
            <a:off x="76200" y="1389883"/>
            <a:ext cx="8974667" cy="4524315"/>
          </a:xfrm>
          <a:prstGeom prst="rect">
            <a:avLst/>
          </a:prstGeom>
        </p:spPr>
        <p:txBody>
          <a:bodyPr wrap="square">
            <a:spAutoFit/>
          </a:bodyPr>
          <a:lstStyle/>
          <a:p>
            <a:r>
              <a:rPr lang="pl-PL" b="1" dirty="0"/>
              <a:t>Koszty kwalifikowalne zostaną zrefundowane w pełnej wysokości, jeżeli zostaną poniesione</a:t>
            </a:r>
            <a:r>
              <a:rPr lang="pl-PL" dirty="0" smtClean="0"/>
              <a:t>:</a:t>
            </a:r>
          </a:p>
          <a:p>
            <a:r>
              <a:rPr lang="pl-PL" dirty="0" smtClean="0"/>
              <a:t> </a:t>
            </a:r>
          </a:p>
          <a:p>
            <a:pPr marL="285750" indent="-285750">
              <a:buFontTx/>
              <a:buChar char="-"/>
            </a:pPr>
            <a:r>
              <a:rPr lang="pl-PL" dirty="0" smtClean="0"/>
              <a:t>od </a:t>
            </a:r>
            <a:r>
              <a:rPr lang="pl-PL" dirty="0"/>
              <a:t>dnia, w którym została zawarta umowa o przyznaniu pomocy, </a:t>
            </a:r>
          </a:p>
          <a:p>
            <a:pPr marL="285750" indent="-285750">
              <a:buFontTx/>
              <a:buChar char="-"/>
            </a:pPr>
            <a:r>
              <a:rPr lang="pl-PL" dirty="0" smtClean="0"/>
              <a:t>w </a:t>
            </a:r>
            <a:r>
              <a:rPr lang="pl-PL" dirty="0"/>
              <a:t>przypadku kosztów ogólnych – od dnia 1 stycznia 2014r</a:t>
            </a:r>
            <a:r>
              <a:rPr lang="pl-PL" dirty="0" smtClean="0"/>
              <a:t>.,</a:t>
            </a:r>
          </a:p>
          <a:p>
            <a:pPr marL="285750" indent="-285750">
              <a:buFontTx/>
              <a:buChar char="-"/>
            </a:pPr>
            <a:r>
              <a:rPr lang="pl-PL" dirty="0" smtClean="0"/>
              <a:t>zgodnie </a:t>
            </a:r>
            <a:r>
              <a:rPr lang="pl-PL" dirty="0"/>
              <a:t>z przepisami o zamówieniach publicznych, w przypadku gdy te przepisy mają zastosowanie (dla kosztów powyżej  30 tys. EUR), </a:t>
            </a:r>
            <a:endParaRPr lang="pl-PL" dirty="0" smtClean="0"/>
          </a:p>
          <a:p>
            <a:pPr marL="285750" indent="-285750">
              <a:buFontTx/>
              <a:buChar char="-"/>
            </a:pPr>
            <a:r>
              <a:rPr lang="pl-PL" dirty="0" smtClean="0"/>
              <a:t>w </a:t>
            </a:r>
            <a:r>
              <a:rPr lang="pl-PL" dirty="0"/>
              <a:t>formie rozliczenia </a:t>
            </a:r>
            <a:r>
              <a:rPr lang="pl-PL" dirty="0" smtClean="0"/>
              <a:t>bezgotówkowego,</a:t>
            </a:r>
          </a:p>
          <a:p>
            <a:pPr marL="285750" indent="-285750">
              <a:buFontTx/>
              <a:buChar char="-"/>
            </a:pPr>
            <a:r>
              <a:rPr lang="pl-PL" dirty="0" smtClean="0"/>
              <a:t>zgodnie </a:t>
            </a:r>
            <a:r>
              <a:rPr lang="pl-PL" dirty="0"/>
              <a:t>z zasadami konkurencyjności wydatków w ramach PROW 2014-2020 (dla kosztów powyżej 20 tys. zł netto  i poniżej 30 tys. EUR), </a:t>
            </a:r>
          </a:p>
          <a:p>
            <a:pPr marL="285750" indent="-285750">
              <a:buFontTx/>
              <a:buChar char="-"/>
            </a:pPr>
            <a:r>
              <a:rPr lang="pl-PL" dirty="0" smtClean="0"/>
              <a:t>zostały </a:t>
            </a:r>
            <a:r>
              <a:rPr lang="pl-PL" dirty="0"/>
              <a:t>uwzględnione w oddzielnym systemie rachunkowości albo do ich identyfikacji wykorzystano odpowiedni kod rachunkowy, o których mowa w art. 66 ust. 1 lit. c </a:t>
            </a:r>
            <a:r>
              <a:rPr lang="pl-PL" dirty="0" err="1"/>
              <a:t>ppkt</a:t>
            </a:r>
            <a:r>
              <a:rPr lang="pl-PL" dirty="0"/>
              <a:t> (i) rozporządzenia nr 1305/2013 </a:t>
            </a:r>
            <a:endParaRPr lang="pl-PL" dirty="0" smtClean="0"/>
          </a:p>
          <a:p>
            <a:endParaRPr lang="pl-PL" dirty="0"/>
          </a:p>
          <a:p>
            <a:r>
              <a:rPr lang="pl-PL" dirty="0" smtClean="0"/>
              <a:t>W </a:t>
            </a:r>
            <a:r>
              <a:rPr lang="pl-PL" dirty="0"/>
              <a:t>przypadku naruszenia przepisów o zamówieniach publicznych lub zasady konkurencyjności wydatków, zostaną wobec beneficjenta zastosowane kary administracyjne wg  tabel ze wskaźnikami, o których mowa w pkt 13 cz. A instrukcji</a:t>
            </a:r>
          </a:p>
        </p:txBody>
      </p:sp>
    </p:spTree>
    <p:extLst>
      <p:ext uri="{BB962C8B-B14F-4D97-AF65-F5344CB8AC3E}">
        <p14:creationId xmlns:p14="http://schemas.microsoft.com/office/powerpoint/2010/main" xmlns="" val="42003590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Najważniejsze zasady wypełniania wniosku</a:t>
            </a:r>
            <a:endParaRPr lang="pl-PL" sz="2400" dirty="0"/>
          </a:p>
        </p:txBody>
      </p:sp>
      <p:sp>
        <p:nvSpPr>
          <p:cNvPr id="3" name="Prostokąt 2"/>
          <p:cNvSpPr/>
          <p:nvPr/>
        </p:nvSpPr>
        <p:spPr>
          <a:xfrm>
            <a:off x="506743" y="1779601"/>
            <a:ext cx="8248884" cy="3477875"/>
          </a:xfrm>
          <a:prstGeom prst="rect">
            <a:avLst/>
          </a:prstGeom>
        </p:spPr>
        <p:txBody>
          <a:bodyPr wrap="square">
            <a:spAutoFit/>
          </a:bodyPr>
          <a:lstStyle/>
          <a:p>
            <a:r>
              <a:rPr lang="pl-PL" sz="2000" b="1" dirty="0" smtClean="0"/>
              <a:t>Uwzględnienie operacji w planie finansowym podmiotu ubiegającego się o pomoc </a:t>
            </a:r>
            <a:r>
              <a:rPr lang="pl-PL" dirty="0" smtClean="0"/>
              <a:t>(nie </a:t>
            </a:r>
            <a:r>
              <a:rPr lang="pl-PL" dirty="0"/>
              <a:t>później niż w dniu zawarcia umowy o przyznanie </a:t>
            </a:r>
            <a:r>
              <a:rPr lang="pl-PL" dirty="0" smtClean="0"/>
              <a:t>pomocy)</a:t>
            </a:r>
          </a:p>
          <a:p>
            <a:endParaRPr lang="pl-PL" dirty="0"/>
          </a:p>
          <a:p>
            <a:r>
              <a:rPr lang="pl-PL" dirty="0" smtClean="0"/>
              <a:t>Należy podać numer uchwały oraz datę podjęcia uchwały.</a:t>
            </a:r>
          </a:p>
          <a:p>
            <a:endParaRPr lang="pl-PL" dirty="0"/>
          </a:p>
          <a:p>
            <a:r>
              <a:rPr lang="pl-PL" dirty="0"/>
              <a:t>Jeżeli Wnioskodawca na dzień składania wniosku nie uwzględnił finansowania operacji w swoim budżecie, jest zobowiązany niezwłocznie poinformować UM o przyjęciu stosowanej uchwały. </a:t>
            </a:r>
            <a:r>
              <a:rPr lang="pl-PL" u="sng" dirty="0"/>
              <a:t>Uchwała budżetowa  lub jej zmiana  albo uchwała  o wieloletnim planie inwestycyjnym musi być podjęta/zmieniona najpóźniej w dniu podpisania umowy przyznaniu pomocy </a:t>
            </a:r>
            <a:endParaRPr lang="pl-PL" u="sng" dirty="0" smtClean="0"/>
          </a:p>
          <a:p>
            <a:endParaRPr lang="pl-PL" dirty="0"/>
          </a:p>
          <a:p>
            <a:endParaRPr lang="pl-PL" dirty="0"/>
          </a:p>
        </p:txBody>
      </p:sp>
    </p:spTree>
    <p:extLst>
      <p:ext uri="{BB962C8B-B14F-4D97-AF65-F5344CB8AC3E}">
        <p14:creationId xmlns:p14="http://schemas.microsoft.com/office/powerpoint/2010/main" xmlns="" val="32557782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a:solidFill>
                  <a:srgbClr val="44C6EB"/>
                </a:solidFill>
              </a:rPr>
              <a:t>Najważniejsze zasady wypełniania wniosku</a:t>
            </a:r>
            <a:endParaRPr lang="pl-PL" sz="2400" dirty="0"/>
          </a:p>
        </p:txBody>
      </p:sp>
      <p:sp>
        <p:nvSpPr>
          <p:cNvPr id="3" name="Prostokąt 2"/>
          <p:cNvSpPr/>
          <p:nvPr/>
        </p:nvSpPr>
        <p:spPr>
          <a:xfrm>
            <a:off x="76200" y="1405467"/>
            <a:ext cx="9000067" cy="5139869"/>
          </a:xfrm>
          <a:prstGeom prst="rect">
            <a:avLst/>
          </a:prstGeom>
        </p:spPr>
        <p:txBody>
          <a:bodyPr wrap="square">
            <a:spAutoFit/>
          </a:bodyPr>
          <a:lstStyle/>
          <a:p>
            <a:r>
              <a:rPr lang="pl-PL" sz="2000" b="1" dirty="0" smtClean="0"/>
              <a:t>Określenie </a:t>
            </a:r>
            <a:r>
              <a:rPr lang="pl-PL" sz="2000" b="1" dirty="0"/>
              <a:t>możliwości realizacji operacji przez podmiot ubiegający się o przyznanie pomocy bez udziału środków publicznych </a:t>
            </a:r>
            <a:endParaRPr lang="pl-PL" sz="2000" b="1" dirty="0" smtClean="0"/>
          </a:p>
          <a:p>
            <a:endParaRPr lang="pl-PL" b="1" dirty="0"/>
          </a:p>
          <a:p>
            <a:r>
              <a:rPr lang="pl-PL" dirty="0" smtClean="0"/>
              <a:t>Na </a:t>
            </a:r>
            <a:r>
              <a:rPr lang="pl-PL" dirty="0"/>
              <a:t>podstawie udzielonych przez Wnioskodawcę odpowiedzi UM dokona oceny możliwości realizacji operacji objętej wnioskiem bez udziału środków </a:t>
            </a:r>
            <a:r>
              <a:rPr lang="pl-PL" dirty="0" smtClean="0"/>
              <a:t>publicznych</a:t>
            </a:r>
          </a:p>
          <a:p>
            <a:endParaRPr lang="pl-PL" dirty="0"/>
          </a:p>
          <a:p>
            <a:pPr marL="342900" indent="-342900">
              <a:buAutoNum type="arabicPeriod"/>
            </a:pPr>
            <a:r>
              <a:rPr lang="pl-PL" dirty="0" smtClean="0"/>
              <a:t>Czy operacja powstałaby bez pomocy publicznej w identycznym zakresie jak wskazany we wniosku, z zastosowaniem tych samych rozwiązań technicznych/technologicznych. Jeśli „nie”, należy podać wartość netto nakładów inwestycyjnych, które zostałyby poniesione w przypadku nieotrzymania pomocy</a:t>
            </a:r>
          </a:p>
          <a:p>
            <a:pPr marL="342900" indent="-342900">
              <a:buAutoNum type="arabicPeriod"/>
            </a:pPr>
            <a:r>
              <a:rPr lang="pl-PL" dirty="0"/>
              <a:t>Czy w przypadku niekorzystania z pomocy finansowej podmiot ubiegający się o przyznanie </a:t>
            </a:r>
            <a:r>
              <a:rPr lang="pl-PL" dirty="0" smtClean="0"/>
              <a:t>pomocy rozpocząłby realizację inwestycji w tym samym czasie?</a:t>
            </a:r>
          </a:p>
          <a:p>
            <a:pPr marL="342900" indent="-342900">
              <a:buAutoNum type="arabicPeriod"/>
            </a:pPr>
            <a:r>
              <a:rPr lang="pl-PL" dirty="0" smtClean="0"/>
              <a:t>Czy w przypadku niekorzystania z pomocy finansowej podmiot ubiegający się o przyznanie pomocy zakończyłby inwestycję w tym samym czasie (tzn. w miesiącu, kiedy zaplanowano złożenie wniosku o płatność)?</a:t>
            </a:r>
          </a:p>
          <a:p>
            <a:r>
              <a:rPr lang="pl-PL" dirty="0" smtClean="0"/>
              <a:t>Jeżeli w pkt 2 i 3 podano odpowiedź „nie” , należy w miesiącach podać, i ile dłużej trwałby proces inwestycyjny.</a:t>
            </a:r>
          </a:p>
          <a:p>
            <a:endParaRPr lang="pl-PL" dirty="0"/>
          </a:p>
        </p:txBody>
      </p:sp>
    </p:spTree>
    <p:extLst>
      <p:ext uri="{BB962C8B-B14F-4D97-AF65-F5344CB8AC3E}">
        <p14:creationId xmlns:p14="http://schemas.microsoft.com/office/powerpoint/2010/main" xmlns="" val="8273596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4" name="Symbol zastępczy zawartości 3"/>
          <p:cNvSpPr>
            <a:spLocks noGrp="1"/>
          </p:cNvSpPr>
          <p:nvPr>
            <p:ph idx="1"/>
          </p:nvPr>
        </p:nvSpPr>
        <p:spPr/>
        <p:txBody>
          <a:bodyPr/>
          <a:lstStyle/>
          <a:p>
            <a:pPr marL="0" indent="0">
              <a:buNone/>
            </a:pPr>
            <a:r>
              <a:rPr lang="pl-PL" sz="2000" dirty="0">
                <a:latin typeface="+mj-lt"/>
                <a:cs typeface="Arial" pitchFamily="34" charset="0"/>
              </a:rPr>
              <a:t>Kopie dokumentów, dołącza się do wniosku w formie kopii potwierdzonych za zgodność z oryginałem </a:t>
            </a:r>
            <a:r>
              <a:rPr lang="pl-PL" sz="2000" b="1" dirty="0">
                <a:latin typeface="+mj-lt"/>
                <a:cs typeface="Arial" pitchFamily="34" charset="0"/>
              </a:rPr>
              <a:t>przez podmiot ubiegający się o przyznanie pomocy</a:t>
            </a:r>
            <a:r>
              <a:rPr lang="pl-PL" sz="2000" dirty="0">
                <a:latin typeface="+mj-lt"/>
                <a:cs typeface="Arial" pitchFamily="34" charset="0"/>
              </a:rPr>
              <a:t> lub pracownika samorządu województwa lub podmiot, który wydał dokument,  lub w formie kopii poświadczonych za zgodność z oryginałem przez notariusza</a:t>
            </a:r>
            <a:r>
              <a:rPr lang="pl-PL" sz="2000" dirty="0">
                <a:latin typeface="Arial" pitchFamily="34" charset="0"/>
                <a:cs typeface="Arial" pitchFamily="34" charset="0"/>
              </a:rPr>
              <a:t>. </a:t>
            </a:r>
            <a:endParaRPr lang="pl-PL" sz="2000" dirty="0" smtClean="0">
              <a:latin typeface="Arial" pitchFamily="34" charset="0"/>
              <a:cs typeface="Arial" pitchFamily="34" charset="0"/>
            </a:endParaRPr>
          </a:p>
          <a:p>
            <a:pPr marL="0" indent="0">
              <a:buNone/>
            </a:pPr>
            <a:endParaRPr lang="pl-PL" sz="2000" dirty="0">
              <a:latin typeface="Arial" pitchFamily="34" charset="0"/>
              <a:cs typeface="Arial" pitchFamily="34" charset="0"/>
            </a:endParaRPr>
          </a:p>
          <a:p>
            <a:pPr marL="0" indent="0">
              <a:buNone/>
            </a:pPr>
            <a:r>
              <a:rPr lang="pl-PL" sz="2000" dirty="0">
                <a:cs typeface="Arial" pitchFamily="34" charset="0"/>
              </a:rPr>
              <a:t>Dokumenty sporządzone na formularzach udostępnionych przez UM powinny być, w wyznaczonych do tego miejscach, czytelnie podpisane przez osobę reprezentującą Wnioskodawcę albo pełnomocnika oraz opatrzone pieczęcią nagłówkową  i </a:t>
            </a:r>
            <a:r>
              <a:rPr lang="pl-PL" sz="2000" dirty="0" smtClean="0">
                <a:cs typeface="Arial" pitchFamily="34" charset="0"/>
              </a:rPr>
              <a:t>datą.</a:t>
            </a:r>
          </a:p>
          <a:p>
            <a:pPr marL="0" indent="0">
              <a:buNone/>
            </a:pPr>
            <a:endParaRPr lang="pl-PL" sz="2000" dirty="0">
              <a:latin typeface="Arial" pitchFamily="34" charset="0"/>
              <a:cs typeface="Arial" pitchFamily="34" charset="0"/>
            </a:endParaRPr>
          </a:p>
          <a:p>
            <a:pPr marL="0" indent="0">
              <a:buNone/>
            </a:pPr>
            <a:endParaRPr lang="pl-PL" sz="2000" dirty="0" smtClean="0">
              <a:latin typeface="Arial" pitchFamily="34" charset="0"/>
              <a:cs typeface="Arial" pitchFamily="34" charset="0"/>
            </a:endParaRPr>
          </a:p>
          <a:p>
            <a:pPr marL="0" indent="0">
              <a:buNone/>
            </a:pPr>
            <a:endParaRPr lang="pl-PL" sz="2000" dirty="0">
              <a:latin typeface="Arial" pitchFamily="34" charset="0"/>
              <a:cs typeface="Arial" pitchFamily="34" charset="0"/>
            </a:endParaRPr>
          </a:p>
          <a:p>
            <a:pPr marL="0" indent="0">
              <a:buNone/>
            </a:pPr>
            <a:endParaRPr lang="pl-PL" sz="2000" dirty="0" smtClean="0">
              <a:latin typeface="Arial" pitchFamily="34" charset="0"/>
              <a:cs typeface="Arial" pitchFamily="34" charset="0"/>
            </a:endParaRPr>
          </a:p>
          <a:p>
            <a:pPr marL="0" indent="0">
              <a:buNone/>
            </a:pPr>
            <a:endParaRPr lang="pl-PL" sz="2000" dirty="0">
              <a:latin typeface="Arial" pitchFamily="34" charset="0"/>
              <a:cs typeface="Arial" pitchFamily="34" charset="0"/>
            </a:endParaRPr>
          </a:p>
        </p:txBody>
      </p:sp>
    </p:spTree>
    <p:extLst>
      <p:ext uri="{BB962C8B-B14F-4D97-AF65-F5344CB8AC3E}">
        <p14:creationId xmlns:p14="http://schemas.microsoft.com/office/powerpoint/2010/main" xmlns="" val="12384780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457200" y="1583267"/>
            <a:ext cx="8298427" cy="4247317"/>
          </a:xfrm>
          <a:prstGeom prst="rect">
            <a:avLst/>
          </a:prstGeom>
        </p:spPr>
        <p:txBody>
          <a:bodyPr wrap="square">
            <a:spAutoFit/>
          </a:bodyPr>
          <a:lstStyle/>
          <a:p>
            <a:pPr marL="342900" indent="-342900">
              <a:buAutoNum type="arabicPeriod"/>
            </a:pPr>
            <a:r>
              <a:rPr lang="pl-PL" b="1" dirty="0" smtClean="0"/>
              <a:t>Zaświadczenie </a:t>
            </a:r>
            <a:r>
              <a:rPr lang="pl-PL" b="1" dirty="0"/>
              <a:t>wystawione przez wójta/burmistrza określające liczbę mieszkańców miejscowości, w której będzie realizowana operacja, wg stanu na dzień 31 grudnia roku poprzedzającego rok złożenia wniosku – oryginał </a:t>
            </a:r>
            <a:endParaRPr lang="pl-PL" b="1" dirty="0" smtClean="0"/>
          </a:p>
          <a:p>
            <a:endParaRPr lang="pl-PL" b="1" dirty="0"/>
          </a:p>
          <a:p>
            <a:r>
              <a:rPr lang="pl-PL" dirty="0" smtClean="0"/>
              <a:t>Powyższe </a:t>
            </a:r>
            <a:r>
              <a:rPr lang="pl-PL" dirty="0"/>
              <a:t>zaświadczenie powinno określać liczbę mieszkańców zameldowanych w danej miejscowości </a:t>
            </a:r>
            <a:r>
              <a:rPr lang="pl-PL" u="sng" dirty="0"/>
              <a:t>na pobyt stały oraz czasowy</a:t>
            </a:r>
            <a:r>
              <a:rPr lang="pl-PL" dirty="0"/>
              <a:t>. Jeżeli operacja będzie realizowana w więcej niż jednej miejscowości, należy załączyć stosowne zaświadczenia uwzględniające liczbę ludności każdej miejscowości, w której planowana jest realizacja operacji.   </a:t>
            </a:r>
          </a:p>
          <a:p>
            <a:r>
              <a:rPr lang="pl-PL" dirty="0"/>
              <a:t>Uwaga: Jeżeli operacja będzie realizowana w przysiółku, osadzie lub kolonii, należy podać liczbę mieszkańców tej jednostki osadniczej, o ile występuje w rozporządzeniu Ministra Administracji i Cyfryzacji z dnia 13 grudnia 2012r.  w sprawie wykazu urzędowych nazw miejscowości i ich części (Dz. U. z 2013 r. poz. 200). </a:t>
            </a:r>
            <a:endParaRPr lang="pl-PL" dirty="0" smtClean="0"/>
          </a:p>
          <a:p>
            <a:endParaRPr lang="pl-PL" dirty="0"/>
          </a:p>
          <a:p>
            <a:r>
              <a:rPr lang="pl-PL" b="1" dirty="0" smtClean="0"/>
              <a:t>2.     Pełnomocnictwo</a:t>
            </a:r>
            <a:r>
              <a:rPr lang="pl-PL" b="1" dirty="0"/>
              <a:t>, jeżeli zostało udzielone - oryginał lub kopia</a:t>
            </a:r>
          </a:p>
          <a:p>
            <a:endParaRPr lang="pl-PL" dirty="0"/>
          </a:p>
        </p:txBody>
      </p:sp>
    </p:spTree>
    <p:extLst>
      <p:ext uri="{BB962C8B-B14F-4D97-AF65-F5344CB8AC3E}">
        <p14:creationId xmlns:p14="http://schemas.microsoft.com/office/powerpoint/2010/main" xmlns="" val="12384780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110067" y="1422400"/>
            <a:ext cx="8873065" cy="4524315"/>
          </a:xfrm>
          <a:prstGeom prst="rect">
            <a:avLst/>
          </a:prstGeom>
        </p:spPr>
        <p:txBody>
          <a:bodyPr wrap="square">
            <a:spAutoFit/>
          </a:bodyPr>
          <a:lstStyle/>
          <a:p>
            <a:pPr marL="342900" indent="-342900">
              <a:buAutoNum type="arabicPeriod" startAt="2"/>
            </a:pPr>
            <a:endParaRPr lang="pl-PL" dirty="0"/>
          </a:p>
          <a:p>
            <a:r>
              <a:rPr lang="pl-PL" b="1" dirty="0" smtClean="0"/>
              <a:t>3.    Dokument </a:t>
            </a:r>
            <a:r>
              <a:rPr lang="pl-PL" b="1" dirty="0"/>
              <a:t>potwierdzający prawo do dysponowania nieruchomością – </a:t>
            </a:r>
            <a:r>
              <a:rPr lang="pl-PL" b="1" dirty="0" smtClean="0"/>
              <a:t>kopia</a:t>
            </a:r>
          </a:p>
          <a:p>
            <a:pPr marL="342900" indent="-342900">
              <a:buAutoNum type="arabicPeriod" startAt="2"/>
            </a:pPr>
            <a:endParaRPr lang="pl-PL" dirty="0"/>
          </a:p>
          <a:p>
            <a:pPr marL="285750" indent="-285750">
              <a:buFont typeface="Arial" pitchFamily="34" charset="0"/>
              <a:buChar char="•"/>
            </a:pPr>
            <a:r>
              <a:rPr lang="pl-PL" dirty="0" smtClean="0"/>
              <a:t>odpis </a:t>
            </a:r>
            <a:r>
              <a:rPr lang="pl-PL" dirty="0"/>
              <a:t>z ksiąg wieczystych wystawiony nie wcześniej niż 3 miesiące przed złożeniem wniosku o przyznanie pomocy, </a:t>
            </a:r>
            <a:endParaRPr lang="pl-PL" dirty="0" smtClean="0"/>
          </a:p>
          <a:p>
            <a:pPr marL="285750" indent="-285750">
              <a:buFont typeface="Arial" pitchFamily="34" charset="0"/>
              <a:buChar char="•"/>
            </a:pPr>
            <a:r>
              <a:rPr lang="pl-PL" dirty="0" smtClean="0"/>
              <a:t>odpis </a:t>
            </a:r>
            <a:r>
              <a:rPr lang="pl-PL" dirty="0"/>
              <a:t>aktu notarialnego wraz z kopią wniosku o wpis do księgi </a:t>
            </a:r>
            <a:r>
              <a:rPr lang="pl-PL" dirty="0" smtClean="0"/>
              <a:t>wieczystej</a:t>
            </a:r>
          </a:p>
          <a:p>
            <a:pPr marL="285750" indent="-285750">
              <a:buFont typeface="Arial" pitchFamily="34" charset="0"/>
              <a:buChar char="•"/>
            </a:pPr>
            <a:r>
              <a:rPr lang="pl-PL" dirty="0" smtClean="0"/>
              <a:t>prawomocne </a:t>
            </a:r>
            <a:r>
              <a:rPr lang="pl-PL" dirty="0"/>
              <a:t>orzeczenie sądu wraz z kopią wniosku o wpis do księgi </a:t>
            </a:r>
            <a:r>
              <a:rPr lang="pl-PL" dirty="0" smtClean="0"/>
              <a:t>wieczystej</a:t>
            </a:r>
          </a:p>
          <a:p>
            <a:pPr marL="285750" indent="-285750">
              <a:buFont typeface="Arial" pitchFamily="34" charset="0"/>
              <a:buChar char="•"/>
            </a:pPr>
            <a:r>
              <a:rPr lang="pl-PL" dirty="0" smtClean="0"/>
              <a:t>ostateczna </a:t>
            </a:r>
            <a:r>
              <a:rPr lang="pl-PL" dirty="0"/>
              <a:t>decyzja administracyjna wraz z kopią wniosku o wpis do księgi wieczystej. </a:t>
            </a:r>
            <a:endParaRPr lang="pl-PL" dirty="0" smtClean="0"/>
          </a:p>
          <a:p>
            <a:pPr marL="285750" indent="-285750">
              <a:buFont typeface="Arial" pitchFamily="34" charset="0"/>
              <a:buChar char="•"/>
            </a:pPr>
            <a:r>
              <a:rPr lang="pl-PL" dirty="0" smtClean="0"/>
              <a:t>inne </a:t>
            </a:r>
            <a:r>
              <a:rPr lang="pl-PL" dirty="0"/>
              <a:t>dokumenty potwierdzające tytuł prawny. </a:t>
            </a:r>
            <a:endParaRPr lang="pl-PL" dirty="0" smtClean="0"/>
          </a:p>
          <a:p>
            <a:endParaRPr lang="pl-PL" dirty="0" smtClean="0"/>
          </a:p>
          <a:p>
            <a:r>
              <a:rPr lang="pl-PL" dirty="0"/>
              <a:t>Kopia wniosku powinna zawierać czytelne potwierdzenie jego złożenia w </a:t>
            </a:r>
            <a:r>
              <a:rPr lang="pl-PL" dirty="0" smtClean="0"/>
              <a:t>sądzie</a:t>
            </a:r>
          </a:p>
          <a:p>
            <a:endParaRPr lang="pl-PL" dirty="0"/>
          </a:p>
          <a:p>
            <a:r>
              <a:rPr lang="pl-PL" dirty="0" smtClean="0"/>
              <a:t>W </a:t>
            </a:r>
            <a:r>
              <a:rPr lang="pl-PL" dirty="0"/>
              <a:t>związku z udostępnieniem przeglądarki ksiąg wieczystych na stronie internetowej </a:t>
            </a:r>
            <a:r>
              <a:rPr lang="pl-PL" dirty="0" smtClean="0"/>
              <a:t>www.ms.gov.pl</a:t>
            </a:r>
            <a:r>
              <a:rPr lang="pl-PL" dirty="0"/>
              <a:t>. możliwe jest podanie przez Wnioskodawcę jedynie numeru elektronicznej księgi wieczystej, bez konieczności załączania odpisu.</a:t>
            </a:r>
          </a:p>
          <a:p>
            <a:pPr marL="342900" indent="-342900">
              <a:buAutoNum type="arabicPeriod" startAt="2"/>
            </a:pPr>
            <a:endParaRPr lang="pl-PL" dirty="0"/>
          </a:p>
        </p:txBody>
      </p:sp>
    </p:spTree>
    <p:extLst>
      <p:ext uri="{BB962C8B-B14F-4D97-AF65-F5344CB8AC3E}">
        <p14:creationId xmlns:p14="http://schemas.microsoft.com/office/powerpoint/2010/main" xmlns="" val="19935663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457200" y="1727199"/>
            <a:ext cx="8298427" cy="3693319"/>
          </a:xfrm>
          <a:prstGeom prst="rect">
            <a:avLst/>
          </a:prstGeom>
        </p:spPr>
        <p:txBody>
          <a:bodyPr wrap="square">
            <a:spAutoFit/>
          </a:bodyPr>
          <a:lstStyle/>
          <a:p>
            <a:r>
              <a:rPr lang="pl-PL" dirty="0"/>
              <a:t>Uwaga: </a:t>
            </a:r>
            <a:endParaRPr lang="pl-PL" dirty="0" smtClean="0"/>
          </a:p>
          <a:p>
            <a:endParaRPr lang="pl-PL" dirty="0"/>
          </a:p>
          <a:p>
            <a:r>
              <a:rPr lang="pl-PL" dirty="0" smtClean="0"/>
              <a:t>Złożenie </a:t>
            </a:r>
            <a:r>
              <a:rPr lang="pl-PL" dirty="0"/>
              <a:t>ww. dokumentów </a:t>
            </a:r>
            <a:r>
              <a:rPr lang="pl-PL" b="1" dirty="0"/>
              <a:t>nie jest wymagane w przypadku, gdy dla planowanej operacji Wnioskodawca załącza  do wniosku ostateczną decyzję o pozwoleniu na budowę lub zgłoszenie zamiaru wykonywania robót budowlanych właściwemu </a:t>
            </a:r>
            <a:r>
              <a:rPr lang="pl-PL" dirty="0"/>
              <a:t>organowi. </a:t>
            </a:r>
            <a:endParaRPr lang="pl-PL" dirty="0" smtClean="0"/>
          </a:p>
          <a:p>
            <a:endParaRPr lang="pl-PL" dirty="0"/>
          </a:p>
          <a:p>
            <a:endParaRPr lang="pl-PL" dirty="0" smtClean="0"/>
          </a:p>
          <a:p>
            <a:r>
              <a:rPr lang="pl-PL" dirty="0" smtClean="0"/>
              <a:t>W </a:t>
            </a:r>
            <a:r>
              <a:rPr lang="pl-PL" dirty="0"/>
              <a:t>przypadku realizowania operacji w formie „</a:t>
            </a:r>
            <a:r>
              <a:rPr lang="pl-PL" b="1" dirty="0"/>
              <a:t>zaprojektuj – wybuduj” dokumenty potwierdzające prawo do dysponowania nieruchomością są załącznikami obowiązkowymi. </a:t>
            </a:r>
            <a:endParaRPr lang="pl-PL" b="1" dirty="0" smtClean="0"/>
          </a:p>
          <a:p>
            <a:endParaRPr lang="pl-PL" dirty="0"/>
          </a:p>
          <a:p>
            <a:endParaRPr lang="pl-PL" dirty="0"/>
          </a:p>
        </p:txBody>
      </p:sp>
    </p:spTree>
    <p:extLst>
      <p:ext uri="{BB962C8B-B14F-4D97-AF65-F5344CB8AC3E}">
        <p14:creationId xmlns:p14="http://schemas.microsoft.com/office/powerpoint/2010/main" xmlns="" val="19935663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Zasady ogólne</a:t>
            </a:r>
            <a:endParaRPr lang="pl-PL" sz="2400" dirty="0"/>
          </a:p>
        </p:txBody>
      </p:sp>
      <p:sp>
        <p:nvSpPr>
          <p:cNvPr id="6" name="Prostokąt 5"/>
          <p:cNvSpPr/>
          <p:nvPr/>
        </p:nvSpPr>
        <p:spPr>
          <a:xfrm>
            <a:off x="609599" y="1815869"/>
            <a:ext cx="8052894" cy="3785652"/>
          </a:xfrm>
          <a:prstGeom prst="rect">
            <a:avLst/>
          </a:prstGeom>
        </p:spPr>
        <p:txBody>
          <a:bodyPr wrap="square">
            <a:spAutoFit/>
          </a:bodyPr>
          <a:lstStyle/>
          <a:p>
            <a:pPr algn="ctr"/>
            <a:r>
              <a:rPr lang="pl-PL" sz="2000" dirty="0">
                <a:latin typeface="+mn-lt"/>
                <a:cs typeface="Arial" pitchFamily="34" charset="0"/>
              </a:rPr>
              <a:t>Wniosek wraz z wymaganymi załącznikami należy złożyć w UM, w terminie określonym w ogłoszeniu o naborze </a:t>
            </a:r>
            <a:r>
              <a:rPr lang="pl-PL" sz="2000" dirty="0" smtClean="0">
                <a:latin typeface="+mn-lt"/>
                <a:cs typeface="Arial" pitchFamily="34" charset="0"/>
              </a:rPr>
              <a:t>wniosków.</a:t>
            </a:r>
          </a:p>
          <a:p>
            <a:pPr algn="ctr"/>
            <a:endParaRPr lang="pl-PL" sz="2000" dirty="0" smtClean="0">
              <a:latin typeface="+mn-lt"/>
              <a:cs typeface="Arial" pitchFamily="34" charset="0"/>
            </a:endParaRPr>
          </a:p>
          <a:p>
            <a:pPr algn="ctr"/>
            <a:r>
              <a:rPr lang="pl-PL" sz="2000" dirty="0">
                <a:latin typeface="+mn-lt"/>
                <a:cs typeface="Arial" pitchFamily="34" charset="0"/>
              </a:rPr>
              <a:t> O terminowości złożenia wniosku decyduje data oraz godzina jego złożenia w miejscu określonym w ogłoszeniu  o naborze. </a:t>
            </a:r>
            <a:endParaRPr lang="pl-PL" sz="2000" dirty="0" smtClean="0">
              <a:latin typeface="+mn-lt"/>
              <a:cs typeface="Arial" pitchFamily="34" charset="0"/>
            </a:endParaRPr>
          </a:p>
          <a:p>
            <a:pPr algn="ctr"/>
            <a:endParaRPr lang="pl-PL" sz="2000" dirty="0">
              <a:latin typeface="+mn-lt"/>
              <a:cs typeface="Arial" pitchFamily="34" charset="0"/>
            </a:endParaRPr>
          </a:p>
          <a:p>
            <a:pPr algn="ctr"/>
            <a:r>
              <a:rPr lang="pl-PL" sz="2000" dirty="0" smtClean="0">
                <a:latin typeface="+mn-lt"/>
                <a:cs typeface="Arial" pitchFamily="34" charset="0"/>
              </a:rPr>
              <a:t>W </a:t>
            </a:r>
            <a:r>
              <a:rPr lang="pl-PL" sz="2000" dirty="0">
                <a:latin typeface="+mn-lt"/>
                <a:cs typeface="Arial" pitchFamily="34" charset="0"/>
              </a:rPr>
              <a:t>przypadku, kiedy Wnioskodawca złoży wniosek w sposób pozwalający jedynie w sposób bezsporny określić datę wpływu bez możliwości określenia dokładnej godziny wpływu tego wniosku (np. wniosek zostanie nadany przesyłką rejestrowaną w polskiej placówce pocztowej operatora wyznaczonego w rozumieniu przepisów prawa pocztowego) za godzinę wpływu wniosku zostanie przyjęta godzina zakończenia pracy UM</a:t>
            </a:r>
          </a:p>
        </p:txBody>
      </p:sp>
    </p:spTree>
    <p:extLst>
      <p:ext uri="{BB962C8B-B14F-4D97-AF65-F5344CB8AC3E}">
        <p14:creationId xmlns:p14="http://schemas.microsoft.com/office/powerpoint/2010/main" xmlns="" val="6677342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457200" y="1583267"/>
            <a:ext cx="8298427" cy="3970318"/>
          </a:xfrm>
          <a:prstGeom prst="rect">
            <a:avLst/>
          </a:prstGeom>
        </p:spPr>
        <p:txBody>
          <a:bodyPr wrap="square">
            <a:spAutoFit/>
          </a:bodyPr>
          <a:lstStyle/>
          <a:p>
            <a:pPr marL="342900" indent="-342900">
              <a:buAutoNum type="arabicPeriod" startAt="3"/>
            </a:pPr>
            <a:r>
              <a:rPr lang="pl-PL" b="1" dirty="0" smtClean="0"/>
              <a:t>Oświadczenie </a:t>
            </a:r>
            <a:r>
              <a:rPr lang="pl-PL" b="1" dirty="0"/>
              <a:t>właściciela lub współwłaściciela lub posiadacza samoistnego nieruchomości, że wyraża zgodę na realizację operacji trwale związanej z nieruchomością, jeżeli operacja realizowana jest na nieruchomości będącej w posiadaniu zależnym lub będącej przedmiotem współwłasności - oryginał </a:t>
            </a:r>
            <a:r>
              <a:rPr lang="pl-PL" b="1" dirty="0" smtClean="0"/>
              <a:t>(formularz </a:t>
            </a:r>
            <a:r>
              <a:rPr lang="pl-PL" b="1" dirty="0" err="1"/>
              <a:t>u</a:t>
            </a:r>
            <a:r>
              <a:rPr lang="pl-PL" b="1" dirty="0" err="1" smtClean="0"/>
              <a:t>dostepniony</a:t>
            </a:r>
            <a:r>
              <a:rPr lang="pl-PL" b="1" dirty="0" smtClean="0"/>
              <a:t> przez UM)</a:t>
            </a:r>
          </a:p>
          <a:p>
            <a:pPr marL="342900" indent="-342900">
              <a:buAutoNum type="arabicPeriod" startAt="3"/>
            </a:pPr>
            <a:endParaRPr lang="pl-PL" dirty="0"/>
          </a:p>
          <a:p>
            <a:r>
              <a:rPr lang="pl-PL" dirty="0"/>
              <a:t>W przypadku, gdy Wnioskodawca nie jest właścicielem nieruchomości, na której zamierza zrealizować operację powinien złożyć oświadczenie </a:t>
            </a:r>
            <a:r>
              <a:rPr lang="pl-PL" dirty="0" smtClean="0"/>
              <a:t>każdego właściciela </a:t>
            </a:r>
            <a:r>
              <a:rPr lang="pl-PL" dirty="0"/>
              <a:t>lub współwłaściciela nieruchomości lub posiadacza samoistnego nieruchomości, że wyraża zgodę na realizację operacji trwale związanej z nieruchomością w okresie realizacji operacji oraz w okresie związania celem,  tj. przez okres co najmniej 5 lat od planowanej wypłaty płatności końcowej. Należy wówczas załączyć również kopie dokumentów potwierdzających posiadanie zależne, np. kopie umów dzierżawy, użyczenia. </a:t>
            </a:r>
          </a:p>
        </p:txBody>
      </p:sp>
    </p:spTree>
    <p:extLst>
      <p:ext uri="{BB962C8B-B14F-4D97-AF65-F5344CB8AC3E}">
        <p14:creationId xmlns:p14="http://schemas.microsoft.com/office/powerpoint/2010/main" xmlns="" val="19935663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143933" y="1397001"/>
            <a:ext cx="8830734" cy="5386090"/>
          </a:xfrm>
          <a:prstGeom prst="rect">
            <a:avLst/>
          </a:prstGeom>
        </p:spPr>
        <p:txBody>
          <a:bodyPr wrap="square">
            <a:spAutoFit/>
          </a:bodyPr>
          <a:lstStyle/>
          <a:p>
            <a:r>
              <a:rPr lang="pl-PL" b="1" dirty="0"/>
              <a:t>4. Kosztorys inwestorski – oryginał lub </a:t>
            </a:r>
            <a:r>
              <a:rPr lang="pl-PL" b="1" dirty="0" smtClean="0"/>
              <a:t>kopia </a:t>
            </a:r>
            <a:r>
              <a:rPr lang="pl-PL" sz="1600" b="1" dirty="0" smtClean="0"/>
              <a:t>(z wyjątkiem operacji metodą zaprojektuj i wybuduj)</a:t>
            </a:r>
          </a:p>
          <a:p>
            <a:endParaRPr lang="pl-PL" b="1" dirty="0" smtClean="0"/>
          </a:p>
          <a:p>
            <a:r>
              <a:rPr lang="pl-PL" sz="1400" dirty="0" smtClean="0"/>
              <a:t>-       </a:t>
            </a:r>
            <a:r>
              <a:rPr lang="pl-PL" sz="1600" dirty="0" smtClean="0"/>
              <a:t>tytuł </a:t>
            </a:r>
            <a:r>
              <a:rPr lang="pl-PL" sz="1600" dirty="0"/>
              <a:t>projektu, </a:t>
            </a:r>
          </a:p>
          <a:p>
            <a:r>
              <a:rPr lang="pl-PL" sz="1600" dirty="0" smtClean="0"/>
              <a:t>-      nazwę </a:t>
            </a:r>
            <a:r>
              <a:rPr lang="pl-PL" sz="1600" dirty="0"/>
              <a:t>obiektu lub robót budowlanych z podaniem lokalizacji</a:t>
            </a:r>
            <a:r>
              <a:rPr lang="pl-PL" sz="1600" dirty="0" smtClean="0"/>
              <a:t>,</a:t>
            </a:r>
          </a:p>
          <a:p>
            <a:pPr marL="285750" indent="-285750">
              <a:buFontTx/>
              <a:buChar char="-"/>
            </a:pPr>
            <a:r>
              <a:rPr lang="pl-PL" sz="1600" dirty="0" smtClean="0"/>
              <a:t> imię</a:t>
            </a:r>
            <a:r>
              <a:rPr lang="pl-PL" sz="1600" dirty="0"/>
              <a:t>, nazwisko i adres albo nazwę i adres Wnioskodawcy oraz jego podpis, </a:t>
            </a:r>
            <a:endParaRPr lang="pl-PL" sz="1600" dirty="0" smtClean="0"/>
          </a:p>
          <a:p>
            <a:pPr marL="285750" indent="-285750">
              <a:buFontTx/>
              <a:buChar char="-"/>
            </a:pPr>
            <a:r>
              <a:rPr lang="pl-PL" sz="1600" dirty="0" smtClean="0"/>
              <a:t>nazwę </a:t>
            </a:r>
            <a:r>
              <a:rPr lang="pl-PL" sz="1600" dirty="0"/>
              <a:t>i adres jednostki opracowującej kosztorys; </a:t>
            </a:r>
            <a:endParaRPr lang="pl-PL" sz="1600" dirty="0" smtClean="0"/>
          </a:p>
          <a:p>
            <a:pPr marL="285750" indent="-285750">
              <a:buFontTx/>
              <a:buChar char="-"/>
            </a:pPr>
            <a:r>
              <a:rPr lang="pl-PL" sz="1600" dirty="0" smtClean="0"/>
              <a:t>imiona </a:t>
            </a:r>
            <a:r>
              <a:rPr lang="pl-PL" sz="1600" dirty="0"/>
              <a:t>i nazwiska, określenie funkcji osób opracowujących kosztorys oraz ich podpisy, </a:t>
            </a:r>
            <a:endParaRPr lang="pl-PL" sz="1600" dirty="0" smtClean="0"/>
          </a:p>
          <a:p>
            <a:pPr marL="285750" indent="-285750">
              <a:buFontTx/>
              <a:buChar char="-"/>
            </a:pPr>
            <a:r>
              <a:rPr lang="pl-PL" sz="1600" dirty="0" smtClean="0"/>
              <a:t>wartość </a:t>
            </a:r>
            <a:r>
              <a:rPr lang="pl-PL" sz="1600" dirty="0"/>
              <a:t>kosztorysową robót budowlanych, </a:t>
            </a:r>
            <a:endParaRPr lang="pl-PL" sz="1600" dirty="0" smtClean="0"/>
          </a:p>
          <a:p>
            <a:pPr marL="285750" indent="-285750">
              <a:buFontTx/>
              <a:buChar char="-"/>
            </a:pPr>
            <a:r>
              <a:rPr lang="pl-PL" sz="1600" dirty="0" smtClean="0"/>
              <a:t>datę </a:t>
            </a:r>
            <a:r>
              <a:rPr lang="pl-PL" sz="1600" dirty="0"/>
              <a:t>opracowania kosztorysu, </a:t>
            </a:r>
            <a:endParaRPr lang="pl-PL" sz="1600" dirty="0" smtClean="0"/>
          </a:p>
          <a:p>
            <a:pPr marL="285750" indent="-285750">
              <a:buFontTx/>
              <a:buChar char="-"/>
            </a:pPr>
            <a:r>
              <a:rPr lang="pl-PL" sz="1600" dirty="0" smtClean="0"/>
              <a:t>ogólną </a:t>
            </a:r>
            <a:r>
              <a:rPr lang="pl-PL" sz="1600" dirty="0"/>
              <a:t>charakterystykę obiektu lub robót budowlanych zawierającą krótki opis techniczny wraz z istotnymi parametrami, które określają wielkość obiektu lub robót, </a:t>
            </a:r>
            <a:endParaRPr lang="pl-PL" sz="1600" dirty="0" smtClean="0"/>
          </a:p>
          <a:p>
            <a:pPr marL="285750" indent="-285750">
              <a:buFontTx/>
              <a:buChar char="-"/>
            </a:pPr>
            <a:r>
              <a:rPr lang="pl-PL" sz="1600" dirty="0" smtClean="0"/>
              <a:t>przedmiar </a:t>
            </a:r>
            <a:r>
              <a:rPr lang="pl-PL" sz="1600" dirty="0"/>
              <a:t>robót, </a:t>
            </a:r>
          </a:p>
          <a:p>
            <a:pPr marL="285750" indent="-285750">
              <a:buFontTx/>
              <a:buChar char="-"/>
            </a:pPr>
            <a:r>
              <a:rPr lang="pl-PL" sz="1600" dirty="0" smtClean="0"/>
              <a:t>kalkulację </a:t>
            </a:r>
            <a:r>
              <a:rPr lang="pl-PL" sz="1600" dirty="0"/>
              <a:t>uproszczoną</a:t>
            </a:r>
            <a:r>
              <a:rPr lang="pl-PL" sz="1600" dirty="0" smtClean="0"/>
              <a:t>,</a:t>
            </a:r>
          </a:p>
          <a:p>
            <a:pPr marL="285750" indent="-285750">
              <a:buFontTx/>
              <a:buChar char="-"/>
            </a:pPr>
            <a:r>
              <a:rPr lang="pl-PL" sz="1600" dirty="0" smtClean="0"/>
              <a:t>tabelę </a:t>
            </a:r>
            <a:r>
              <a:rPr lang="pl-PL" sz="1600" dirty="0"/>
              <a:t>wartości elementów scalonych, sporządzoną w postaci sumarycznego zestawienia wartości robót określonych przedmiarem robót, łącznie z narzutami kosztów pośrednich i </a:t>
            </a:r>
            <a:r>
              <a:rPr lang="pl-PL" sz="1600" dirty="0" smtClean="0"/>
              <a:t>zysku</a:t>
            </a:r>
          </a:p>
          <a:p>
            <a:pPr marL="285750" indent="-285750">
              <a:buFontTx/>
              <a:buChar char="-"/>
            </a:pPr>
            <a:r>
              <a:rPr lang="pl-PL" sz="1600" dirty="0" smtClean="0"/>
              <a:t>załączniki </a:t>
            </a:r>
            <a:r>
              <a:rPr lang="pl-PL" sz="1600" dirty="0"/>
              <a:t>– założenia wyjściowe do kosztorysowania, kalkulację szczegółowe cen jednostkowych, analizy indywidualne nakładów rzeczowych oraz analizy własne cen czynników produkcji i wskaźników narzutów kosztów pośrednich i zysku. </a:t>
            </a:r>
            <a:endParaRPr lang="pl-PL" sz="1600" dirty="0" smtClean="0"/>
          </a:p>
          <a:p>
            <a:endParaRPr lang="pl-PL" b="1" dirty="0"/>
          </a:p>
          <a:p>
            <a:r>
              <a:rPr lang="pl-PL" b="1" dirty="0" smtClean="0"/>
              <a:t> </a:t>
            </a:r>
            <a:endParaRPr lang="pl-PL" b="1" dirty="0"/>
          </a:p>
        </p:txBody>
      </p:sp>
    </p:spTree>
    <p:extLst>
      <p:ext uri="{BB962C8B-B14F-4D97-AF65-F5344CB8AC3E}">
        <p14:creationId xmlns:p14="http://schemas.microsoft.com/office/powerpoint/2010/main" xmlns="" val="29166506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457200" y="1583267"/>
            <a:ext cx="8298427" cy="3139321"/>
          </a:xfrm>
          <a:prstGeom prst="rect">
            <a:avLst/>
          </a:prstGeom>
        </p:spPr>
        <p:txBody>
          <a:bodyPr wrap="square">
            <a:spAutoFit/>
          </a:bodyPr>
          <a:lstStyle/>
          <a:p>
            <a:pPr marL="342900" indent="-342900">
              <a:buAutoNum type="arabicPeriod" startAt="5"/>
            </a:pPr>
            <a:r>
              <a:rPr lang="pl-PL" b="1" dirty="0" smtClean="0"/>
              <a:t>Ostateczna decyzja </a:t>
            </a:r>
            <a:r>
              <a:rPr lang="pl-PL" b="1" dirty="0"/>
              <a:t>o  pozwoleniu na budowę – jeżeli na podstawie przepisów prawa budowlanego istnieje obowiązek uzyskania tych pozwoleń (</a:t>
            </a:r>
            <a:r>
              <a:rPr lang="pl-PL" b="1" dirty="0" smtClean="0"/>
              <a:t>kopia)</a:t>
            </a:r>
          </a:p>
          <a:p>
            <a:endParaRPr lang="pl-PL" b="1" dirty="0"/>
          </a:p>
          <a:p>
            <a:endParaRPr lang="pl-PL" dirty="0"/>
          </a:p>
          <a:p>
            <a:r>
              <a:rPr lang="pl-PL" b="1" dirty="0"/>
              <a:t>6. </a:t>
            </a:r>
            <a:r>
              <a:rPr lang="pl-PL" b="1" dirty="0" smtClean="0"/>
              <a:t> Zgłoszenie </a:t>
            </a:r>
            <a:r>
              <a:rPr lang="pl-PL" b="1" dirty="0"/>
              <a:t>zamiaru wykonania robót budowlanych, właściwemu organowi, potwierdzone przez ten organ (</a:t>
            </a:r>
            <a:r>
              <a:rPr lang="pl-PL" b="1" dirty="0" smtClean="0"/>
              <a:t>kopia) </a:t>
            </a:r>
            <a:r>
              <a:rPr lang="pl-PL" b="1" dirty="0"/>
              <a:t>wraz z: </a:t>
            </a:r>
            <a:endParaRPr lang="pl-PL" b="1" dirty="0" smtClean="0"/>
          </a:p>
          <a:p>
            <a:r>
              <a:rPr lang="pl-PL" dirty="0" smtClean="0"/>
              <a:t>– </a:t>
            </a:r>
            <a:r>
              <a:rPr lang="pl-PL" dirty="0"/>
              <a:t>oświadczeniem, że w terminie 30 dni od dnia zgłoszenia zamiaru wykonania robót budowlanych, właściwy organ nie wniósł sprzeciwu – </a:t>
            </a:r>
            <a:r>
              <a:rPr lang="pl-PL" dirty="0" smtClean="0"/>
              <a:t>oryginał, lub </a:t>
            </a:r>
          </a:p>
          <a:p>
            <a:r>
              <a:rPr lang="pl-PL" dirty="0" smtClean="0"/>
              <a:t>– </a:t>
            </a:r>
            <a:r>
              <a:rPr lang="pl-PL" dirty="0"/>
              <a:t>potwierdzeniem właściwego organu, że nie wniósł sprzeciwu wobec zgłoszonego zamiaru wykonania robót budowlanych – kopia. </a:t>
            </a:r>
            <a:endParaRPr lang="pl-PL" dirty="0" smtClean="0"/>
          </a:p>
          <a:p>
            <a:endParaRPr lang="pl-PL" dirty="0"/>
          </a:p>
        </p:txBody>
      </p:sp>
    </p:spTree>
    <p:extLst>
      <p:ext uri="{BB962C8B-B14F-4D97-AF65-F5344CB8AC3E}">
        <p14:creationId xmlns:p14="http://schemas.microsoft.com/office/powerpoint/2010/main" xmlns="" val="29166506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457200" y="1583267"/>
            <a:ext cx="8298427" cy="5078313"/>
          </a:xfrm>
          <a:prstGeom prst="rect">
            <a:avLst/>
          </a:prstGeom>
        </p:spPr>
        <p:txBody>
          <a:bodyPr wrap="square">
            <a:spAutoFit/>
          </a:bodyPr>
          <a:lstStyle/>
          <a:p>
            <a:r>
              <a:rPr lang="pl-PL" b="1" dirty="0"/>
              <a:t>7. Decyzja o zezwoleniu na realizację inwestycji drogowej - kopia </a:t>
            </a:r>
            <a:endParaRPr lang="pl-PL" b="1" dirty="0" smtClean="0"/>
          </a:p>
          <a:p>
            <a:endParaRPr lang="pl-PL" b="1" dirty="0"/>
          </a:p>
          <a:p>
            <a:r>
              <a:rPr lang="pl-PL" dirty="0" smtClean="0"/>
              <a:t>Decyzję </a:t>
            </a:r>
            <a:r>
              <a:rPr lang="pl-PL" dirty="0"/>
              <a:t>o zezwoleniu na realizację inwestycji drogowej załącza się, jeżeli Wnioskodawca na podstawie ustawy z dnia  10 kwietnia 2003r. o szczególnych zasadach przygotowania i realizacji inwestycji w zakresie dróg publicznych (Dz. U.  z 2013 poz. 687 z </a:t>
            </a:r>
            <a:r>
              <a:rPr lang="pl-PL" dirty="0" err="1"/>
              <a:t>późn</a:t>
            </a:r>
            <a:r>
              <a:rPr lang="pl-PL" dirty="0"/>
              <a:t>. zm.) został zobligowany do jej uzyskania. Konieczność </a:t>
            </a:r>
            <a:r>
              <a:rPr lang="pl-PL" dirty="0" smtClean="0"/>
              <a:t>wydania </a:t>
            </a:r>
            <a:r>
              <a:rPr lang="pl-PL" dirty="0"/>
              <a:t>decyzji wystąpi m.in. w przypadku, gdy Wnioskodawca planuje poszerzenie pasa drogowego na część działek nie należących do niego, a plan zagospodarowania przestrzennego przewiduje ten teren pod drogi publiczne. </a:t>
            </a:r>
            <a:endParaRPr lang="pl-PL" dirty="0" smtClean="0"/>
          </a:p>
          <a:p>
            <a:endParaRPr lang="pl-PL" dirty="0"/>
          </a:p>
          <a:p>
            <a:r>
              <a:rPr lang="pl-PL" dirty="0" smtClean="0"/>
              <a:t>Wówczas </a:t>
            </a:r>
            <a:r>
              <a:rPr lang="pl-PL" dirty="0"/>
              <a:t>nie będzie wymagane pozwolenie na budowę albo zgłoszenie, gdyż decyzja o zezwoleniu na realizację inwestycji drogowej reguluje wszystkie kwestie dot. prawa budowlanego. W przypadku zastosowania w procesie inwestycyjnym metody „zaprojektuj-wybuduj”, dla której właściwym jest sporządzenie programu funkcjonalno-użytkowego, załączniki 5 i 6  należy przedłożyć wraz z wnioskiem o płatność.</a:t>
            </a:r>
          </a:p>
          <a:p>
            <a:endParaRPr lang="pl-PL" dirty="0" smtClean="0"/>
          </a:p>
          <a:p>
            <a:endParaRPr lang="pl-PL" dirty="0" smtClean="0"/>
          </a:p>
          <a:p>
            <a:endParaRPr lang="pl-PL" dirty="0" smtClean="0"/>
          </a:p>
        </p:txBody>
      </p:sp>
    </p:spTree>
    <p:extLst>
      <p:ext uri="{BB962C8B-B14F-4D97-AF65-F5344CB8AC3E}">
        <p14:creationId xmlns:p14="http://schemas.microsoft.com/office/powerpoint/2010/main" xmlns="" val="29166506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457200" y="2616200"/>
            <a:ext cx="8298427" cy="1754326"/>
          </a:xfrm>
          <a:prstGeom prst="rect">
            <a:avLst/>
          </a:prstGeom>
        </p:spPr>
        <p:txBody>
          <a:bodyPr wrap="square">
            <a:spAutoFit/>
          </a:bodyPr>
          <a:lstStyle/>
          <a:p>
            <a:r>
              <a:rPr lang="pl-PL" dirty="0" smtClean="0"/>
              <a:t>W </a:t>
            </a:r>
            <a:r>
              <a:rPr lang="pl-PL" dirty="0"/>
              <a:t>przypadku zastosowania w procesie inwestycyjnym metody „zaprojektuj-wybuduj”, dla której właściwym jest sporządzenie programu funkcjonalno-użytkowego, załączniki </a:t>
            </a:r>
            <a:r>
              <a:rPr lang="pl-PL" dirty="0" smtClean="0"/>
              <a:t>5, 6 i 7   </a:t>
            </a:r>
            <a:r>
              <a:rPr lang="pl-PL" dirty="0"/>
              <a:t>należy przedłożyć wraz z wnioskiem o płatność.</a:t>
            </a:r>
          </a:p>
          <a:p>
            <a:endParaRPr lang="pl-PL" dirty="0" smtClean="0"/>
          </a:p>
          <a:p>
            <a:endParaRPr lang="pl-PL" dirty="0" smtClean="0"/>
          </a:p>
          <a:p>
            <a:endParaRPr lang="pl-PL" dirty="0" smtClean="0"/>
          </a:p>
        </p:txBody>
      </p:sp>
    </p:spTree>
    <p:extLst>
      <p:ext uri="{BB962C8B-B14F-4D97-AF65-F5344CB8AC3E}">
        <p14:creationId xmlns:p14="http://schemas.microsoft.com/office/powerpoint/2010/main" xmlns="" val="18686733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457200" y="1583267"/>
            <a:ext cx="8298427" cy="4247317"/>
          </a:xfrm>
          <a:prstGeom prst="rect">
            <a:avLst/>
          </a:prstGeom>
        </p:spPr>
        <p:txBody>
          <a:bodyPr wrap="square">
            <a:spAutoFit/>
          </a:bodyPr>
          <a:lstStyle/>
          <a:p>
            <a:r>
              <a:rPr lang="pl-PL" b="1" dirty="0"/>
              <a:t>8. </a:t>
            </a:r>
            <a:r>
              <a:rPr lang="pl-PL" b="1" dirty="0" smtClean="0"/>
              <a:t>Szacunkowe </a:t>
            </a:r>
            <a:r>
              <a:rPr lang="pl-PL" b="1" dirty="0"/>
              <a:t>zestawienie kosztów – oryginał lub </a:t>
            </a:r>
            <a:r>
              <a:rPr lang="pl-PL" b="1" dirty="0" smtClean="0"/>
              <a:t>kopia</a:t>
            </a:r>
          </a:p>
          <a:p>
            <a:endParaRPr lang="pl-PL" dirty="0"/>
          </a:p>
          <a:p>
            <a:r>
              <a:rPr lang="pl-PL" dirty="0" smtClean="0"/>
              <a:t>Szacunkowe </a:t>
            </a:r>
            <a:r>
              <a:rPr lang="pl-PL" dirty="0"/>
              <a:t>zestawienie kosztów składane jest wraz z Programem funkcjonalno-użytkowym i jest sporządzane dla projektów realizowanych metodą "zaprojektuj i wybuduj". </a:t>
            </a:r>
            <a:endParaRPr lang="pl-PL" dirty="0" smtClean="0"/>
          </a:p>
          <a:p>
            <a:endParaRPr lang="pl-PL" dirty="0"/>
          </a:p>
          <a:p>
            <a:r>
              <a:rPr lang="pl-PL" dirty="0"/>
              <a:t>Szacunkowe zestawienie kosztów powinno się odnosić się do zakresu operacji wyszczególnionego we Wniosku. </a:t>
            </a:r>
          </a:p>
          <a:p>
            <a:r>
              <a:rPr lang="pl-PL" dirty="0"/>
              <a:t>W Szacunkowym zestawieniu kosztów należy podać: wyszczególniony zakres rzeczowy wraz z miernikami oraz koszty operacji wraz ze wskazaniem ich źródła. Ceny w Szacunkowym zestawieniu kosztów powinny być określone na podstawie danych rynkowych, w tym danych  z zawartych wcześniej umów lub powszechnie stosowanych, aktualnych publikacji. W dokumencie przewidziana została kolumna, w której dla każdej wymienianej pozycji kosztowej należy wskazać źródło, na podstawie którego oszacowana została cena. </a:t>
            </a:r>
          </a:p>
        </p:txBody>
      </p:sp>
    </p:spTree>
    <p:extLst>
      <p:ext uri="{BB962C8B-B14F-4D97-AF65-F5344CB8AC3E}">
        <p14:creationId xmlns:p14="http://schemas.microsoft.com/office/powerpoint/2010/main" xmlns="" val="7865403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457200" y="1583267"/>
            <a:ext cx="8298427" cy="2862322"/>
          </a:xfrm>
          <a:prstGeom prst="rect">
            <a:avLst/>
          </a:prstGeom>
        </p:spPr>
        <p:txBody>
          <a:bodyPr wrap="square">
            <a:spAutoFit/>
          </a:bodyPr>
          <a:lstStyle/>
          <a:p>
            <a:r>
              <a:rPr lang="pl-PL" b="1" dirty="0"/>
              <a:t>9. </a:t>
            </a:r>
            <a:r>
              <a:rPr lang="pl-PL" b="1" dirty="0" smtClean="0"/>
              <a:t>Program </a:t>
            </a:r>
            <a:r>
              <a:rPr lang="pl-PL" b="1" dirty="0"/>
              <a:t>funkcjonalno-użytkowy – oryginał lub kopia </a:t>
            </a:r>
            <a:endParaRPr lang="pl-PL" b="1" dirty="0" smtClean="0"/>
          </a:p>
          <a:p>
            <a:endParaRPr lang="pl-PL" b="1" dirty="0"/>
          </a:p>
          <a:p>
            <a:r>
              <a:rPr lang="pl-PL" dirty="0" smtClean="0"/>
              <a:t>Program </a:t>
            </a:r>
            <a:r>
              <a:rPr lang="pl-PL" dirty="0"/>
              <a:t>funkcjonalno-użytkowy Wnioskodawca dostarcza w przypadku  realizacji operacji metodą „zaprojektuj i wybuduj.” </a:t>
            </a:r>
            <a:endParaRPr lang="pl-PL" dirty="0" smtClean="0"/>
          </a:p>
          <a:p>
            <a:endParaRPr lang="pl-PL" dirty="0"/>
          </a:p>
          <a:p>
            <a:r>
              <a:rPr lang="pl-PL" dirty="0" smtClean="0"/>
              <a:t>Szczegółowy </a:t>
            </a:r>
            <a:r>
              <a:rPr lang="pl-PL" dirty="0"/>
              <a:t>zakres i formę programu funkcjonalno – użytkowego określa rozporządzenie Ministra Infrastruktury z dnia  2 września 2004 r. w sprawie szczegółowego zakresu i formy dokumentacji projektowej, specyfikacji technicznej wykonania  i odbioru robót budowlanych oraz programu funkcjonalno-użytkowego (Dz. U. z 2013r.  poz. 1129), zgodnie z którym należy sporządzić ten dokument</a:t>
            </a:r>
          </a:p>
        </p:txBody>
      </p:sp>
    </p:spTree>
    <p:extLst>
      <p:ext uri="{BB962C8B-B14F-4D97-AF65-F5344CB8AC3E}">
        <p14:creationId xmlns:p14="http://schemas.microsoft.com/office/powerpoint/2010/main" xmlns="" val="7865403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194734" y="1583267"/>
            <a:ext cx="8560894" cy="3970318"/>
          </a:xfrm>
          <a:prstGeom prst="rect">
            <a:avLst/>
          </a:prstGeom>
        </p:spPr>
        <p:txBody>
          <a:bodyPr wrap="square">
            <a:spAutoFit/>
          </a:bodyPr>
          <a:lstStyle/>
          <a:p>
            <a:r>
              <a:rPr lang="pl-PL" b="1" dirty="0"/>
              <a:t>10. Studium uwarunkowań i kierunków zagospodarowania przestrzennego gminy lub miejscowy plan zagospodarowania przestrzennego lub decyzja o lokalizacji inwestycji celu publicznego – kopia  </a:t>
            </a:r>
            <a:endParaRPr lang="pl-PL" b="1" dirty="0" smtClean="0"/>
          </a:p>
          <a:p>
            <a:r>
              <a:rPr lang="pl-PL" dirty="0" smtClean="0"/>
              <a:t>Dokument powinien </a:t>
            </a:r>
            <a:r>
              <a:rPr lang="pl-PL" dirty="0"/>
              <a:t>potwierdzać, że droga planowana do realizacji  w ramach operacji jest zlokalizowana na obszarze, który w dokumencie planistycznym gminy został wyznaczony pod taką inwestycję – na potwierdzenie uwzględnienia (spójności) planowanej operacji z dokumentami planistycznymi. Jest to wymóg, którego niespełnienie będzie skutkować odmową przyznania pomocy. </a:t>
            </a:r>
            <a:r>
              <a:rPr lang="pl-PL" dirty="0" smtClean="0"/>
              <a:t>Studium należy </a:t>
            </a:r>
            <a:r>
              <a:rPr lang="pl-PL" dirty="0"/>
              <a:t>przedłożyć wyłącznie w przypadku braku miejscowego planu zagospodarowania przestrzennego dla obszaru realizacji </a:t>
            </a:r>
            <a:r>
              <a:rPr lang="pl-PL" dirty="0" smtClean="0"/>
              <a:t>operacji.</a:t>
            </a:r>
          </a:p>
          <a:p>
            <a:r>
              <a:rPr lang="pl-PL" dirty="0"/>
              <a:t>W</a:t>
            </a:r>
            <a:r>
              <a:rPr lang="pl-PL" dirty="0" smtClean="0"/>
              <a:t> </a:t>
            </a:r>
            <a:r>
              <a:rPr lang="pl-PL" dirty="0"/>
              <a:t>takim przypadku wraz ze studium należy przedłożyć decyzję o lokalizacji inwestycji celu publicznego (jeśli dotyczy). D</a:t>
            </a:r>
            <a:r>
              <a:rPr lang="pl-PL" dirty="0" smtClean="0"/>
              <a:t>ecyzja </a:t>
            </a:r>
            <a:r>
              <a:rPr lang="pl-PL" dirty="0"/>
              <a:t>o lokalizacji inwestycji celu publicznego może nie być dołączona do wniosku w przypadku realizacji inwestycji zgodnie  z decyzją o zezwoleniu na realizację inwestycji drogowej (załącznik nr 7). </a:t>
            </a:r>
          </a:p>
        </p:txBody>
      </p:sp>
    </p:spTree>
    <p:extLst>
      <p:ext uri="{BB962C8B-B14F-4D97-AF65-F5344CB8AC3E}">
        <p14:creationId xmlns:p14="http://schemas.microsoft.com/office/powerpoint/2010/main" xmlns="" val="7865403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457200" y="1828800"/>
            <a:ext cx="8298427" cy="1754326"/>
          </a:xfrm>
          <a:prstGeom prst="rect">
            <a:avLst/>
          </a:prstGeom>
        </p:spPr>
        <p:txBody>
          <a:bodyPr wrap="square">
            <a:spAutoFit/>
          </a:bodyPr>
          <a:lstStyle/>
          <a:p>
            <a:r>
              <a:rPr lang="pl-PL" dirty="0"/>
              <a:t>Wnioskodawca może przedstawić wydruk ze strony internetowej zawierający link (adres) do strony www (np. ze strony BIP gminy, powiatu) oraz datę wydrukowania. Wnioskodawca może przedstawić tylko ten fragment (wycinka) dokumentu, który zawiera informacje dotyczące inwestycji. Dopuszcza się złożenie dokumentacji w postaci elektronicznej (np. zapisanej lub zeskanowanej dokumentacji na nośniku optycznym CD)</a:t>
            </a:r>
          </a:p>
        </p:txBody>
      </p:sp>
    </p:spTree>
    <p:extLst>
      <p:ext uri="{BB962C8B-B14F-4D97-AF65-F5344CB8AC3E}">
        <p14:creationId xmlns:p14="http://schemas.microsoft.com/office/powerpoint/2010/main" xmlns="" val="7865403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169333" y="1583267"/>
            <a:ext cx="8839199" cy="4524315"/>
          </a:xfrm>
          <a:prstGeom prst="rect">
            <a:avLst/>
          </a:prstGeom>
        </p:spPr>
        <p:txBody>
          <a:bodyPr wrap="square">
            <a:spAutoFit/>
          </a:bodyPr>
          <a:lstStyle/>
          <a:p>
            <a:r>
              <a:rPr lang="pl-PL" b="1" dirty="0"/>
              <a:t>11. </a:t>
            </a:r>
            <a:r>
              <a:rPr lang="pl-PL" b="1" dirty="0" smtClean="0"/>
              <a:t>Strategia </a:t>
            </a:r>
            <a:r>
              <a:rPr lang="pl-PL" b="1" dirty="0"/>
              <a:t>rozwoju lub inny dokument określający obszary i cele lokalnej polityki rozwoju – kopia  </a:t>
            </a:r>
            <a:endParaRPr lang="pl-PL" b="1" dirty="0" smtClean="0"/>
          </a:p>
          <a:p>
            <a:endParaRPr lang="pl-PL" b="1" dirty="0"/>
          </a:p>
          <a:p>
            <a:r>
              <a:rPr lang="pl-PL" dirty="0" smtClean="0"/>
              <a:t>Strategia </a:t>
            </a:r>
            <a:r>
              <a:rPr lang="pl-PL" dirty="0"/>
              <a:t>rozwoju gminy/powiatu/związku lub inny dokument określający obszary i cele lokalnej polityki rozwoju (np. plan rozwoju miejscowości), powinny potwierdzać, że operacja jest spójna z dokumentem strategicznym Wnioskodawcy. Dopuszcza się również zaktualizowane plany odnowy miejscowości, które będą obejmowały realizację danej operacji  w zaplanowanym we wniosku terminie.  Z przedłożonej dokumentacji strategicznej musi wynikać, że operacja wpisuje się w szerszy kontekst związany z rozwojem danego obszaru gminy/powiatu/związku – że Wnioskodawca wśród zadań do realizacji priorytetowo traktuje inwestycje związane z budową, przebudową lub zmianą nawierzchni dróg i nie jest to inwestycja ad hoc. Jest to wymóg, którego niespełnienie będzie skutkować odmową przyznania pomocy. Preferuje się dokumenty w wersji elektronicznej (płyta CD), ewentualnie wyciągi lub wypisy, wydruki ze strony internetowej zawierające link (adres) do strony </a:t>
            </a:r>
            <a:r>
              <a:rPr lang="pl-PL" dirty="0" smtClean="0"/>
              <a:t>www, </a:t>
            </a:r>
            <a:r>
              <a:rPr lang="pl-PL" dirty="0"/>
              <a:t>na podstawie których będzie można jednoznacznie potwierdzić odniesienie  do planowanej operacji w tych dokumentach. 12</a:t>
            </a:r>
          </a:p>
        </p:txBody>
      </p:sp>
    </p:spTree>
    <p:extLst>
      <p:ext uri="{BB962C8B-B14F-4D97-AF65-F5344CB8AC3E}">
        <p14:creationId xmlns:p14="http://schemas.microsoft.com/office/powerpoint/2010/main" xmlns="" val="5678580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Zasady ogólne</a:t>
            </a:r>
            <a:endParaRPr lang="pl-PL" sz="2400" dirty="0"/>
          </a:p>
        </p:txBody>
      </p:sp>
      <p:sp>
        <p:nvSpPr>
          <p:cNvPr id="3" name="Prostokąt 2"/>
          <p:cNvSpPr/>
          <p:nvPr/>
        </p:nvSpPr>
        <p:spPr>
          <a:xfrm>
            <a:off x="448733" y="1997839"/>
            <a:ext cx="8051799" cy="3046988"/>
          </a:xfrm>
          <a:prstGeom prst="rect">
            <a:avLst/>
          </a:prstGeom>
        </p:spPr>
        <p:txBody>
          <a:bodyPr wrap="square">
            <a:spAutoFit/>
          </a:bodyPr>
          <a:lstStyle/>
          <a:p>
            <a:pPr algn="ctr"/>
            <a:r>
              <a:rPr lang="pl-PL" sz="2400" dirty="0">
                <a:latin typeface="+mn-lt"/>
                <a:cs typeface="Arial" pitchFamily="34" charset="0"/>
              </a:rPr>
              <a:t>W przypadku, gdy wniosek zawiera braki, Wnioskodawcy przysługuje prawo do </a:t>
            </a:r>
            <a:r>
              <a:rPr lang="pl-PL" sz="2400" b="1" dirty="0">
                <a:latin typeface="+mn-lt"/>
                <a:cs typeface="Arial" pitchFamily="34" charset="0"/>
              </a:rPr>
              <a:t>jednorazowego</a:t>
            </a:r>
            <a:r>
              <a:rPr lang="pl-PL" sz="2400" dirty="0">
                <a:latin typeface="+mn-lt"/>
                <a:cs typeface="Arial" pitchFamily="34" charset="0"/>
              </a:rPr>
              <a:t> ich usunięcia (uzupełnienia)w terminie 14 dni od dnia doręczenia wezwania. </a:t>
            </a:r>
            <a:endParaRPr lang="pl-PL" sz="2400" dirty="0" smtClean="0">
              <a:latin typeface="+mn-lt"/>
              <a:cs typeface="Arial" pitchFamily="34" charset="0"/>
            </a:endParaRPr>
          </a:p>
          <a:p>
            <a:pPr algn="ctr"/>
            <a:endParaRPr lang="pl-PL" sz="2400" dirty="0">
              <a:latin typeface="+mn-lt"/>
              <a:cs typeface="Arial" pitchFamily="34" charset="0"/>
            </a:endParaRPr>
          </a:p>
          <a:p>
            <a:pPr algn="ctr"/>
            <a:r>
              <a:rPr lang="pl-PL" sz="2400" dirty="0" smtClean="0">
                <a:latin typeface="+mn-lt"/>
                <a:cs typeface="Arial" pitchFamily="34" charset="0"/>
              </a:rPr>
              <a:t>Jeżeli </a:t>
            </a:r>
            <a:r>
              <a:rPr lang="pl-PL" sz="2400" dirty="0">
                <a:latin typeface="+mn-lt"/>
                <a:cs typeface="Arial" pitchFamily="34" charset="0"/>
              </a:rPr>
              <a:t>Wnioskodawca, pomimo wezwania, nie uzupełnił w terminie braków, pomoc nie zostanie przyznana. Wnioskodawca zostanie poinformowany o tym fakcie w formie pisemnej, z podaniem przyczyn nieprzyznania pomocy</a:t>
            </a:r>
            <a:r>
              <a:rPr lang="pl-PL" dirty="0">
                <a:latin typeface="+mn-lt"/>
              </a:rPr>
              <a:t>. </a:t>
            </a:r>
          </a:p>
        </p:txBody>
      </p:sp>
    </p:spTree>
    <p:extLst>
      <p:ext uri="{BB962C8B-B14F-4D97-AF65-F5344CB8AC3E}">
        <p14:creationId xmlns:p14="http://schemas.microsoft.com/office/powerpoint/2010/main" xmlns="" val="15564354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169333" y="1583267"/>
            <a:ext cx="8839199" cy="5078313"/>
          </a:xfrm>
          <a:prstGeom prst="rect">
            <a:avLst/>
          </a:prstGeom>
        </p:spPr>
        <p:txBody>
          <a:bodyPr wrap="square">
            <a:spAutoFit/>
          </a:bodyPr>
          <a:lstStyle/>
          <a:p>
            <a:r>
              <a:rPr lang="pl-PL" b="1" dirty="0"/>
              <a:t>12. Opis zadań wymienionych w zestawieniu rzeczowo – finansowym operacji (zwanym dalej Opisem zadań) sporządza się w przypadku dokonywania zakupu sprzętu, materiałów i usług służących realizacji operacji, które nie zostały ujęte  w kosztorysie inwestorskim albo w szacunkowym zestawieniu kosztów (w przypadku realizacji operacji metodą „zaprojektuj  i wybuduj</a:t>
            </a:r>
            <a:r>
              <a:rPr lang="pl-PL" b="1" dirty="0" smtClean="0"/>
              <a:t>”) – na formularzu udostępnionym przez UM</a:t>
            </a:r>
          </a:p>
          <a:p>
            <a:endParaRPr lang="pl-PL" b="1" dirty="0"/>
          </a:p>
          <a:p>
            <a:r>
              <a:rPr lang="pl-PL" dirty="0"/>
              <a:t>Dla kosztów poniżej 20 000 zł w celu zapewnienia, że wykazane planowane koszty nie przekraczają wartości rynkowej tych kosztów należy dokonać rozeznania rynku i wskazać źródło przyjętych cen.  Rozeznanie rynku oznacza oszacowanie wartości zamówienia poprzez porównanie cen u potencjalnych dostawców/usługodawców, o ile na rynku istnieje więcej niż jeden dla określonego rodzaju dostaw/usług.  </a:t>
            </a:r>
          </a:p>
          <a:p>
            <a:r>
              <a:rPr lang="pl-PL" dirty="0" smtClean="0"/>
              <a:t>W </a:t>
            </a:r>
            <a:r>
              <a:rPr lang="pl-PL" dirty="0"/>
              <a:t>przypadku, gdy wnioskodawca stwierdzi, że nie znalazł na rynku więcej niż jednego potencjalnego dostawcy/usługodawcy zobowiązany jest do wyczerpującego uzasadnienia takiej sytuacji. Udokumentowanie dokonania rozeznania rynku dla poszczególnych pozycji w Opisie zadań polega na wskazaniu źródła  i ceny za określony rodzaj usługi/dostawy oraz uzasadnienie dokonanego wyboru. </a:t>
            </a:r>
            <a:endParaRPr lang="pl-PL" dirty="0" smtClean="0"/>
          </a:p>
          <a:p>
            <a:endParaRPr lang="pl-PL" b="1" dirty="0"/>
          </a:p>
          <a:p>
            <a:endParaRPr lang="pl-PL" dirty="0"/>
          </a:p>
        </p:txBody>
      </p:sp>
    </p:spTree>
    <p:extLst>
      <p:ext uri="{BB962C8B-B14F-4D97-AF65-F5344CB8AC3E}">
        <p14:creationId xmlns:p14="http://schemas.microsoft.com/office/powerpoint/2010/main" xmlns="" val="13939989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4" name="Prostokąt 3"/>
          <p:cNvSpPr/>
          <p:nvPr/>
        </p:nvSpPr>
        <p:spPr>
          <a:xfrm>
            <a:off x="279400" y="1582341"/>
            <a:ext cx="8686800" cy="3416320"/>
          </a:xfrm>
          <a:prstGeom prst="rect">
            <a:avLst/>
          </a:prstGeom>
        </p:spPr>
        <p:txBody>
          <a:bodyPr wrap="square">
            <a:spAutoFit/>
          </a:bodyPr>
          <a:lstStyle/>
          <a:p>
            <a:r>
              <a:rPr lang="pl-PL" dirty="0" smtClean="0"/>
              <a:t>W kolumnie uzasadnienie/uwagi należy </a:t>
            </a:r>
            <a:r>
              <a:rPr lang="pl-PL" dirty="0"/>
              <a:t>podać źródło ceny przyjętej w odniesieniu do danego zadania oraz wskazać informacje: </a:t>
            </a:r>
            <a:endParaRPr lang="pl-PL" dirty="0" smtClean="0"/>
          </a:p>
          <a:p>
            <a:pPr marL="342900" indent="-342900">
              <a:buAutoNum type="alphaLcParenR"/>
            </a:pPr>
            <a:r>
              <a:rPr lang="pl-PL" dirty="0" smtClean="0"/>
              <a:t>uzasadniające </a:t>
            </a:r>
            <a:r>
              <a:rPr lang="pl-PL" dirty="0"/>
              <a:t>poniesienie danego kosztu (dlaczego planuje się ponieść dany koszt), pozwalające zbadać jego racjonalność;  </a:t>
            </a:r>
            <a:endParaRPr lang="pl-PL" dirty="0" smtClean="0"/>
          </a:p>
          <a:p>
            <a:pPr marL="342900" indent="-342900">
              <a:buAutoNum type="alphaLcParenR"/>
            </a:pPr>
            <a:r>
              <a:rPr lang="pl-PL" dirty="0" smtClean="0"/>
              <a:t>uzasadniające </a:t>
            </a:r>
            <a:r>
              <a:rPr lang="pl-PL" dirty="0"/>
              <a:t>jego wysokość. </a:t>
            </a:r>
            <a:endParaRPr lang="pl-PL" dirty="0" smtClean="0"/>
          </a:p>
          <a:p>
            <a:endParaRPr lang="pl-PL" dirty="0"/>
          </a:p>
          <a:p>
            <a:r>
              <a:rPr lang="pl-PL" dirty="0" smtClean="0"/>
              <a:t>Na </a:t>
            </a:r>
            <a:r>
              <a:rPr lang="pl-PL" dirty="0"/>
              <a:t>potwierdzenie dokonanego rozeznania rynku wskazane jest dołączenie kopie dokumentów uzasadniających przyjęty poziom cen dla danego zadania (np. wydruki z </a:t>
            </a:r>
            <a:r>
              <a:rPr lang="pl-PL" dirty="0" smtClean="0"/>
              <a:t>Internetu.</a:t>
            </a:r>
          </a:p>
          <a:p>
            <a:endParaRPr lang="pl-PL" dirty="0"/>
          </a:p>
          <a:p>
            <a:r>
              <a:rPr lang="pl-PL" dirty="0" smtClean="0"/>
              <a:t>Ceny </a:t>
            </a:r>
            <a:r>
              <a:rPr lang="pl-PL" dirty="0"/>
              <a:t>jednostkowe oraz wartości Opisu zadań należy podawać z dokładnością do dwóch miejsc po przecinku.  </a:t>
            </a:r>
            <a:endParaRPr lang="pl-PL" dirty="0" smtClean="0"/>
          </a:p>
        </p:txBody>
      </p:sp>
    </p:spTree>
    <p:extLst>
      <p:ext uri="{BB962C8B-B14F-4D97-AF65-F5344CB8AC3E}">
        <p14:creationId xmlns:p14="http://schemas.microsoft.com/office/powerpoint/2010/main" xmlns="" val="13939989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169333" y="1583267"/>
            <a:ext cx="8839199" cy="3416320"/>
          </a:xfrm>
          <a:prstGeom prst="rect">
            <a:avLst/>
          </a:prstGeom>
        </p:spPr>
        <p:txBody>
          <a:bodyPr wrap="square">
            <a:spAutoFit/>
          </a:bodyPr>
          <a:lstStyle/>
          <a:p>
            <a:r>
              <a:rPr lang="pl-PL" b="1" dirty="0"/>
              <a:t>13. </a:t>
            </a:r>
            <a:r>
              <a:rPr lang="pl-PL" b="1" dirty="0" smtClean="0"/>
              <a:t>Oświadczenie </a:t>
            </a:r>
            <a:r>
              <a:rPr lang="pl-PL" b="1" dirty="0"/>
              <a:t>Wnioskodawcy o kwalifikowalności VAT - oryginał </a:t>
            </a:r>
            <a:r>
              <a:rPr lang="pl-PL" b="1" dirty="0" smtClean="0"/>
              <a:t> (formularz udostępniony przez UM)</a:t>
            </a:r>
          </a:p>
          <a:p>
            <a:endParaRPr lang="pl-PL" b="1" dirty="0"/>
          </a:p>
          <a:p>
            <a:r>
              <a:rPr lang="pl-PL" dirty="0" smtClean="0"/>
              <a:t>Wnioskodawca </a:t>
            </a:r>
            <a:r>
              <a:rPr lang="pl-PL" dirty="0"/>
              <a:t>może ubiegać się o uznanie podatku VAT jako kosztu kwalifikowalnego tylko w przypadku, gdy nie ma możliwości odzyskania VAT na mocy prawodawstwa krajowego. </a:t>
            </a:r>
            <a:endParaRPr lang="pl-PL" dirty="0" smtClean="0"/>
          </a:p>
          <a:p>
            <a:endParaRPr lang="pl-PL" dirty="0"/>
          </a:p>
          <a:p>
            <a:r>
              <a:rPr lang="pl-PL" dirty="0" smtClean="0"/>
              <a:t>Należy </a:t>
            </a:r>
            <a:r>
              <a:rPr lang="pl-PL" dirty="0"/>
              <a:t>zwrócić uwagę, że w przypadku, gdy Wnioskodawca zamierza zaliczyć VAT do kosztów kwalifikowalnych operacji powinien wystąpić do organu upoważnionego przez Ministra Finansów (dyrektora właściwej izby skarbowej) o wydanie interpretacji indywidualnej w sprawie braku możliwości odzyskania VAT, którą koniecznie należy złożyć wraz z wnioskiem o płatność (formularz ORD-IN, art. 14b §7 ustawy z dnia 29 sierpnia 1997 r. o ordynacji podatkowej (Dz. U. z 2012r. poz. 749, z </a:t>
            </a:r>
            <a:r>
              <a:rPr lang="pl-PL" dirty="0" err="1"/>
              <a:t>późn</a:t>
            </a:r>
            <a:r>
              <a:rPr lang="pl-PL" dirty="0"/>
              <a:t>. zm.)</a:t>
            </a:r>
          </a:p>
        </p:txBody>
      </p:sp>
    </p:spTree>
    <p:extLst>
      <p:ext uri="{BB962C8B-B14F-4D97-AF65-F5344CB8AC3E}">
        <p14:creationId xmlns:p14="http://schemas.microsoft.com/office/powerpoint/2010/main" xmlns="" val="13939989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169332" y="1430867"/>
            <a:ext cx="8839199" cy="4585871"/>
          </a:xfrm>
          <a:prstGeom prst="rect">
            <a:avLst/>
          </a:prstGeom>
        </p:spPr>
        <p:txBody>
          <a:bodyPr wrap="square">
            <a:spAutoFit/>
          </a:bodyPr>
          <a:lstStyle/>
          <a:p>
            <a:r>
              <a:rPr lang="pl-PL" b="1" dirty="0"/>
              <a:t>14. </a:t>
            </a:r>
            <a:r>
              <a:rPr lang="pl-PL" b="1" dirty="0" smtClean="0"/>
              <a:t>Porozumienie </a:t>
            </a:r>
            <a:r>
              <a:rPr lang="pl-PL" b="1" dirty="0"/>
              <a:t>zawarte pomiędzy gminami lub powiatami, lub gminą a powiatem – </a:t>
            </a:r>
            <a:r>
              <a:rPr lang="pl-PL" b="1" dirty="0" smtClean="0"/>
              <a:t>kopia</a:t>
            </a:r>
          </a:p>
          <a:p>
            <a:endParaRPr lang="pl-PL" b="1" dirty="0"/>
          </a:p>
          <a:p>
            <a:r>
              <a:rPr lang="pl-PL" sz="1600" dirty="0" smtClean="0"/>
              <a:t>W </a:t>
            </a:r>
            <a:r>
              <a:rPr lang="pl-PL" sz="1600" dirty="0"/>
              <a:t>przypadku, gdy operacja będzie realizowana wspólnie z inną gminą lub powiatem należy załączyć kopię </a:t>
            </a:r>
            <a:r>
              <a:rPr lang="pl-PL" sz="1600" dirty="0" smtClean="0"/>
              <a:t>porozumienia</a:t>
            </a:r>
            <a:r>
              <a:rPr lang="pl-PL" sz="1600" dirty="0"/>
              <a:t>. W treści </a:t>
            </a:r>
            <a:r>
              <a:rPr lang="pl-PL" sz="1600" dirty="0" smtClean="0"/>
              <a:t>należy </a:t>
            </a:r>
            <a:r>
              <a:rPr lang="pl-PL" sz="1600" dirty="0"/>
              <a:t>dokładnie wskazać przedmiot porozumienia – nazwę inwestycji drogowej, jej zakres rzeczowy, planowane koszty oraz termin realizacji. </a:t>
            </a:r>
            <a:endParaRPr lang="pl-PL" sz="1600" dirty="0" smtClean="0"/>
          </a:p>
          <a:p>
            <a:endParaRPr lang="pl-PL" dirty="0"/>
          </a:p>
          <a:p>
            <a:r>
              <a:rPr lang="pl-PL" b="1" dirty="0"/>
              <a:t>15. </a:t>
            </a:r>
            <a:r>
              <a:rPr lang="pl-PL" b="1" dirty="0" smtClean="0"/>
              <a:t>Mapy </a:t>
            </a:r>
            <a:r>
              <a:rPr lang="pl-PL" b="1" dirty="0"/>
              <a:t>lub szkice sytuacyjne oraz rysunki charakterystyczne dotyczące umiejscowienia operacji - oryginał lub kopia </a:t>
            </a:r>
            <a:endParaRPr lang="pl-PL" b="1" dirty="0" smtClean="0"/>
          </a:p>
          <a:p>
            <a:endParaRPr lang="pl-PL" b="1" dirty="0"/>
          </a:p>
          <a:p>
            <a:r>
              <a:rPr lang="pl-PL" sz="1600" dirty="0" smtClean="0"/>
              <a:t>Mapy </a:t>
            </a:r>
            <a:r>
              <a:rPr lang="pl-PL" sz="1600" dirty="0"/>
              <a:t>lub szkice powinny jednoznacznie wskazywać umiejscowienie operacji, połączenie z innymi drogami, </a:t>
            </a:r>
            <a:r>
              <a:rPr lang="pl-PL" sz="1600" dirty="0" smtClean="0"/>
              <a:t>położenie </a:t>
            </a:r>
            <a:r>
              <a:rPr lang="pl-PL" sz="1600" dirty="0"/>
              <a:t>budynków użyteczności publicznej, wymienionych we wniosku. Uwaga: W przypadku, gdy Wnioskodawca załącza kosztorys inwestorski i dokumentację projektową, wówczas nie zachodzi konieczność załączania szkiców sytuacyjnych lub planów sytuacyjnych.  Plany sytuacyjne oraz rysunki charakterystyczne powinny pozwolić na identyfikację zakresu planowanych do wykonania prac, określić miejsca realizacji operacji i planowanych robót oraz umożliwić sprawdzenie przedmiaru robót. Plany sytuacyjne  oraz rysunki charakterystyczne Wnioskodawca może skopiować z projektu budowlanego. </a:t>
            </a:r>
          </a:p>
        </p:txBody>
      </p:sp>
    </p:spTree>
    <p:extLst>
      <p:ext uri="{BB962C8B-B14F-4D97-AF65-F5344CB8AC3E}">
        <p14:creationId xmlns:p14="http://schemas.microsoft.com/office/powerpoint/2010/main" xmlns="" val="360521729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Załączniki</a:t>
            </a:r>
            <a:endParaRPr lang="pl-PL" sz="2400" dirty="0"/>
          </a:p>
        </p:txBody>
      </p:sp>
      <p:sp>
        <p:nvSpPr>
          <p:cNvPr id="3" name="Prostokąt 2"/>
          <p:cNvSpPr/>
          <p:nvPr/>
        </p:nvSpPr>
        <p:spPr>
          <a:xfrm>
            <a:off x="93132" y="1820334"/>
            <a:ext cx="8839199" cy="3631763"/>
          </a:xfrm>
          <a:prstGeom prst="rect">
            <a:avLst/>
          </a:prstGeom>
        </p:spPr>
        <p:txBody>
          <a:bodyPr wrap="square">
            <a:spAutoFit/>
          </a:bodyPr>
          <a:lstStyle/>
          <a:p>
            <a:r>
              <a:rPr lang="pl-PL" b="1" dirty="0"/>
              <a:t>16. </a:t>
            </a:r>
            <a:r>
              <a:rPr lang="pl-PL" b="1" dirty="0" smtClean="0"/>
              <a:t>Decyzje</a:t>
            </a:r>
            <a:r>
              <a:rPr lang="pl-PL" b="1" dirty="0"/>
              <a:t>, pozwolenia lub opinie organów administracji publicznej, inne dokumenty potwierdzające spełnienie kryteriów przyznania pomocy, w tym kryterium regionalnego – kopie </a:t>
            </a:r>
            <a:endParaRPr lang="pl-PL" b="1" dirty="0" smtClean="0"/>
          </a:p>
          <a:p>
            <a:endParaRPr lang="pl-PL" sz="1600" b="1" dirty="0"/>
          </a:p>
          <a:p>
            <a:r>
              <a:rPr lang="pl-PL" sz="1600" dirty="0"/>
              <a:t>Należy załączyć do wniosku wszelkie decyzje, pozwolenia lub opinie organów administracji publicznej, jeżeli  z odrębnych przepisów wynika obowiązek ich uzyskania w związku z realizacją operacji, o ile ich uzyskanie jest wymagane </a:t>
            </a:r>
            <a:r>
              <a:rPr lang="pl-PL" sz="1600" dirty="0" smtClean="0"/>
              <a:t>przed </a:t>
            </a:r>
            <a:r>
              <a:rPr lang="pl-PL" sz="1600" dirty="0"/>
              <a:t>rozpoczęciem realizacji operacji oraz inne dokumenty potwierdzające spełnienie kryteriów przyznania pomocy, w tym kryterium regionalnego</a:t>
            </a:r>
            <a:r>
              <a:rPr lang="pl-PL" sz="1600" dirty="0" smtClean="0"/>
              <a:t>.</a:t>
            </a:r>
          </a:p>
          <a:p>
            <a:endParaRPr lang="pl-PL" sz="1600" dirty="0"/>
          </a:p>
          <a:p>
            <a:r>
              <a:rPr lang="pl-PL" sz="1600" dirty="0" smtClean="0"/>
              <a:t> </a:t>
            </a:r>
            <a:r>
              <a:rPr lang="pl-PL" sz="1600" dirty="0"/>
              <a:t>Dokumentem, który należy złożyć, pomimo nie wymienienia enumeratywnie jako załącznik do wniosku jest, m.in. pozwolenie wodno-prawne - jeżeli z przepisów prawa wynika obowiązek ich uzyskania. W wierszach 1) – 3) Wnioskodawca wpisuje poszczególne dokumenty, które dołączył do wniosku, a których nie wykazano  w  poprzednich punktach. W tym miejscu należy również wymienić numer elektronicznej księgi wieczystej. </a:t>
            </a:r>
          </a:p>
        </p:txBody>
      </p:sp>
    </p:spTree>
    <p:extLst>
      <p:ext uri="{BB962C8B-B14F-4D97-AF65-F5344CB8AC3E}">
        <p14:creationId xmlns:p14="http://schemas.microsoft.com/office/powerpoint/2010/main" xmlns="" val="293927276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1050925" y="1954213"/>
            <a:ext cx="6889750" cy="4062651"/>
          </a:xfrm>
          <a:prstGeom prst="rect">
            <a:avLst/>
          </a:prstGeom>
          <a:noFill/>
          <a:ln w="9525">
            <a:noFill/>
            <a:miter lim="800000"/>
            <a:headEnd/>
            <a:tailEnd/>
          </a:ln>
        </p:spPr>
        <p:txBody>
          <a:bodyPr>
            <a:spAutoFit/>
          </a:bodyPr>
          <a:lstStyle/>
          <a:p>
            <a:pPr algn="ctr"/>
            <a:r>
              <a:rPr lang="pl-PL" altLang="pl-PL" dirty="0">
                <a:latin typeface="Arial" charset="0"/>
              </a:rPr>
              <a:t>  Dziękuję za uwagę</a:t>
            </a:r>
          </a:p>
          <a:p>
            <a:pPr algn="ctr"/>
            <a:endParaRPr lang="pl-PL" altLang="pl-PL" dirty="0">
              <a:latin typeface="Arial" charset="0"/>
            </a:endParaRPr>
          </a:p>
          <a:p>
            <a:pPr algn="ctr"/>
            <a:r>
              <a:rPr lang="pl-PL" altLang="pl-PL" dirty="0" smtClean="0">
                <a:latin typeface="Arial" charset="0"/>
              </a:rPr>
              <a:t>Ewa Rossa </a:t>
            </a:r>
          </a:p>
          <a:p>
            <a:pPr algn="ctr"/>
            <a:r>
              <a:rPr lang="pl-PL" altLang="pl-PL" dirty="0" smtClean="0">
                <a:latin typeface="Arial" charset="0"/>
              </a:rPr>
              <a:t>Michał Łyszyk</a:t>
            </a:r>
            <a:endParaRPr lang="pl-PL" altLang="pl-PL" dirty="0">
              <a:latin typeface="Arial" charset="0"/>
            </a:endParaRPr>
          </a:p>
          <a:p>
            <a:pPr algn="ctr"/>
            <a:r>
              <a:rPr lang="pl-PL" altLang="pl-PL" dirty="0">
                <a:latin typeface="Arial" charset="0"/>
              </a:rPr>
              <a:t> Biuro Projektów </a:t>
            </a:r>
          </a:p>
          <a:p>
            <a:pPr algn="ctr"/>
            <a:r>
              <a:rPr lang="pl-PL" altLang="pl-PL" dirty="0">
                <a:latin typeface="Arial" charset="0"/>
              </a:rPr>
              <a:t>Wydziału Programów Rozwoju Obszarów Wiejskich</a:t>
            </a:r>
          </a:p>
          <a:p>
            <a:endParaRPr lang="pl-PL" altLang="pl-PL" dirty="0"/>
          </a:p>
          <a:p>
            <a:endParaRPr lang="pl-PL" altLang="pl-PL" dirty="0"/>
          </a:p>
          <a:p>
            <a:endParaRPr lang="pl-PL" altLang="pl-PL" dirty="0"/>
          </a:p>
          <a:p>
            <a:r>
              <a:rPr lang="pl-PL" altLang="pl-PL" sz="1600" dirty="0">
                <a:latin typeface="Arial" charset="0"/>
              </a:rPr>
              <a:t>Urząd Marszałkowski </a:t>
            </a:r>
          </a:p>
          <a:p>
            <a:r>
              <a:rPr lang="pl-PL" altLang="pl-PL" sz="1600" dirty="0">
                <a:latin typeface="Arial" charset="0"/>
              </a:rPr>
              <a:t>Województwa Zachodniopomorskiego</a:t>
            </a:r>
            <a:endParaRPr lang="en-US" altLang="pl-PL" sz="1600" dirty="0">
              <a:latin typeface="Arial" charset="0"/>
            </a:endParaRPr>
          </a:p>
          <a:p>
            <a:r>
              <a:rPr lang="en-US" altLang="pl-PL" sz="1600" dirty="0">
                <a:latin typeface="Arial" charset="0"/>
              </a:rPr>
              <a:t>tel. 091 31 29 </a:t>
            </a:r>
            <a:r>
              <a:rPr lang="en-US" altLang="pl-PL" sz="1600" dirty="0" smtClean="0">
                <a:latin typeface="Arial" charset="0"/>
              </a:rPr>
              <a:t>355</a:t>
            </a:r>
            <a:endParaRPr lang="pl-PL" altLang="pl-PL" sz="1600" dirty="0" smtClean="0">
              <a:latin typeface="Arial" charset="0"/>
            </a:endParaRPr>
          </a:p>
          <a:p>
            <a:r>
              <a:rPr lang="pl-PL" altLang="pl-PL" sz="1600" dirty="0" smtClean="0">
                <a:latin typeface="Arial" charset="0"/>
              </a:rPr>
              <a:t>      091 31 29 300</a:t>
            </a:r>
            <a:endParaRPr lang="en-US" altLang="pl-PL" sz="1600" dirty="0">
              <a:latin typeface="Arial" charset="0"/>
            </a:endParaRPr>
          </a:p>
          <a:p>
            <a:r>
              <a:rPr lang="en-US" altLang="pl-PL" sz="1600" dirty="0">
                <a:latin typeface="Arial" charset="0"/>
              </a:rPr>
              <a:t>fax. 091 31 29 325</a:t>
            </a:r>
          </a:p>
          <a:p>
            <a:r>
              <a:rPr lang="en-US" altLang="pl-PL" sz="1600" dirty="0">
                <a:latin typeface="Arial" charset="0"/>
              </a:rPr>
              <a:t>email: </a:t>
            </a:r>
            <a:r>
              <a:rPr lang="en-US" altLang="pl-PL" sz="1600" dirty="0" smtClean="0">
                <a:latin typeface="Arial" charset="0"/>
                <a:hlinkClick r:id="rId2" tooltip="blocked::mailto:mlyszyk@wzp.pl"/>
              </a:rPr>
              <a:t>mlyszyk@wzp.pl</a:t>
            </a:r>
            <a:r>
              <a:rPr lang="pl-PL" altLang="pl-PL" sz="1600" dirty="0" smtClean="0">
                <a:latin typeface="Arial" charset="0"/>
              </a:rPr>
              <a:t>, </a:t>
            </a:r>
            <a:r>
              <a:rPr lang="pl-PL" altLang="pl-PL" sz="1600" dirty="0" err="1" smtClean="0">
                <a:latin typeface="Arial" charset="0"/>
              </a:rPr>
              <a:t>sek_wprow@wzp.pl</a:t>
            </a:r>
            <a:endParaRPr lang="pl-PL" altLang="pl-PL" sz="1600" dirty="0">
              <a:latin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Zasady ogólne</a:t>
            </a:r>
            <a:endParaRPr lang="pl-PL" sz="2400" dirty="0"/>
          </a:p>
        </p:txBody>
      </p:sp>
      <p:sp>
        <p:nvSpPr>
          <p:cNvPr id="3" name="Prostokąt 2"/>
          <p:cNvSpPr/>
          <p:nvPr/>
        </p:nvSpPr>
        <p:spPr>
          <a:xfrm>
            <a:off x="204293" y="1553401"/>
            <a:ext cx="8551333" cy="4093428"/>
          </a:xfrm>
          <a:prstGeom prst="rect">
            <a:avLst/>
          </a:prstGeom>
        </p:spPr>
        <p:txBody>
          <a:bodyPr wrap="square">
            <a:spAutoFit/>
          </a:bodyPr>
          <a:lstStyle/>
          <a:p>
            <a:pPr algn="ctr"/>
            <a:r>
              <a:rPr lang="pl-PL" sz="2000" dirty="0">
                <a:latin typeface="+mn-lt"/>
                <a:cs typeface="Arial" pitchFamily="34" charset="0"/>
              </a:rPr>
              <a:t>Usunięcie braków we wniosku o przyznanie pomocy może obejmować wyłącznie zakres określony  w wezwaniu</a:t>
            </a:r>
            <a:r>
              <a:rPr lang="pl-PL" sz="2000" dirty="0" smtClean="0">
                <a:latin typeface="+mn-lt"/>
                <a:cs typeface="Arial" pitchFamily="34" charset="0"/>
              </a:rPr>
              <a:t>.</a:t>
            </a:r>
          </a:p>
          <a:p>
            <a:pPr algn="ctr"/>
            <a:endParaRPr lang="pl-PL" sz="2000" dirty="0">
              <a:latin typeface="+mn-lt"/>
              <a:cs typeface="Arial" pitchFamily="34" charset="0"/>
            </a:endParaRPr>
          </a:p>
          <a:p>
            <a:pPr algn="ctr"/>
            <a:r>
              <a:rPr lang="pl-PL" sz="2000" b="1" dirty="0">
                <a:latin typeface="+mn-lt"/>
                <a:cs typeface="Arial" pitchFamily="34" charset="0"/>
              </a:rPr>
              <a:t>W</a:t>
            </a:r>
            <a:r>
              <a:rPr lang="pl-PL" sz="2000" b="1" dirty="0" smtClean="0">
                <a:latin typeface="+mn-lt"/>
                <a:cs typeface="Arial" pitchFamily="34" charset="0"/>
              </a:rPr>
              <a:t>nioski </a:t>
            </a:r>
            <a:r>
              <a:rPr lang="pl-PL" sz="2000" b="1" dirty="0">
                <a:latin typeface="+mn-lt"/>
                <a:cs typeface="Arial" pitchFamily="34" charset="0"/>
              </a:rPr>
              <a:t>o przyznanie pomocy i dokumenty uzupełniające </a:t>
            </a:r>
            <a:r>
              <a:rPr lang="pl-PL" sz="2000" b="1" dirty="0" smtClean="0">
                <a:latin typeface="+mn-lt"/>
                <a:cs typeface="Arial" pitchFamily="34" charset="0"/>
              </a:rPr>
              <a:t>mogą </a:t>
            </a:r>
            <a:r>
              <a:rPr lang="pl-PL" sz="2000" b="1" dirty="0">
                <a:latin typeface="+mn-lt"/>
                <a:cs typeface="Arial" pitchFamily="34" charset="0"/>
              </a:rPr>
              <a:t>zostać skorygowane i poprawione w dowolnym czasie po ich złożeniu w przypadku stwierdzenia oczywistych błędów </a:t>
            </a:r>
            <a:r>
              <a:rPr lang="pl-PL" sz="2000" dirty="0">
                <a:latin typeface="+mn-lt"/>
                <a:cs typeface="Arial" pitchFamily="34" charset="0"/>
              </a:rPr>
              <a:t>uznanych przez właściwy organ na podstawie ogólnej oceny danego przypadku, pod warunkiem że Wnioskodawca działał w dobrej wierze</a:t>
            </a:r>
            <a:r>
              <a:rPr lang="pl-PL" sz="2000" dirty="0" smtClean="0">
                <a:latin typeface="+mn-lt"/>
                <a:cs typeface="Arial" pitchFamily="34" charset="0"/>
              </a:rPr>
              <a:t>.</a:t>
            </a:r>
          </a:p>
          <a:p>
            <a:pPr algn="ctr"/>
            <a:endParaRPr lang="pl-PL" sz="2000" dirty="0">
              <a:latin typeface="+mn-lt"/>
              <a:cs typeface="Arial" pitchFamily="34" charset="0"/>
            </a:endParaRPr>
          </a:p>
          <a:p>
            <a:pPr algn="ctr"/>
            <a:endParaRPr lang="pl-PL" sz="2000" dirty="0" smtClean="0">
              <a:latin typeface="+mn-lt"/>
              <a:cs typeface="Arial" pitchFamily="34" charset="0"/>
            </a:endParaRPr>
          </a:p>
          <a:p>
            <a:pPr algn="ctr"/>
            <a:r>
              <a:rPr lang="pl-PL" sz="2000" dirty="0" smtClean="0">
                <a:latin typeface="+mn-lt"/>
                <a:cs typeface="Arial" pitchFamily="34" charset="0"/>
              </a:rPr>
              <a:t> </a:t>
            </a:r>
            <a:r>
              <a:rPr lang="pl-PL" sz="2000" dirty="0">
                <a:latin typeface="+mn-lt"/>
                <a:cs typeface="Arial" pitchFamily="34" charset="0"/>
              </a:rPr>
              <a:t>Pracownik UM może uznać oczywiste błędy  w złożonym wniosku lub załączonych </a:t>
            </a:r>
            <a:r>
              <a:rPr lang="pl-PL" sz="2000" dirty="0" smtClean="0">
                <a:latin typeface="+mn-lt"/>
                <a:cs typeface="Arial" pitchFamily="34" charset="0"/>
              </a:rPr>
              <a:t>dokumentach </a:t>
            </a:r>
            <a:r>
              <a:rPr lang="pl-PL" sz="2000" dirty="0">
                <a:latin typeface="+mn-lt"/>
                <a:cs typeface="Arial" pitchFamily="34" charset="0"/>
              </a:rPr>
              <a:t>tylko w przypadku, gdy mogą one być bezpośrednio zidentyfikowane w wyniku sprawdzenia informacji zawartych w dokumentach. </a:t>
            </a:r>
          </a:p>
        </p:txBody>
      </p:sp>
    </p:spTree>
    <p:extLst>
      <p:ext uri="{BB962C8B-B14F-4D97-AF65-F5344CB8AC3E}">
        <p14:creationId xmlns:p14="http://schemas.microsoft.com/office/powerpoint/2010/main" xmlns="" val="12384780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Zasady ogólne</a:t>
            </a:r>
            <a:endParaRPr lang="pl-PL" sz="2400" dirty="0"/>
          </a:p>
        </p:txBody>
      </p:sp>
      <p:sp>
        <p:nvSpPr>
          <p:cNvPr id="3" name="Prostokąt 2"/>
          <p:cNvSpPr/>
          <p:nvPr/>
        </p:nvSpPr>
        <p:spPr>
          <a:xfrm>
            <a:off x="407494" y="2067090"/>
            <a:ext cx="8246533" cy="3139321"/>
          </a:xfrm>
          <a:prstGeom prst="rect">
            <a:avLst/>
          </a:prstGeom>
        </p:spPr>
        <p:txBody>
          <a:bodyPr wrap="square">
            <a:spAutoFit/>
          </a:bodyPr>
          <a:lstStyle/>
          <a:p>
            <a:r>
              <a:rPr lang="pl-PL" dirty="0"/>
              <a:t>Refundacji podlegać mogą tylko koszty kwalifikowane operacji, które są uzasadnione zakresem operacji niezbędne do osiągnięcia jej celu oraz racjonalne. </a:t>
            </a:r>
            <a:endParaRPr lang="pl-PL" dirty="0" smtClean="0"/>
          </a:p>
          <a:p>
            <a:endParaRPr lang="pl-PL" dirty="0"/>
          </a:p>
          <a:p>
            <a:endParaRPr lang="pl-PL" dirty="0" smtClean="0"/>
          </a:p>
          <a:p>
            <a:r>
              <a:rPr lang="pl-PL" dirty="0" smtClean="0"/>
              <a:t>W </a:t>
            </a:r>
            <a:r>
              <a:rPr lang="pl-PL" dirty="0"/>
              <a:t>przypadku gdy wysokość kosztów kwalifikowalnych w zakresie danego zadania ujętego w zestawieniu rzeczowo- finansowym operacji przekracza wartość rynkową tych kosztów ustaloną w wyniku oceny ich racjonalności, przy ustalaniu wysokości pomocy uwzględniona zostanie wartość rynkowa tych kosztów. </a:t>
            </a:r>
            <a:endParaRPr lang="pl-PL" dirty="0" smtClean="0"/>
          </a:p>
          <a:p>
            <a:endParaRPr lang="pl-PL" dirty="0"/>
          </a:p>
          <a:p>
            <a:endParaRPr lang="pl-PL" dirty="0" smtClean="0"/>
          </a:p>
          <a:p>
            <a:endParaRPr lang="pl-PL" dirty="0"/>
          </a:p>
        </p:txBody>
      </p:sp>
    </p:spTree>
    <p:extLst>
      <p:ext uri="{BB962C8B-B14F-4D97-AF65-F5344CB8AC3E}">
        <p14:creationId xmlns:p14="http://schemas.microsoft.com/office/powerpoint/2010/main" xmlns="" val="12384780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Zasady ogólne</a:t>
            </a:r>
            <a:endParaRPr lang="pl-PL" sz="2400" dirty="0"/>
          </a:p>
        </p:txBody>
      </p:sp>
      <p:sp>
        <p:nvSpPr>
          <p:cNvPr id="3" name="Prostokąt 2"/>
          <p:cNvSpPr/>
          <p:nvPr/>
        </p:nvSpPr>
        <p:spPr>
          <a:xfrm>
            <a:off x="348227" y="1592957"/>
            <a:ext cx="8246533" cy="4801314"/>
          </a:xfrm>
          <a:prstGeom prst="rect">
            <a:avLst/>
          </a:prstGeom>
        </p:spPr>
        <p:txBody>
          <a:bodyPr wrap="square">
            <a:spAutoFit/>
          </a:bodyPr>
          <a:lstStyle/>
          <a:p>
            <a:r>
              <a:rPr lang="pl-PL" dirty="0"/>
              <a:t>Wnioskodawca zobowiązany jest do ponoszenia kosztów kwalifikowalnych zgodnie z przepisami o zamówieniach publicznych, a gdy przepisy te nie mają zastosowania, z zachowaniem konkurencyjnego trybu wyboru wykonawców, określonego w załączniku do umowy o przyznaniu pomocy (zasady dotyczące przeprowadzania postępowań ofertowych). </a:t>
            </a:r>
            <a:endParaRPr lang="pl-PL" dirty="0" smtClean="0"/>
          </a:p>
          <a:p>
            <a:endParaRPr lang="pl-PL" dirty="0"/>
          </a:p>
          <a:p>
            <a:r>
              <a:rPr lang="pl-PL" dirty="0" smtClean="0"/>
              <a:t>W </a:t>
            </a:r>
            <a:r>
              <a:rPr lang="pl-PL" dirty="0"/>
              <a:t>przypadku naruszenia przepisów o zamówieniach publicznych lub zasad konkurencyjności wydatków w ramach PROW 2014-2020 będą naliczane kary, których wysokość określają załączniki do umowy, odpowiednio:  </a:t>
            </a:r>
            <a:endParaRPr lang="pl-PL" dirty="0" smtClean="0"/>
          </a:p>
          <a:p>
            <a:pPr marL="285750" indent="-285750">
              <a:buFontTx/>
              <a:buChar char="-"/>
            </a:pPr>
            <a:r>
              <a:rPr lang="pl-PL" dirty="0" smtClean="0"/>
              <a:t>tabela </a:t>
            </a:r>
            <a:r>
              <a:rPr lang="pl-PL" dirty="0"/>
              <a:t>określająca wskaźniki procentowe do obliczenia wartości kar administracyjnych za naruszenie zasad konkurencyjności wydatków w ramach PROW 2014-2020</a:t>
            </a:r>
            <a:r>
              <a:rPr lang="pl-PL" dirty="0" smtClean="0"/>
              <a:t>,</a:t>
            </a:r>
          </a:p>
          <a:p>
            <a:pPr marL="285750" indent="-285750">
              <a:buFontTx/>
              <a:buChar char="-"/>
            </a:pPr>
            <a:r>
              <a:rPr lang="pl-PL" dirty="0" smtClean="0"/>
              <a:t> tabela </a:t>
            </a:r>
            <a:r>
              <a:rPr lang="pl-PL" dirty="0"/>
              <a:t>określająca wskaźniki procentowe do zastosowania metody wskaźnikowej przy ustalaniu wysokości kary administracyjnej za naruszenie przepisów o zamówieniach publicznych. </a:t>
            </a:r>
          </a:p>
          <a:p>
            <a:endParaRPr lang="pl-PL" dirty="0" smtClean="0"/>
          </a:p>
          <a:p>
            <a:endParaRPr lang="pl-PL" dirty="0"/>
          </a:p>
        </p:txBody>
      </p:sp>
    </p:spTree>
    <p:extLst>
      <p:ext uri="{BB962C8B-B14F-4D97-AF65-F5344CB8AC3E}">
        <p14:creationId xmlns:p14="http://schemas.microsoft.com/office/powerpoint/2010/main" xmlns="" val="19061645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Zasady ogólne</a:t>
            </a:r>
            <a:endParaRPr lang="pl-PL" sz="2400" dirty="0"/>
          </a:p>
        </p:txBody>
      </p:sp>
      <p:sp>
        <p:nvSpPr>
          <p:cNvPr id="3" name="Prostokąt 2"/>
          <p:cNvSpPr/>
          <p:nvPr/>
        </p:nvSpPr>
        <p:spPr>
          <a:xfrm>
            <a:off x="804333" y="1859340"/>
            <a:ext cx="7951294" cy="3693319"/>
          </a:xfrm>
          <a:prstGeom prst="rect">
            <a:avLst/>
          </a:prstGeom>
        </p:spPr>
        <p:txBody>
          <a:bodyPr wrap="square">
            <a:spAutoFit/>
          </a:bodyPr>
          <a:lstStyle/>
          <a:p>
            <a:r>
              <a:rPr lang="pl-PL" dirty="0"/>
              <a:t>W przypadku, gdy Wnioskodawca składa kilka wniosków, w okresie obowiązywania dokumentów składanych wraz z wnioskiem może dołączyć do wniosku kserokopie dokumentów dołączonych do innego wniosku, ma przy tym obowiązek, dokonać odręcznego wpisu na składanej kopii, że oryginał dokumentu znajduje się przy innym wniosku (z podaniem informacji niezbędnych do zlokalizowania oryginału dokumentu, np. znak sprawy</a:t>
            </a:r>
            <a:r>
              <a:rPr lang="pl-PL" dirty="0" smtClean="0"/>
              <a:t>)</a:t>
            </a:r>
          </a:p>
          <a:p>
            <a:endParaRPr lang="pl-PL" dirty="0"/>
          </a:p>
          <a:p>
            <a:r>
              <a:rPr lang="pl-PL" dirty="0"/>
              <a:t>W przypadku, gdy zakres niezbędnych informacji nie mieści się w przewidzianych do tego tabelach i rubrykach, dane te należy zamieścić na dodatkowych kartkach (np. kopie stron Wniosku, kopie stron formularzy załączników) ze wskazaniem, której części dokumentu dotyczą oraz adnotacją, że dana rubryka lub tabela została dołączona. Dodatkowe strony należy podpisać oraz opatrzyć datą i dołączyć do wniosku przy pomocy zszywacza. </a:t>
            </a:r>
          </a:p>
        </p:txBody>
      </p:sp>
    </p:spTree>
    <p:extLst>
      <p:ext uri="{BB962C8B-B14F-4D97-AF65-F5344CB8AC3E}">
        <p14:creationId xmlns:p14="http://schemas.microsoft.com/office/powerpoint/2010/main" xmlns="" val="8273596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2880852" y="431461"/>
            <a:ext cx="5874775" cy="461665"/>
          </a:xfrm>
          <a:prstGeom prst="rect">
            <a:avLst/>
          </a:prstGeom>
        </p:spPr>
        <p:txBody>
          <a:bodyPr wrap="square">
            <a:spAutoFit/>
          </a:bodyPr>
          <a:lstStyle/>
          <a:p>
            <a:pPr algn="r"/>
            <a:r>
              <a:rPr lang="pl-PL" sz="2400" b="1" dirty="0" smtClean="0">
                <a:solidFill>
                  <a:srgbClr val="44C6EB"/>
                </a:solidFill>
              </a:rPr>
              <a:t>Zasady ogólne</a:t>
            </a:r>
            <a:endParaRPr lang="pl-PL" sz="2400" dirty="0"/>
          </a:p>
        </p:txBody>
      </p:sp>
      <p:sp>
        <p:nvSpPr>
          <p:cNvPr id="3" name="Prostokąt 2"/>
          <p:cNvSpPr/>
          <p:nvPr/>
        </p:nvSpPr>
        <p:spPr>
          <a:xfrm>
            <a:off x="643467" y="1997839"/>
            <a:ext cx="8017933" cy="2308324"/>
          </a:xfrm>
          <a:prstGeom prst="rect">
            <a:avLst/>
          </a:prstGeom>
        </p:spPr>
        <p:txBody>
          <a:bodyPr wrap="square">
            <a:spAutoFit/>
          </a:bodyPr>
          <a:lstStyle/>
          <a:p>
            <a:r>
              <a:rPr lang="pl-PL" dirty="0" smtClean="0"/>
              <a:t>W </a:t>
            </a:r>
            <a:r>
              <a:rPr lang="pl-PL" dirty="0"/>
              <a:t>sytuacji, kiedy dane pole wniosku nie dotyczy Wnioskodawcy, powinien wstawić kreskę, chyba że w Instrukcji podano inaczej.  </a:t>
            </a:r>
          </a:p>
          <a:p>
            <a:endParaRPr lang="pl-PL" dirty="0" smtClean="0"/>
          </a:p>
          <a:p>
            <a:endParaRPr lang="pl-PL" dirty="0"/>
          </a:p>
          <a:p>
            <a:r>
              <a:rPr lang="pl-PL" dirty="0" smtClean="0"/>
              <a:t>Wszystkie </a:t>
            </a:r>
            <a:r>
              <a:rPr lang="pl-PL" dirty="0"/>
              <a:t>koszty oraz kwoty należy podać w złotych zaokrąglając zgodnie z zasadami matematycznymi z dokładnością do dwóch miejsc po przecinku, z wyjątkiem wnioskowanej kwoty pomocy, którą należy podać  w pełnych złotych zaokrągloną w dół (po odrzuceniu groszy). </a:t>
            </a:r>
          </a:p>
        </p:txBody>
      </p:sp>
    </p:spTree>
    <p:extLst>
      <p:ext uri="{BB962C8B-B14F-4D97-AF65-F5344CB8AC3E}">
        <p14:creationId xmlns:p14="http://schemas.microsoft.com/office/powerpoint/2010/main" xmlns="" val="827359676"/>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5830</TotalTime>
  <Words>4769</Words>
  <Application>Microsoft Office PowerPoint</Application>
  <PresentationFormat>Pokaz na ekranie (4:3)</PresentationFormat>
  <Paragraphs>303</Paragraphs>
  <Slides>45</Slides>
  <Notes>1</Notes>
  <HiddenSlides>0</HiddenSlides>
  <MMClips>0</MMClips>
  <ScaleCrop>false</ScaleCrop>
  <HeadingPairs>
    <vt:vector size="4" baseType="variant">
      <vt:variant>
        <vt:lpstr>Motyw</vt:lpstr>
      </vt:variant>
      <vt:variant>
        <vt:i4>1</vt:i4>
      </vt:variant>
      <vt:variant>
        <vt:lpstr>Tytuły slajdów</vt:lpstr>
      </vt:variant>
      <vt:variant>
        <vt:i4>45</vt:i4>
      </vt:variant>
    </vt:vector>
  </HeadingPairs>
  <TitlesOfParts>
    <vt:vector size="46" baseType="lpstr">
      <vt:lpstr>Motyw pakietu Office</vt:lpstr>
      <vt:lpstr>Slajd 1</vt:lpstr>
      <vt:lpstr>Slajd 2</vt:lpstr>
      <vt:lpstr>Slajd 3</vt:lpstr>
      <vt:lpstr>Slajd 4</vt:lpstr>
      <vt:lpstr>Slajd 5</vt:lpstr>
      <vt:lpstr>Slajd 6</vt:lpstr>
      <vt:lpstr>Slajd 7</vt:lpstr>
      <vt:lpstr>Slajd 8</vt:lpstr>
      <vt:lpstr>Slajd 9</vt:lpstr>
      <vt:lpstr>Slajd 10</vt:lpstr>
      <vt:lpstr>Slajd 11</vt:lpstr>
      <vt:lpstr>Slajd 12</vt:lpstr>
      <vt:lpstr>Slajd 13</vt:lpstr>
      <vt:lpstr>Slajd 14</vt:lpstr>
      <vt:lpstr>Slajd 15</vt:lpstr>
      <vt:lpstr>Slajd 16</vt:lpstr>
      <vt:lpstr>Slajd 17</vt:lpstr>
      <vt:lpstr>Slajd 18</vt:lpstr>
      <vt:lpstr>Slajd 19</vt:lpstr>
      <vt:lpstr>Slajd 20</vt:lpstr>
      <vt:lpstr>Slajd 21</vt:lpstr>
      <vt:lpstr>Slajd 22</vt:lpstr>
      <vt:lpstr>Slajd 23</vt:lpstr>
      <vt:lpstr>Slajd 24</vt:lpstr>
      <vt:lpstr>Slajd 25</vt:lpstr>
      <vt:lpstr>Slajd 26</vt:lpstr>
      <vt:lpstr>Slajd 27</vt:lpstr>
      <vt:lpstr>Slajd 28</vt:lpstr>
      <vt:lpstr>Slajd 29</vt:lpstr>
      <vt:lpstr>Slajd 30</vt:lpstr>
      <vt:lpstr>Slajd 31</vt:lpstr>
      <vt:lpstr>Slajd 32</vt:lpstr>
      <vt:lpstr>Slajd 33</vt:lpstr>
      <vt:lpstr>Slajd 34</vt:lpstr>
      <vt:lpstr>Slajd 35</vt:lpstr>
      <vt:lpstr>Slajd 36</vt:lpstr>
      <vt:lpstr>Slajd 37</vt:lpstr>
      <vt:lpstr>Slajd 38</vt:lpstr>
      <vt:lpstr>Slajd 39</vt:lpstr>
      <vt:lpstr>Slajd 40</vt:lpstr>
      <vt:lpstr>Slajd 41</vt:lpstr>
      <vt:lpstr>Slajd 42</vt:lpstr>
      <vt:lpstr>Slajd 43</vt:lpstr>
      <vt:lpstr>Slajd 44</vt:lpstr>
      <vt:lpstr>Slajd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Użytkownik systemu Windows</dc:creator>
  <cp:lastModifiedBy> Województwa Zachodniopomorskiego</cp:lastModifiedBy>
  <cp:revision>237</cp:revision>
  <dcterms:created xsi:type="dcterms:W3CDTF">2013-06-11T05:39:37Z</dcterms:created>
  <dcterms:modified xsi:type="dcterms:W3CDTF">2015-10-06T10:01:28Z</dcterms:modified>
</cp:coreProperties>
</file>