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62" r:id="rId2"/>
    <p:sldId id="429" r:id="rId3"/>
    <p:sldId id="472" r:id="rId4"/>
    <p:sldId id="480" r:id="rId5"/>
    <p:sldId id="481" r:id="rId6"/>
    <p:sldId id="464" r:id="rId7"/>
    <p:sldId id="477" r:id="rId8"/>
    <p:sldId id="478" r:id="rId9"/>
    <p:sldId id="467" r:id="rId10"/>
    <p:sldId id="465" r:id="rId11"/>
    <p:sldId id="466" r:id="rId12"/>
    <p:sldId id="475" r:id="rId13"/>
    <p:sldId id="469" r:id="rId14"/>
    <p:sldId id="479" r:id="rId15"/>
    <p:sldId id="474" r:id="rId16"/>
    <p:sldId id="470" r:id="rId17"/>
    <p:sldId id="471" r:id="rId18"/>
  </p:sldIdLst>
  <p:sldSz cx="9144000" cy="6858000" type="screen4x3"/>
  <p:notesSz cx="7104063" cy="10234613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BD2"/>
    <a:srgbClr val="00A4DE"/>
    <a:srgbClr val="99FFCC"/>
    <a:srgbClr val="FFFFCC"/>
    <a:srgbClr val="FFFF85"/>
    <a:srgbClr val="4D7352"/>
    <a:srgbClr val="79B51C"/>
    <a:srgbClr val="FF6161"/>
    <a:srgbClr val="95DC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8305" autoAdjust="0"/>
  </p:normalViewPr>
  <p:slideViewPr>
    <p:cSldViewPr snapToGrid="0">
      <p:cViewPr>
        <p:scale>
          <a:sx n="100" d="100"/>
          <a:sy n="100" d="100"/>
        </p:scale>
        <p:origin x="-1224" y="-33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E52D643-292D-4567-8009-A037AB26CA36}" type="datetimeFigureOut">
              <a:rPr lang="pl-PL"/>
              <a:pPr>
                <a:defRPr/>
              </a:pPr>
              <a:t>05.02.2020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wrap="square" lIns="94796" tIns="47398" rIns="94796" bIns="473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3ECD2017-34DA-4432-914E-7E29125A8A1D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120236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48A27B7-D202-415F-9B6A-4B1B4F2F4582}" type="datetimeFigureOut">
              <a:rPr lang="pl-PL"/>
              <a:pPr>
                <a:defRPr/>
              </a:pPr>
              <a:t>05.02.2020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710075" y="4861155"/>
            <a:ext cx="5683914" cy="4605821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 eaLnBrk="1" hangingPunct="1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wrap="square" lIns="94796" tIns="47398" rIns="94796" bIns="473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86E791F6-DCA8-489F-8EF9-F0037D5BF67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7299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altLang="pl-PL" smtClean="0"/>
          </a:p>
        </p:txBody>
      </p:sp>
      <p:sp>
        <p:nvSpPr>
          <p:cNvPr id="5734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67EA87-AF21-4BC5-B702-0A2048E18AFC}" type="slidenum">
              <a:rPr lang="pl-PL" altLang="pl-PL" smtClean="0">
                <a:cs typeface="Arial" pitchFamily="34" charset="0"/>
              </a:rPr>
              <a:pPr/>
              <a:t>1</a:t>
            </a:fld>
            <a:endParaRPr lang="pl-PL" altLang="pl-PL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Obraz 3"/>
          <p:cNvPicPr>
            <a:picLocks noChangeAspect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9450" y="241300"/>
            <a:ext cx="1566863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Prostokąt 4"/>
          <p:cNvSpPr/>
          <p:nvPr userDrawn="1"/>
        </p:nvSpPr>
        <p:spPr>
          <a:xfrm>
            <a:off x="974725" y="6756400"/>
            <a:ext cx="1052513" cy="10001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4" name="pole tekstowe 3"/>
          <p:cNvSpPr txBox="1">
            <a:spLocks noChangeArrowheads="1"/>
          </p:cNvSpPr>
          <p:nvPr userDrawn="1"/>
        </p:nvSpPr>
        <p:spPr bwMode="auto">
          <a:xfrm>
            <a:off x="7419975" y="6372225"/>
            <a:ext cx="1362075" cy="3698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l-PL" sz="1600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www.wzp.p</a:t>
            </a:r>
            <a:r>
              <a:rPr lang="pl-PL" b="1" dirty="0" smtClean="0">
                <a:solidFill>
                  <a:srgbClr val="7F7F7F"/>
                </a:solidFill>
                <a:latin typeface="Myriad Pro" pitchFamily="34" charset="0"/>
                <a:cs typeface="Arial" pitchFamily="34" charset="0"/>
              </a:rPr>
              <a:t>l</a:t>
            </a:r>
          </a:p>
        </p:txBody>
      </p:sp>
      <p:grpSp>
        <p:nvGrpSpPr>
          <p:cNvPr id="2053" name="Grupa 42"/>
          <p:cNvGrpSpPr>
            <a:grpSpLocks/>
          </p:cNvGrpSpPr>
          <p:nvPr userDrawn="1"/>
        </p:nvGrpSpPr>
        <p:grpSpPr bwMode="auto">
          <a:xfrm>
            <a:off x="0" y="6446838"/>
            <a:ext cx="411163" cy="411162"/>
            <a:chOff x="1849717" y="3463677"/>
            <a:chExt cx="864958" cy="864096"/>
          </a:xfrm>
        </p:grpSpPr>
        <p:sp>
          <p:nvSpPr>
            <p:cNvPr id="7" name="Prostokąt 6"/>
            <p:cNvSpPr/>
            <p:nvPr/>
          </p:nvSpPr>
          <p:spPr>
            <a:xfrm>
              <a:off x="1849717" y="3897394"/>
              <a:ext cx="434148" cy="430379"/>
            </a:xfrm>
            <a:prstGeom prst="rect">
              <a:avLst/>
            </a:prstGeom>
            <a:solidFill>
              <a:srgbClr val="00B05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8" name="Prostokąt 7"/>
            <p:cNvSpPr/>
            <p:nvPr/>
          </p:nvSpPr>
          <p:spPr>
            <a:xfrm>
              <a:off x="2283865" y="3897394"/>
              <a:ext cx="430810" cy="430379"/>
            </a:xfrm>
            <a:prstGeom prst="rect">
              <a:avLst/>
            </a:prstGeom>
            <a:solidFill>
              <a:srgbClr val="92D05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9" name="Prostokąt 8"/>
            <p:cNvSpPr/>
            <p:nvPr/>
          </p:nvSpPr>
          <p:spPr>
            <a:xfrm>
              <a:off x="1849717" y="3463677"/>
              <a:ext cx="430810" cy="433717"/>
            </a:xfrm>
            <a:prstGeom prst="rect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  <p:grpSp>
        <p:nvGrpSpPr>
          <p:cNvPr id="2054" name="Grupa 41"/>
          <p:cNvGrpSpPr>
            <a:grpSpLocks/>
          </p:cNvGrpSpPr>
          <p:nvPr userDrawn="1"/>
        </p:nvGrpSpPr>
        <p:grpSpPr bwMode="auto">
          <a:xfrm>
            <a:off x="8648700" y="0"/>
            <a:ext cx="495300" cy="495300"/>
            <a:chOff x="3202986" y="3501008"/>
            <a:chExt cx="720943" cy="720080"/>
          </a:xfrm>
        </p:grpSpPr>
        <p:sp>
          <p:nvSpPr>
            <p:cNvPr id="11" name="Prostokąt 10"/>
            <p:cNvSpPr/>
            <p:nvPr/>
          </p:nvSpPr>
          <p:spPr>
            <a:xfrm rot="10800000">
              <a:off x="3563458" y="3501008"/>
              <a:ext cx="360472" cy="360040"/>
            </a:xfrm>
            <a:prstGeom prst="rect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12" name="Prostokąt 11"/>
            <p:cNvSpPr/>
            <p:nvPr/>
          </p:nvSpPr>
          <p:spPr>
            <a:xfrm rot="10800000">
              <a:off x="3202986" y="3501008"/>
              <a:ext cx="360472" cy="360040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13" name="Prostokąt 12"/>
            <p:cNvSpPr/>
            <p:nvPr/>
          </p:nvSpPr>
          <p:spPr>
            <a:xfrm rot="10800000">
              <a:off x="3563458" y="3861048"/>
              <a:ext cx="360472" cy="360040"/>
            </a:xfrm>
            <a:prstGeom prst="rect">
              <a:avLst/>
            </a:prstGeom>
            <a:solidFill>
              <a:srgbClr val="92D05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spolecznik.karrsa.eu/" TargetMode="External"/><Relationship Id="rId2" Type="http://schemas.openxmlformats.org/officeDocument/2006/relationships/hyperlink" Target="http://www.wws.wzp.pl/aktualnosci/program-spolecznik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spolecznik.karrsa.eu/" TargetMode="External"/><Relationship Id="rId2" Type="http://schemas.openxmlformats.org/officeDocument/2006/relationships/hyperlink" Target="mailto:spolecznik@karrsa.pl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www.facebook.com/ProgramSpolecznik/" TargetMode="External"/><Relationship Id="rId4" Type="http://schemas.openxmlformats.org/officeDocument/2006/relationships/hyperlink" Target="http://www.wzp.pl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bip.rbip.wzp.pl/artykul/dotacje" TargetMode="External"/><Relationship Id="rId2" Type="http://schemas.openxmlformats.org/officeDocument/2006/relationships/hyperlink" Target="http://wzp.pl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niw.gov.pl/" TargetMode="External"/><Relationship Id="rId5" Type="http://schemas.openxmlformats.org/officeDocument/2006/relationships/hyperlink" Target="https://www.ngo.pl/" TargetMode="External"/><Relationship Id="rId4" Type="http://schemas.openxmlformats.org/officeDocument/2006/relationships/hyperlink" Target="http://www.wws.wzp.pl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mjjakubowicz@wzp.pl" TargetMode="External"/><Relationship Id="rId2" Type="http://schemas.openxmlformats.org/officeDocument/2006/relationships/hyperlink" Target="http://www.wws.wzp.pl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samul@wzp.pl" TargetMode="External"/><Relationship Id="rId4" Type="http://schemas.openxmlformats.org/officeDocument/2006/relationships/hyperlink" Target="mailto:mpieczynska@wzp.p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upa 42"/>
          <p:cNvGrpSpPr>
            <a:grpSpLocks/>
          </p:cNvGrpSpPr>
          <p:nvPr/>
        </p:nvGrpSpPr>
        <p:grpSpPr bwMode="auto">
          <a:xfrm>
            <a:off x="1341438" y="6065838"/>
            <a:ext cx="708025" cy="706437"/>
            <a:chOff x="1849717" y="3463677"/>
            <a:chExt cx="864958" cy="864096"/>
          </a:xfrm>
        </p:grpSpPr>
        <p:sp>
          <p:nvSpPr>
            <p:cNvPr id="36" name="Prostokąt 35"/>
            <p:cNvSpPr/>
            <p:nvPr/>
          </p:nvSpPr>
          <p:spPr>
            <a:xfrm>
              <a:off x="1849717" y="3896696"/>
              <a:ext cx="432478" cy="431077"/>
            </a:xfrm>
            <a:prstGeom prst="rect">
              <a:avLst/>
            </a:prstGeom>
            <a:solidFill>
              <a:srgbClr val="00B05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37" name="Prostokąt 36"/>
            <p:cNvSpPr/>
            <p:nvPr/>
          </p:nvSpPr>
          <p:spPr>
            <a:xfrm>
              <a:off x="2282195" y="3896696"/>
              <a:ext cx="432480" cy="431077"/>
            </a:xfrm>
            <a:prstGeom prst="rect">
              <a:avLst/>
            </a:prstGeom>
            <a:solidFill>
              <a:srgbClr val="92D05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38" name="Prostokąt 37"/>
            <p:cNvSpPr/>
            <p:nvPr/>
          </p:nvSpPr>
          <p:spPr>
            <a:xfrm>
              <a:off x="1849717" y="3463677"/>
              <a:ext cx="432478" cy="433019"/>
            </a:xfrm>
            <a:prstGeom prst="rect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  <p:grpSp>
        <p:nvGrpSpPr>
          <p:cNvPr id="3076" name="Grupa 41"/>
          <p:cNvGrpSpPr>
            <a:grpSpLocks/>
          </p:cNvGrpSpPr>
          <p:nvPr/>
        </p:nvGrpSpPr>
        <p:grpSpPr bwMode="auto">
          <a:xfrm>
            <a:off x="6811963" y="3829050"/>
            <a:ext cx="588962" cy="588963"/>
            <a:chOff x="3202986" y="3501008"/>
            <a:chExt cx="720943" cy="720080"/>
          </a:xfrm>
        </p:grpSpPr>
        <p:sp>
          <p:nvSpPr>
            <p:cNvPr id="33" name="Prostokąt 32"/>
            <p:cNvSpPr/>
            <p:nvPr/>
          </p:nvSpPr>
          <p:spPr>
            <a:xfrm rot="10800000">
              <a:off x="3564429" y="3501008"/>
              <a:ext cx="359500" cy="361010"/>
            </a:xfrm>
            <a:prstGeom prst="rect">
              <a:avLst/>
            </a:prstGeom>
            <a:solidFill>
              <a:schemeClr val="accent1">
                <a:alpha val="5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34" name="Prostokąt 33"/>
            <p:cNvSpPr/>
            <p:nvPr/>
          </p:nvSpPr>
          <p:spPr>
            <a:xfrm rot="10800000">
              <a:off x="3202986" y="3501008"/>
              <a:ext cx="359500" cy="361010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  <p:sp>
          <p:nvSpPr>
            <p:cNvPr id="35" name="Prostokąt 34"/>
            <p:cNvSpPr/>
            <p:nvPr/>
          </p:nvSpPr>
          <p:spPr>
            <a:xfrm rot="10800000">
              <a:off x="3564429" y="3862018"/>
              <a:ext cx="359500" cy="359070"/>
            </a:xfrm>
            <a:prstGeom prst="rect">
              <a:avLst/>
            </a:prstGeom>
            <a:solidFill>
              <a:srgbClr val="92D050">
                <a:alpha val="5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pl-PL"/>
            </a:p>
          </p:txBody>
        </p:sp>
      </p:grpSp>
      <p:cxnSp>
        <p:nvCxnSpPr>
          <p:cNvPr id="29" name="Łącznik prosty 28"/>
          <p:cNvCxnSpPr/>
          <p:nvPr/>
        </p:nvCxnSpPr>
        <p:spPr>
          <a:xfrm>
            <a:off x="1514475" y="4005263"/>
            <a:ext cx="512127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Łącznik prosty 29"/>
          <p:cNvCxnSpPr/>
          <p:nvPr/>
        </p:nvCxnSpPr>
        <p:spPr>
          <a:xfrm>
            <a:off x="2220913" y="6596063"/>
            <a:ext cx="50673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30"/>
          <p:cNvCxnSpPr/>
          <p:nvPr/>
        </p:nvCxnSpPr>
        <p:spPr>
          <a:xfrm>
            <a:off x="7272338" y="4594225"/>
            <a:ext cx="0" cy="2001838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31"/>
          <p:cNvCxnSpPr/>
          <p:nvPr/>
        </p:nvCxnSpPr>
        <p:spPr>
          <a:xfrm>
            <a:off x="1530350" y="4005263"/>
            <a:ext cx="0" cy="1884362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rostokąt 10"/>
          <p:cNvSpPr/>
          <p:nvPr/>
        </p:nvSpPr>
        <p:spPr>
          <a:xfrm>
            <a:off x="1733550" y="3961606"/>
            <a:ext cx="5276850" cy="2124075"/>
          </a:xfrm>
          <a:prstGeom prst="rect">
            <a:avLst/>
          </a:prstGeom>
          <a:solidFill>
            <a:srgbClr val="00A4DE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l-PL"/>
          </a:p>
        </p:txBody>
      </p:sp>
      <p:sp>
        <p:nvSpPr>
          <p:cNvPr id="3082" name="pole tekstowe 11"/>
          <p:cNvSpPr txBox="1">
            <a:spLocks noChangeArrowheads="1"/>
          </p:cNvSpPr>
          <p:nvPr/>
        </p:nvSpPr>
        <p:spPr bwMode="auto">
          <a:xfrm>
            <a:off x="1955800" y="4162614"/>
            <a:ext cx="48323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RLKS na przykładzie </a:t>
            </a:r>
            <a:endParaRPr lang="pl-P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 </a:t>
            </a: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Społecznik </a:t>
            </a:r>
            <a:endParaRPr lang="pl-P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innych </a:t>
            </a:r>
          </a:p>
          <a:p>
            <a:pPr algn="ctr"/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programów </a:t>
            </a:r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aktywności społecznej </a:t>
            </a:r>
            <a:endParaRPr lang="pl-PL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l-PL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Wydziału Współpracy Społecznej </a:t>
            </a:r>
            <a:endParaRPr lang="pl-PL" altLang="pl-PL" sz="2400" b="1" dirty="0">
              <a:solidFill>
                <a:srgbClr val="FFFF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0" name="Prostokąt zaokrąglony 39"/>
          <p:cNvSpPr/>
          <p:nvPr/>
        </p:nvSpPr>
        <p:spPr>
          <a:xfrm>
            <a:off x="228600" y="219075"/>
            <a:ext cx="1619250" cy="121920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0" name="Prostokąt zaokrąglony 19"/>
          <p:cNvSpPr/>
          <p:nvPr/>
        </p:nvSpPr>
        <p:spPr>
          <a:xfrm>
            <a:off x="7677150" y="5886450"/>
            <a:ext cx="1314450" cy="35242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3086" name="pole tekstowe 18"/>
          <p:cNvSpPr txBox="1">
            <a:spLocks noChangeArrowheads="1"/>
          </p:cNvSpPr>
          <p:nvPr/>
        </p:nvSpPr>
        <p:spPr bwMode="auto">
          <a:xfrm>
            <a:off x="6877050" y="5924550"/>
            <a:ext cx="2266950" cy="384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pl-PL" sz="1900" b="1" dirty="0" err="1" smtClean="0">
                <a:solidFill>
                  <a:srgbClr val="7F7F7F"/>
                </a:solidFill>
                <a:latin typeface="Myriad Pro" pitchFamily="34" charset="0"/>
              </a:rPr>
              <a:t>www.wws.wzp.pl</a:t>
            </a:r>
            <a:endParaRPr lang="pl-PL" sz="1900" b="1" dirty="0">
              <a:solidFill>
                <a:srgbClr val="7F7F7F"/>
              </a:solidFill>
              <a:latin typeface="Myriad Pro" pitchFamily="34" charset="0"/>
            </a:endParaRPr>
          </a:p>
        </p:txBody>
      </p:sp>
      <p:pic>
        <p:nvPicPr>
          <p:cNvPr id="3084" name="Picture 10" descr="D:\z_SIW_NOW\00_Logo_Pomorze_Zachodnie\POMORZE_ZACHODNIE\00_Logo_wersja_podstawowa(RGB)przezroczyst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6725" y="447675"/>
            <a:ext cx="2371725" cy="1844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Prostokąt 20"/>
          <p:cNvSpPr/>
          <p:nvPr/>
        </p:nvSpPr>
        <p:spPr>
          <a:xfrm>
            <a:off x="1495425" y="971550"/>
            <a:ext cx="676275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2" name="Prostokąt 21"/>
          <p:cNvSpPr/>
          <p:nvPr/>
        </p:nvSpPr>
        <p:spPr>
          <a:xfrm>
            <a:off x="7172325" y="6267451"/>
            <a:ext cx="1562099" cy="590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ymbol zastępczy zawartości 3"/>
          <p:cNvSpPr>
            <a:spLocks noGrp="1"/>
          </p:cNvSpPr>
          <p:nvPr>
            <p:ph idx="1"/>
          </p:nvPr>
        </p:nvSpPr>
        <p:spPr bwMode="auto">
          <a:xfrm>
            <a:off x="557213" y="2416175"/>
            <a:ext cx="8240712" cy="44418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Program jest konsekwencją dotychczasowych działań </a:t>
            </a:r>
            <a:b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 obszarze rozwoju aktywności społecznej </a:t>
            </a:r>
          </a:p>
          <a:p>
            <a:pPr algn="ctr">
              <a:buNone/>
            </a:pP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i wspierania inicjatyw obywatelskich na Pomorzu Zachodnim. </a:t>
            </a:r>
          </a:p>
          <a:p>
            <a:pPr algn="ctr">
              <a:buNone/>
            </a:pPr>
            <a:endParaRPr lang="pl-PL" sz="2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Powstał w oparciu o doświadczenia z poprzednich edycji Programu m.in. jako wyraz wspólnego, międzysektorowego dążenia do realizacji zapisów Strategii Rozwoju Województwa Zachodniopomorskiego.</a:t>
            </a:r>
            <a:r>
              <a:rPr lang="pl-PL" sz="2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Prostokąt 4"/>
          <p:cNvSpPr/>
          <p:nvPr/>
        </p:nvSpPr>
        <p:spPr>
          <a:xfrm>
            <a:off x="1228725" y="1534210"/>
            <a:ext cx="6953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Program Społecznik na lata 2019-2021</a:t>
            </a:r>
            <a:endParaRPr lang="pl-PL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301506" y="362635"/>
            <a:ext cx="66484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Program Społecznik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na lata 2019-2021</a:t>
            </a:r>
            <a:endParaRPr lang="pl-PL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9" y="1704975"/>
            <a:ext cx="4260115" cy="392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52951" y="1704975"/>
            <a:ext cx="4248150" cy="3941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1750" y="274638"/>
            <a:ext cx="6115050" cy="114300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Program Społecznik </a:t>
            </a:r>
            <a:br>
              <a:rPr lang="pl-PL" alt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r>
              <a:rPr lang="pl-PL" alt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na lata 2019-2021</a:t>
            </a:r>
            <a:r>
              <a:rPr lang="pl-PL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/>
            </a:r>
            <a:br>
              <a:rPr lang="pl-PL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Statystyki</a:t>
            </a:r>
          </a:p>
          <a:p>
            <a:r>
              <a:rPr lang="pl-PL" sz="2600" b="1" dirty="0" smtClean="0"/>
              <a:t>1 edycja 2017 </a:t>
            </a:r>
            <a:r>
              <a:rPr lang="pl-PL" sz="2600" dirty="0" smtClean="0"/>
              <a:t>– </a:t>
            </a:r>
            <a:r>
              <a:rPr lang="pl-PL" sz="2600" b="1" dirty="0" smtClean="0"/>
              <a:t>1152</a:t>
            </a:r>
            <a:r>
              <a:rPr lang="pl-PL" sz="2600" dirty="0" smtClean="0"/>
              <a:t> wniosków na </a:t>
            </a:r>
            <a:r>
              <a:rPr lang="pl-PL" sz="2600" b="1" dirty="0" smtClean="0"/>
              <a:t>515</a:t>
            </a:r>
            <a:r>
              <a:rPr lang="pl-PL" sz="2600" dirty="0" smtClean="0"/>
              <a:t>      dofinansowanych </a:t>
            </a:r>
          </a:p>
          <a:p>
            <a:r>
              <a:rPr lang="pl-PL" sz="2600" b="1" dirty="0" smtClean="0"/>
              <a:t>2 edycja 2018 </a:t>
            </a:r>
            <a:r>
              <a:rPr lang="pl-PL" sz="2600" dirty="0" smtClean="0"/>
              <a:t>– </a:t>
            </a:r>
            <a:r>
              <a:rPr lang="pl-PL" sz="2600" b="1" dirty="0" smtClean="0"/>
              <a:t>1381</a:t>
            </a:r>
            <a:r>
              <a:rPr lang="pl-PL" sz="2600" dirty="0" smtClean="0"/>
              <a:t> wniosków na </a:t>
            </a:r>
            <a:r>
              <a:rPr lang="pl-PL" sz="2600" b="1" dirty="0" smtClean="0"/>
              <a:t>663 </a:t>
            </a:r>
            <a:r>
              <a:rPr lang="pl-PL" sz="2600" dirty="0" smtClean="0"/>
              <a:t>dofinansowane</a:t>
            </a:r>
          </a:p>
          <a:p>
            <a:r>
              <a:rPr lang="pl-PL" sz="2600" b="1" dirty="0" smtClean="0"/>
              <a:t>3 edycja 2019 </a:t>
            </a:r>
            <a:r>
              <a:rPr lang="pl-PL" sz="2600" dirty="0" smtClean="0"/>
              <a:t>- </a:t>
            </a:r>
            <a:r>
              <a:rPr lang="pl-PL" sz="2600" b="1" dirty="0" smtClean="0"/>
              <a:t>1409</a:t>
            </a:r>
            <a:r>
              <a:rPr lang="pl-PL" sz="2600" dirty="0" smtClean="0"/>
              <a:t>  wniosków na </a:t>
            </a:r>
            <a:r>
              <a:rPr lang="pl-PL" sz="2600" b="1" dirty="0"/>
              <a:t>626 </a:t>
            </a:r>
            <a:r>
              <a:rPr lang="pl-PL" sz="2600" dirty="0" smtClean="0"/>
              <a:t>dofinansowanych</a:t>
            </a:r>
          </a:p>
          <a:p>
            <a:r>
              <a:rPr lang="pl-PL" sz="2600" b="1" dirty="0" smtClean="0"/>
              <a:t>4 edycja 2020 I nabór! </a:t>
            </a:r>
            <a:r>
              <a:rPr lang="pl-PL" sz="2600" dirty="0" smtClean="0"/>
              <a:t>– </a:t>
            </a:r>
            <a:r>
              <a:rPr lang="pl-PL" sz="2600" b="1" dirty="0" smtClean="0"/>
              <a:t>1175</a:t>
            </a:r>
            <a:r>
              <a:rPr lang="pl-PL" sz="2600" dirty="0" smtClean="0"/>
              <a:t> wniosków na </a:t>
            </a:r>
            <a:r>
              <a:rPr lang="pl-PL" sz="2600" b="1" dirty="0" smtClean="0"/>
              <a:t>401</a:t>
            </a:r>
            <a:r>
              <a:rPr lang="pl-PL" sz="2600" dirty="0" smtClean="0"/>
              <a:t> dofinansowanych </a:t>
            </a:r>
          </a:p>
          <a:p>
            <a:pPr marL="0" indent="0">
              <a:buNone/>
            </a:pPr>
            <a:endParaRPr lang="pl-PL" sz="2000" dirty="0" smtClean="0"/>
          </a:p>
          <a:p>
            <a:pPr marL="0" indent="0">
              <a:buNone/>
            </a:pPr>
            <a:r>
              <a:rPr lang="pl-PL" sz="2800" dirty="0" smtClean="0"/>
              <a:t>Razem: </a:t>
            </a:r>
            <a:r>
              <a:rPr lang="pl-PL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5087 złożonych wniosków i 2205 wspartych inicjatyw!</a:t>
            </a:r>
            <a:endParaRPr lang="pl-PL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34212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3"/>
          <p:cNvSpPr>
            <a:spLocks noGrp="1"/>
          </p:cNvSpPr>
          <p:nvPr>
            <p:ph idx="1"/>
          </p:nvPr>
        </p:nvSpPr>
        <p:spPr bwMode="auto">
          <a:xfrm>
            <a:off x="395288" y="2162175"/>
            <a:ext cx="8424862" cy="41338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Font typeface="Wingdings" panose="05000000000000000000" pitchFamily="2" charset="2"/>
              <a:buChar char="q"/>
            </a:pPr>
            <a:r>
              <a:rPr lang="pl-PL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 kwietnia – 22 kwietnia 2020 r.</a:t>
            </a:r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/działania w terminie 1 lipca – 6 grudnia 2020 r./</a:t>
            </a:r>
          </a:p>
          <a:p>
            <a:pPr algn="ctr">
              <a:buNone/>
            </a:pP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q"/>
            </a:pPr>
            <a:r>
              <a:rPr lang="pl-PL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14 października – 4 listopada </a:t>
            </a:r>
            <a:r>
              <a:rPr lang="pl-PL" sz="24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2020 </a:t>
            </a:r>
            <a:r>
              <a:rPr lang="pl-PL" sz="24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r.</a:t>
            </a:r>
          </a:p>
          <a:p>
            <a:pPr algn="ctr">
              <a:buNone/>
            </a:pP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/działania w terminie 1 lutego – 31 lipca 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2021 </a:t>
            </a:r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r./</a:t>
            </a:r>
          </a:p>
          <a:p>
            <a:pPr algn="ctr">
              <a:buNone/>
            </a:pPr>
            <a:endParaRPr lang="pl-PL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Bieżące informacje: </a:t>
            </a:r>
            <a:r>
              <a:rPr lang="pl-PL" sz="2400" dirty="0" smtClean="0">
                <a:hlinkClick r:id="rId2"/>
              </a:rPr>
              <a:t>http://www.wws.wzp.pl/aktualnosci/program-spolecznik</a:t>
            </a:r>
            <a:endParaRPr lang="pl-PL" sz="2400" dirty="0" smtClean="0"/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oraz </a:t>
            </a:r>
            <a:r>
              <a:rPr lang="pl-PL" sz="2400" u="sng" dirty="0" smtClean="0">
                <a:hlinkClick r:id="rId3"/>
              </a:rPr>
              <a:t>http://spolecznik.karrsa.eu/</a:t>
            </a:r>
            <a:endParaRPr lang="pl-PL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2266950" y="694403"/>
            <a:ext cx="6400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Nabory Programu Społecznik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na działania w 2020 i 2021 r.</a:t>
            </a:r>
            <a:endParaRPr lang="pl-PL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7424" y="274638"/>
            <a:ext cx="6429375" cy="1143000"/>
          </a:xfrm>
        </p:spPr>
        <p:txBody>
          <a:bodyPr/>
          <a:lstStyle/>
          <a:p>
            <a:r>
              <a:rPr lang="pl-PL" alt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Program Społecznik </a:t>
            </a:r>
            <a:br>
              <a:rPr lang="pl-PL" alt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r>
              <a:rPr lang="pl-PL" alt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na lata 2019-2021</a:t>
            </a:r>
            <a:r>
              <a:rPr lang="pl-PL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/>
            </a:r>
            <a:br>
              <a:rPr lang="pl-PL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pl-PL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Operator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 smtClean="0"/>
              <a:t>Koszalińska Agencja Rozwoju </a:t>
            </a:r>
            <a:r>
              <a:rPr lang="pl-PL" sz="1800" dirty="0"/>
              <a:t>Regionalnego S.A.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/>
              <a:t>ul. Przemysłowa 8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/>
              <a:t>75-216 </a:t>
            </a:r>
            <a:r>
              <a:rPr lang="pl-PL" sz="1800" dirty="0" smtClean="0"/>
              <a:t>Koszalin</a:t>
            </a:r>
            <a:endParaRPr lang="pl-PL" sz="1800" dirty="0"/>
          </a:p>
          <a:p>
            <a:pPr marL="0" indent="0">
              <a:spcBef>
                <a:spcPts val="0"/>
              </a:spcBef>
              <a:buNone/>
            </a:pPr>
            <a:r>
              <a:rPr lang="pl-PL" sz="1800" b="1" dirty="0"/>
              <a:t>kontakt </a:t>
            </a:r>
            <a:r>
              <a:rPr lang="pl-PL" sz="1800" dirty="0"/>
              <a:t> </a:t>
            </a:r>
            <a:r>
              <a:rPr lang="pl-PL" sz="1800" u="sng" dirty="0" smtClean="0">
                <a:hlinkClick r:id="rId2"/>
              </a:rPr>
              <a:t>spolecznik@karrsa.pl</a:t>
            </a:r>
            <a:r>
              <a:rPr lang="pl-PL" sz="1800" dirty="0"/>
              <a:t> </a:t>
            </a:r>
            <a:r>
              <a:rPr lang="pl-PL" sz="1800" dirty="0" smtClean="0"/>
              <a:t>i </a:t>
            </a:r>
            <a:r>
              <a:rPr lang="pl-PL" sz="1800" b="1" dirty="0" smtClean="0"/>
              <a:t>tel</a:t>
            </a:r>
            <a:r>
              <a:rPr lang="pl-PL" sz="1800" b="1" dirty="0"/>
              <a:t>. </a:t>
            </a:r>
            <a:r>
              <a:rPr lang="pl-PL" sz="1800" dirty="0"/>
              <a:t>94 341 63 30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/>
              <a:t> 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800" dirty="0"/>
              <a:t>Wszelkie informacje o realizacji Programu Społecznik 2019 - 2021 znajdują się na: 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 smtClean="0"/>
              <a:t>stronie </a:t>
            </a:r>
            <a:r>
              <a:rPr lang="pl-PL" sz="1800" dirty="0"/>
              <a:t>internetowej Operatora - Koszalińskiej Agencji Rozwoju Regionalnego S.A </a:t>
            </a:r>
            <a:r>
              <a:rPr lang="pl-PL" sz="1800" u="sng" dirty="0" smtClean="0">
                <a:hlinkClick r:id="rId3"/>
              </a:rPr>
              <a:t>http://spolecznik.karrsa.eu/</a:t>
            </a:r>
            <a:endParaRPr lang="pl-PL" sz="1800" dirty="0"/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/>
              <a:t>stronie internetowej Urzędu Marszałkowskiego Województwa Zachodniopomorskiego, tj.:  </a:t>
            </a:r>
            <a:r>
              <a:rPr lang="pl-PL" sz="1800" u="sng" dirty="0">
                <a:hlinkClick r:id="rId4"/>
              </a:rPr>
              <a:t>www.wzp.pl</a:t>
            </a:r>
            <a:r>
              <a:rPr lang="pl-PL" sz="1800" dirty="0"/>
              <a:t>  w zakładce Program SPOŁECZNIK </a:t>
            </a:r>
          </a:p>
          <a:p>
            <a:pPr lvl="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1800" dirty="0"/>
              <a:t>profilu </a:t>
            </a:r>
            <a:r>
              <a:rPr lang="pl-PL" sz="1800" u="sng" dirty="0">
                <a:hlinkClick r:id="rId5"/>
              </a:rPr>
              <a:t>Programu Społecznik </a:t>
            </a:r>
            <a:r>
              <a:rPr lang="pl-PL" sz="1800" dirty="0"/>
              <a:t> na </a:t>
            </a:r>
            <a:r>
              <a:rPr lang="pl-PL" sz="1800" dirty="0" err="1"/>
              <a:t>facebooku</a:t>
            </a:r>
            <a:endParaRPr lang="pl-PL" sz="1800" dirty="0"/>
          </a:p>
          <a:p>
            <a:pPr marL="0" indent="0">
              <a:buNone/>
            </a:pPr>
            <a:endParaRPr lang="pl-PL" sz="1800" dirty="0" smtClean="0"/>
          </a:p>
          <a:p>
            <a:pPr marL="0" indent="0">
              <a:buNone/>
            </a:pPr>
            <a:r>
              <a:rPr lang="pl-PL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Koordynacja</a:t>
            </a:r>
            <a:r>
              <a:rPr lang="pl-PL" sz="1800" dirty="0" smtClean="0"/>
              <a:t> Programu Społecznik w UM WZ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/>
              <a:t>Biuro ds. organizacji pozarządowych WWS tel. 91 44 16 224/223/220</a:t>
            </a: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72965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76450" y="274638"/>
            <a:ext cx="6610349" cy="1143000"/>
          </a:xfrm>
        </p:spPr>
        <p:txBody>
          <a:bodyPr/>
          <a:lstStyle/>
          <a:p>
            <a:r>
              <a:rPr lang="pl-PL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Doświadczenia organu nadzoru we współpracy z lokalnymi grupami po zmianie ustawy </a:t>
            </a:r>
            <a:r>
              <a:rPr 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Prawo </a:t>
            </a:r>
            <a:r>
              <a:rPr lang="pl-PL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stowarzyszeniach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990726"/>
            <a:ext cx="8229600" cy="4135438"/>
          </a:xfrm>
        </p:spPr>
        <p:txBody>
          <a:bodyPr/>
          <a:lstStyle/>
          <a:p>
            <a:pPr marL="0" indent="0" algn="just">
              <a:buNone/>
            </a:pPr>
            <a:r>
              <a:rPr lang="pl-PL" sz="2000" dirty="0"/>
              <a:t>Z dniem </a:t>
            </a:r>
            <a:r>
              <a:rPr lang="pl-PL" sz="2000" b="1" dirty="0"/>
              <a:t>20 maja 2016 r</a:t>
            </a:r>
            <a:r>
              <a:rPr lang="pl-PL" sz="2000" dirty="0"/>
              <a:t>. nastąpiła zmiana w przepisach ustawy Prawo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o </a:t>
            </a:r>
            <a:r>
              <a:rPr lang="pl-PL" sz="2000" dirty="0"/>
              <a:t>stowarzyszeniach, która dotyczy m.in. nowego wymiaru nadzoru</a:t>
            </a:r>
            <a:r>
              <a:rPr lang="pl-PL" sz="2000" dirty="0" smtClean="0"/>
              <a:t>:</a:t>
            </a:r>
            <a:r>
              <a:rPr lang="pl-PL" sz="2000" dirty="0"/>
              <a:t> </a:t>
            </a:r>
            <a:endParaRPr lang="pl-PL" sz="2000" dirty="0" smtClean="0"/>
          </a:p>
          <a:p>
            <a:pPr marL="0" indent="0" algn="just">
              <a:buNone/>
            </a:pPr>
            <a:endParaRPr lang="pl-PL" sz="2000" dirty="0"/>
          </a:p>
          <a:p>
            <a:pPr lvl="0" algn="just"/>
            <a:r>
              <a:rPr lang="pl-PL" sz="2000" dirty="0"/>
              <a:t>Zlikwidowano kompetencje organu nadzoru do opiniowania statutów nowo powołujących się organizacji, jak i dokonywanych zmian w statutach. </a:t>
            </a:r>
            <a:endParaRPr lang="pl-PL" sz="2000" dirty="0" smtClean="0"/>
          </a:p>
          <a:p>
            <a:pPr lvl="0" algn="just"/>
            <a:r>
              <a:rPr lang="pl-PL" sz="2000" dirty="0" smtClean="0"/>
              <a:t>Uszczegółowiono </a:t>
            </a:r>
            <a:r>
              <a:rPr lang="pl-PL" sz="2000" dirty="0"/>
              <a:t>nadzór. </a:t>
            </a:r>
          </a:p>
          <a:p>
            <a:pPr lvl="0" algn="just"/>
            <a:r>
              <a:rPr lang="pl-PL" sz="2000" dirty="0" smtClean="0"/>
              <a:t>Wcześniej najczęściej </a:t>
            </a:r>
            <a:r>
              <a:rPr lang="pl-PL" sz="2000" dirty="0"/>
              <a:t>popełnianymi błędami było niewłaściwe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i </a:t>
            </a:r>
            <a:r>
              <a:rPr lang="pl-PL" sz="2000" dirty="0"/>
              <a:t>niewystarczające wskazywanie podstaw prawnych w odniesieniu do nowego okresu programowania, mylne przypisywanie kompetencji organom Stowarzyszenia, stosowanie błędnego i/lub niespójnego nazewnictwa organów </a:t>
            </a:r>
            <a:r>
              <a:rPr lang="pl-PL" sz="2000" dirty="0" smtClean="0"/>
              <a:t>Stowarzyszenia.</a:t>
            </a:r>
            <a:endParaRPr 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147672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3038475" y="800785"/>
            <a:ext cx="48291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Przydatne linki</a:t>
            </a:r>
            <a:endParaRPr lang="pl-PL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2924" y="2038350"/>
            <a:ext cx="846772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Urząd Marszałkowski WZ:  </a:t>
            </a:r>
            <a:r>
              <a:rPr lang="pl-PL" sz="2000" dirty="0" smtClean="0">
                <a:latin typeface="Arial" pitchFamily="34" charset="0"/>
                <a:hlinkClick r:id="rId2"/>
              </a:rPr>
              <a:t>http://wzp.pl/</a:t>
            </a:r>
            <a:endParaRPr lang="pl-PL" sz="2000" dirty="0" smtClean="0">
              <a:latin typeface="Arial" pitchFamily="34" charset="0"/>
            </a:endParaRPr>
          </a:p>
          <a:p>
            <a:endParaRPr lang="pl-PL" sz="2000" dirty="0" smtClean="0">
              <a:latin typeface="Arial" pitchFamily="34" charset="0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Biuletyn Informacji Publicznej WZ: </a:t>
            </a:r>
            <a:r>
              <a:rPr lang="pl-PL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hlinkClick r:id="rId3"/>
              </a:rPr>
              <a:t>http://bip.rbip.wzp.pl/artykul/dotacje</a:t>
            </a:r>
            <a:endParaRPr lang="pl-PL" sz="2000" dirty="0" smtClean="0">
              <a:latin typeface="Arial" pitchFamily="34" charset="0"/>
            </a:endParaRPr>
          </a:p>
          <a:p>
            <a:endParaRPr lang="pl-PL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Biuro ds. organizacji pozarządowych – Wydział Współpracy Społecznej: </a:t>
            </a:r>
            <a:r>
              <a:rPr lang="pl-PL" sz="2000" dirty="0" smtClean="0">
                <a:latin typeface="Arial" pitchFamily="34" charset="0"/>
                <a:hlinkClick r:id="rId4"/>
              </a:rPr>
              <a:t>http://www.wws.wzp.pl/</a:t>
            </a:r>
            <a:endParaRPr lang="pl-PL" sz="2000" dirty="0" smtClean="0">
              <a:latin typeface="Arial" pitchFamily="34" charset="0"/>
            </a:endParaRPr>
          </a:p>
          <a:p>
            <a:endParaRPr lang="pl-PL" sz="2000" dirty="0" smtClean="0">
              <a:latin typeface="Arial" pitchFamily="34" charset="0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Ogólnopolski portal organizacji pozarządowych:  </a:t>
            </a:r>
            <a:r>
              <a:rPr lang="pl-PL" sz="2000" dirty="0" smtClean="0">
                <a:latin typeface="Arial" pitchFamily="34" charset="0"/>
                <a:hlinkClick r:id="rId5"/>
              </a:rPr>
              <a:t>https://www.ngo.pl/</a:t>
            </a:r>
            <a:endParaRPr lang="pl-PL" sz="2000" dirty="0" smtClean="0">
              <a:latin typeface="Arial" pitchFamily="34" charset="0"/>
            </a:endParaRPr>
          </a:p>
          <a:p>
            <a:endParaRPr lang="pl-PL" sz="2000" dirty="0" smtClean="0">
              <a:latin typeface="Arial" pitchFamily="34" charset="0"/>
            </a:endParaRPr>
          </a:p>
          <a:p>
            <a:r>
              <a:rPr lang="pl-PL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Narodowy Instytut Wolności: </a:t>
            </a:r>
            <a:r>
              <a:rPr lang="pl-PL" sz="2000" dirty="0" smtClean="0">
                <a:latin typeface="Arial" pitchFamily="34" charset="0"/>
                <a:hlinkClick r:id="rId6"/>
              </a:rPr>
              <a:t>https://www.niw.gov.pl/</a:t>
            </a:r>
            <a:endParaRPr lang="pl-PL" sz="2000" dirty="0" smtClean="0">
              <a:latin typeface="Arial" pitchFamily="34" charset="0"/>
            </a:endParaRPr>
          </a:p>
          <a:p>
            <a:endParaRPr lang="pl-PL" dirty="0" smtClean="0"/>
          </a:p>
          <a:p>
            <a:r>
              <a:rPr lang="pl-PL" dirty="0" smtClean="0"/>
              <a:t> 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2257425" y="724585"/>
            <a:ext cx="64960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latin typeface="Arial" pitchFamily="34" charset="0"/>
              </a:rPr>
              <a:t>Kontakt</a:t>
            </a:r>
            <a:endParaRPr lang="pl-PL" sz="2800" b="1" dirty="0">
              <a:solidFill>
                <a:srgbClr val="0000FF"/>
              </a:solidFill>
              <a:latin typeface="Arial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04825" y="1685925"/>
            <a:ext cx="80391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Urząd Marszałkowski</a:t>
            </a:r>
          </a:p>
          <a:p>
            <a: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Województwa Zachodniopomorskiego</a:t>
            </a:r>
          </a:p>
          <a:p>
            <a: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Wydział Współpracy Społecznej</a:t>
            </a:r>
          </a:p>
          <a:p>
            <a:r>
              <a:rPr lang="pl-PL" b="1" dirty="0" err="1" smtClean="0">
                <a:latin typeface="Arial" pitchFamily="34" charset="0"/>
                <a:hlinkClick r:id="rId2"/>
              </a:rPr>
              <a:t>www.wws.wzp.pl</a:t>
            </a:r>
            <a:endParaRPr lang="pl-PL" b="1" dirty="0" smtClean="0">
              <a:latin typeface="Arial" pitchFamily="34" charset="0"/>
            </a:endParaRPr>
          </a:p>
          <a:p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p.o. Dyrektorki WWS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Justyna </a:t>
            </a: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Jakubowicz-Dziduch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  <a:p>
            <a:r>
              <a:rPr lang="pl-PL" dirty="0" err="1" smtClean="0">
                <a:latin typeface="Arial" pitchFamily="34" charset="0"/>
                <a:hlinkClick r:id="rId3"/>
              </a:rPr>
              <a:t>jjakubowicz@wzp.pl</a:t>
            </a:r>
            <a:endParaRPr lang="pl-PL" dirty="0" smtClean="0">
              <a:latin typeface="Arial" pitchFamily="34" charset="0"/>
            </a:endParaRPr>
          </a:p>
          <a:p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Biuro ds. organizacji pozarządowych WWS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Magdalena Pieczyńska – Kierowniczka </a:t>
            </a: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tel. 91/44 16 224, e-mail: </a:t>
            </a:r>
            <a:r>
              <a:rPr lang="pl-PL" dirty="0" err="1" smtClean="0">
                <a:latin typeface="Arial" pitchFamily="34" charset="0"/>
                <a:hlinkClick r:id="rId4"/>
              </a:rPr>
              <a:t>mpieczynska@wzp.pl</a:t>
            </a:r>
            <a:endParaRPr lang="pl-PL" dirty="0" smtClean="0">
              <a:latin typeface="Arial" pitchFamily="34" charset="0"/>
            </a:endParaRPr>
          </a:p>
          <a:p>
            <a:endParaRPr lang="pl-PL" dirty="0" smtClean="0">
              <a:latin typeface="Arial" pitchFamily="34" charset="0"/>
            </a:endParaRP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Magdalena </a:t>
            </a:r>
            <a:r>
              <a:rPr lang="pl-PL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Samul-Szerwińska</a:t>
            </a:r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  <a:p>
            <a:r>
              <a:rPr lang="pl-PL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</a:rPr>
              <a:t>tel. 91/44 16 223, e-mail: </a:t>
            </a:r>
            <a:r>
              <a:rPr lang="pl-PL" dirty="0" err="1" smtClean="0">
                <a:latin typeface="Arial" pitchFamily="34" charset="0"/>
                <a:hlinkClick r:id="rId5"/>
              </a:rPr>
              <a:t>msamul@wzp.pl</a:t>
            </a:r>
            <a:r>
              <a:rPr lang="pl-PL" dirty="0" smtClean="0">
                <a:latin typeface="Arial" pitchFamily="34" charset="0"/>
              </a:rPr>
              <a:t> </a:t>
            </a:r>
          </a:p>
          <a:p>
            <a:endParaRPr lang="pl-PL" dirty="0" smtClean="0">
              <a:latin typeface="Arial" pitchFamily="34" charset="0"/>
            </a:endParaRPr>
          </a:p>
          <a:p>
            <a:endParaRPr lang="pl-PL" dirty="0" smtClean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</a:endParaRPr>
          </a:p>
          <a:p>
            <a:endParaRPr lang="pl-PL" dirty="0" smtClean="0">
              <a:latin typeface="Arial" pitchFamily="34" charset="0"/>
            </a:endParaRPr>
          </a:p>
          <a:p>
            <a:endParaRPr lang="pl-PL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152649" y="590549"/>
            <a:ext cx="6924675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700" b="1" dirty="0" smtClean="0">
                <a:solidFill>
                  <a:srgbClr val="0000FF"/>
                </a:solidFill>
                <a:latin typeface="Arial" pitchFamily="34" charset="0"/>
              </a:rPr>
              <a:t>Strategia Rozwoju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700" b="1" dirty="0" smtClean="0">
                <a:solidFill>
                  <a:srgbClr val="0000FF"/>
                </a:solidFill>
                <a:latin typeface="Arial" pitchFamily="34" charset="0"/>
              </a:rPr>
              <a:t>Województwa Zachodniopomorskiego do roku 2030</a:t>
            </a:r>
            <a:endParaRPr lang="pl-PL" sz="2700" b="1" dirty="0">
              <a:solidFill>
                <a:srgbClr val="0000FF"/>
              </a:solidFill>
              <a:latin typeface="Arial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24089" y="2291440"/>
            <a:ext cx="4424361" cy="4395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ymbol zastępczy zawartości 3"/>
          <p:cNvSpPr>
            <a:spLocks noGrp="1"/>
          </p:cNvSpPr>
          <p:nvPr>
            <p:ph idx="1"/>
          </p:nvPr>
        </p:nvSpPr>
        <p:spPr bwMode="auto">
          <a:xfrm>
            <a:off x="500063" y="2249488"/>
            <a:ext cx="8240712" cy="33416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Sukcesywnie zwiększana jest pula środków </a:t>
            </a:r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na współpracę z organizacjami pozarządowymi.</a:t>
            </a:r>
          </a:p>
          <a:p>
            <a:pPr algn="ctr">
              <a:buNone/>
            </a:pPr>
            <a:endParaRPr lang="pl-PL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Wg Programu współpracy Województwa Zachodniopomorskiego </a:t>
            </a:r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z organizacjami pozarządowymi </a:t>
            </a:r>
          </a:p>
          <a:p>
            <a:pPr algn="ctr">
              <a:buNone/>
            </a:pP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na rok </a:t>
            </a:r>
            <a:r>
              <a:rPr lang="pl-PL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2020</a:t>
            </a:r>
            <a:r>
              <a:rPr lang="pl-PL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planowana kwota </a:t>
            </a:r>
            <a:r>
              <a:rPr lang="pl-PL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11 818 000,00 zł. </a:t>
            </a:r>
          </a:p>
          <a:p>
            <a:pPr>
              <a:buNone/>
            </a:pPr>
            <a:r>
              <a:rPr lang="pl-PL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Prostokąt 4"/>
          <p:cNvSpPr/>
          <p:nvPr/>
        </p:nvSpPr>
        <p:spPr>
          <a:xfrm>
            <a:off x="2295525" y="848410"/>
            <a:ext cx="67246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latin typeface="Arial" pitchFamily="34" charset="0"/>
              </a:rPr>
              <a:t>Budżet na współpracę z organizacjami pozarządowymi</a:t>
            </a:r>
            <a:endParaRPr lang="pl-PL" sz="2800" b="1" dirty="0">
              <a:solidFill>
                <a:srgbClr val="0000FF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ole tekstowe 6"/>
          <p:cNvSpPr txBox="1">
            <a:spLocks noChangeArrowheads="1"/>
          </p:cNvSpPr>
          <p:nvPr/>
        </p:nvSpPr>
        <p:spPr bwMode="auto">
          <a:xfrm>
            <a:off x="2295525" y="338138"/>
            <a:ext cx="656272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pl-PL" altLang="pl-PL" sz="2800" b="1" dirty="0">
                <a:solidFill>
                  <a:srgbClr val="0000FF"/>
                </a:solidFill>
                <a:latin typeface="Myriad Pro" pitchFamily="34" charset="0"/>
              </a:rPr>
              <a:t>Przykładowe zadania związane </a:t>
            </a:r>
            <a:r>
              <a:rPr lang="pl-PL" altLang="pl-PL" sz="2800" b="1" dirty="0" smtClean="0">
                <a:solidFill>
                  <a:srgbClr val="0000FF"/>
                </a:solidFill>
                <a:latin typeface="Myriad Pro" pitchFamily="34" charset="0"/>
              </a:rPr>
              <a:t/>
            </a:r>
            <a:br>
              <a:rPr lang="pl-PL" altLang="pl-PL" sz="2800" b="1" dirty="0" smtClean="0">
                <a:solidFill>
                  <a:srgbClr val="0000FF"/>
                </a:solidFill>
                <a:latin typeface="Myriad Pro" pitchFamily="34" charset="0"/>
              </a:rPr>
            </a:br>
            <a:r>
              <a:rPr lang="pl-PL" altLang="pl-PL" sz="2800" b="1" dirty="0" smtClean="0">
                <a:solidFill>
                  <a:srgbClr val="0000FF"/>
                </a:solidFill>
                <a:latin typeface="Myriad Pro" pitchFamily="34" charset="0"/>
              </a:rPr>
              <a:t>z </a:t>
            </a:r>
            <a:r>
              <a:rPr lang="pl-PL" altLang="pl-PL" sz="2800" b="1" dirty="0">
                <a:solidFill>
                  <a:srgbClr val="0000FF"/>
                </a:solidFill>
                <a:latin typeface="Myriad Pro" pitchFamily="34" charset="0"/>
              </a:rPr>
              <a:t>realizacją poszczególnych celów</a:t>
            </a: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4457700"/>
            <a:ext cx="4102100" cy="191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pole tekstowe 5"/>
          <p:cNvSpPr txBox="1">
            <a:spLocks noChangeArrowheads="1"/>
          </p:cNvSpPr>
          <p:nvPr/>
        </p:nvSpPr>
        <p:spPr bwMode="auto">
          <a:xfrm>
            <a:off x="266700" y="1400175"/>
            <a:ext cx="7467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1) Wzmocnienie kapitału społecznego i więzi społecznych</a:t>
            </a:r>
          </a:p>
        </p:txBody>
      </p:sp>
      <p:pic>
        <p:nvPicPr>
          <p:cNvPr id="6149" name="Picture 2" descr="O:\PROMO\Strona WWW\1_Społecznik\Grafiki\Banner_spoleczni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" y="1838325"/>
            <a:ext cx="272415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0" name="Prostokąt 7"/>
          <p:cNvSpPr>
            <a:spLocks noChangeArrowheads="1"/>
          </p:cNvSpPr>
          <p:nvPr/>
        </p:nvSpPr>
        <p:spPr bwMode="auto">
          <a:xfrm>
            <a:off x="266700" y="3971925"/>
            <a:ext cx="6800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2) Wzmocnienie mechanizmów wsparcia i promocji wolontariatu</a:t>
            </a:r>
          </a:p>
        </p:txBody>
      </p:sp>
    </p:spTree>
    <p:extLst>
      <p:ext uri="{BB962C8B-B14F-4D97-AF65-F5344CB8AC3E}">
        <p14:creationId xmlns:p14="http://schemas.microsoft.com/office/powerpoint/2010/main" val="2890316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rostokąt 1"/>
          <p:cNvSpPr>
            <a:spLocks noChangeArrowheads="1"/>
          </p:cNvSpPr>
          <p:nvPr/>
        </p:nvSpPr>
        <p:spPr bwMode="auto">
          <a:xfrm>
            <a:off x="180975" y="1419225"/>
            <a:ext cx="85820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pl-PL" altLang="pl-PL" dirty="0">
                <a:latin typeface="Arial" panose="020B0604020202020204" pitchFamily="34" charset="0"/>
                <a:cs typeface="Arial" panose="020B0604020202020204" pitchFamily="34" charset="0"/>
              </a:rPr>
              <a:t>Wdrażanie dobrych praktyk w obszarze współpracy pomiędzy administracją publiczną a organizacjami pozarządowymi;</a:t>
            </a:r>
          </a:p>
        </p:txBody>
      </p:sp>
      <p:pic>
        <p:nvPicPr>
          <p:cNvPr id="7171" name="Picture 3" descr="C:\Users\msamul\Desktop\wolne obrazy\27294_3001201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2152650"/>
            <a:ext cx="265747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Prostokąt 3"/>
          <p:cNvSpPr>
            <a:spLocks noChangeArrowheads="1"/>
          </p:cNvSpPr>
          <p:nvPr/>
        </p:nvSpPr>
        <p:spPr bwMode="auto">
          <a:xfrm>
            <a:off x="209550" y="4857750"/>
            <a:ext cx="86772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r>
              <a:rPr lang="pl-PL" altLang="pl-PL" dirty="0" smtClean="0">
                <a:latin typeface="Arial" panose="020B0604020202020204" pitchFamily="34" charset="0"/>
                <a:cs typeface="Arial" panose="020B0604020202020204" pitchFamily="34" charset="0"/>
              </a:rPr>
              <a:t>4) Animator życia społecznego na obszarach wiejskich OSP</a:t>
            </a:r>
          </a:p>
          <a:p>
            <a:pPr eaLnBrk="1" hangingPunct="1"/>
            <a:endParaRPr lang="pl-PL" altLang="pl-PL" dirty="0"/>
          </a:p>
          <a:p>
            <a:pPr eaLnBrk="1" hangingPunct="1"/>
            <a:endParaRPr lang="pl-PL" altLang="pl-PL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325" y="3843337"/>
            <a:ext cx="1847850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03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ymbol zastępczy zawartości 3"/>
          <p:cNvSpPr>
            <a:spLocks noGrp="1"/>
          </p:cNvSpPr>
          <p:nvPr>
            <p:ph idx="1"/>
          </p:nvPr>
        </p:nvSpPr>
        <p:spPr bwMode="auto">
          <a:xfrm>
            <a:off x="528638" y="1962150"/>
            <a:ext cx="8240712" cy="37433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endParaRPr lang="pl-PL" sz="2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Dofinansowanie tzw. „</a:t>
            </a:r>
            <a:r>
              <a:rPr lang="pl-PL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wkładu własnego</a:t>
            </a: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” oferentów </a:t>
            </a:r>
            <a:b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do projektów, na których realizację oferenci pozyskali, bądź są w trakcie pozyskiwania środków finansowanych ze źródeł zewnętrznych.</a:t>
            </a:r>
          </a:p>
          <a:p>
            <a:pPr algn="ctr">
              <a:buNone/>
            </a:pPr>
            <a:endParaRPr lang="pl-PL" sz="2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W 2020 roku jest to kwota 100 tys. zł.</a:t>
            </a:r>
          </a:p>
          <a:p>
            <a:pPr algn="ctr">
              <a:buNone/>
            </a:pPr>
            <a:endParaRPr lang="pl-PL" sz="2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pl-PL" sz="2200" b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II edycje za nami – 200 tys. zł</a:t>
            </a:r>
          </a:p>
          <a:p>
            <a:pPr algn="ctr">
              <a:buNone/>
            </a:pPr>
            <a:endParaRPr lang="pl-PL" sz="2200" b="1" dirty="0" smtClean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pl-PL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" name="Prostokąt 4"/>
          <p:cNvSpPr/>
          <p:nvPr/>
        </p:nvSpPr>
        <p:spPr>
          <a:xfrm>
            <a:off x="2524125" y="972235"/>
            <a:ext cx="54483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l-PL" altLang="pl-PL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Fundusz wkładów własnych</a:t>
            </a:r>
            <a:endParaRPr lang="pl-PL" sz="28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76762"/>
            <a:ext cx="2619375" cy="1743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76474" y="274638"/>
            <a:ext cx="6410325" cy="1143000"/>
          </a:xfrm>
        </p:spPr>
        <p:txBody>
          <a:bodyPr/>
          <a:lstStyle/>
          <a:p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Animator </a:t>
            </a:r>
            <a:r>
              <a:rPr 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życia społecznego </a:t>
            </a:r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obszarach wiejskich – </a:t>
            </a:r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OSP </a:t>
            </a:r>
            <a:b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3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 edycja 2018 – </a:t>
            </a:r>
            <a:r>
              <a:rPr lang="pl-PL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 tys. zł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spotkania regionalne Ochotniczych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Straży Pożarnych i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szkolenia dla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opiekunów Młodzieżowych Drużyn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Pożarniczych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szkolenia z zakresu pomocy medycznej oraz przygotowanie członków Młodzieżowych Drużyn Pożarniczych do funkcjonowania jako wolontariusz-ratownik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w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społecznościach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lokalnych tj. </a:t>
            </a:r>
          </a:p>
          <a:p>
            <a:pPr lvl="1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Wolontariat jako podstawowa forma działalności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OSP</a:t>
            </a: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Szkolenie z zakresu udzielania pierwszej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pomocy</a:t>
            </a: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Rola członków OSP w integracji środowisk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lokalnych</a:t>
            </a:r>
            <a:endParaRPr lang="pl-PL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zakup </a:t>
            </a:r>
            <a:r>
              <a:rPr lang="pl-PL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zestawów szkoleniowych AED, </a:t>
            </a:r>
            <a:endParaRPr lang="pl-PL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zakup wyposażenie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i umundurowanie dla </a:t>
            </a:r>
            <a:r>
              <a:rPr lang="pl-PL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180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ratowników-wolontariuszy MDP oraz 2 tory przeszkód na potrzeby zawodów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OSP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mundurowanie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otrzymali członkowi MDP startujący w zawodach z </a:t>
            </a:r>
            <a:r>
              <a:rPr lang="pl-PL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powiatów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: białogardzkiego, choszczeńskiego, świdwińskiego, kołobrzeskiego, drawskiego, wałeckiego, koszalińskiego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 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gryfińskiego. 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2744297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47900" y="274638"/>
            <a:ext cx="6438900" cy="1143000"/>
          </a:xfrm>
        </p:spPr>
        <p:txBody>
          <a:bodyPr/>
          <a:lstStyle/>
          <a:p>
            <a:r>
              <a:rPr 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Animator życia społecznego </a:t>
            </a:r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</a:t>
            </a:r>
            <a:r>
              <a:rPr 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obszarach wiejskich – </a:t>
            </a:r>
            <a:r>
              <a:rPr lang="pl-PL" sz="32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OSP </a:t>
            </a:r>
            <a:r>
              <a:rPr 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pl-PL" sz="1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edycja </a:t>
            </a:r>
            <a:r>
              <a:rPr lang="pl-PL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– ok 285 tys. zł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jednostek OSP z </a:t>
            </a:r>
            <a:r>
              <a:rPr lang="pl-PL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powiatów województwa zachodniopomorskiego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ofinansowanie działań i zakupów w zakresie:</a:t>
            </a:r>
          </a:p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Aktywizacja  lokalnej społeczności na rzecz działalności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OSP –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podnoszenie kwalifikacji, szkolenia, zakup manekinów na warsztaty, realizacji kampania </a:t>
            </a:r>
            <a:r>
              <a:rPr lang="pl-PL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edukacyjno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– informacyjnych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pl-PL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29 OSP </a:t>
            </a:r>
          </a:p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Doposażenie jednostek OSP w sprzęt ochrony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osobistej -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zakup specjalistycznych hełmów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strażackich, 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zakup doposażenia ochrony osobistej w postaci ubrań ochronnych, kasków oraz </a:t>
            </a:r>
            <a:r>
              <a:rPr lang="pl-PL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butów, zakup skafandra lodowo-ratowniczego - </a:t>
            </a:r>
            <a:r>
              <a:rPr lang="pl-PL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 OSP</a:t>
            </a:r>
          </a:p>
          <a:p>
            <a:r>
              <a:rPr lang="pl-PL" sz="1800" b="1" dirty="0">
                <a:latin typeface="Arial" panose="020B0604020202020204" pitchFamily="34" charset="0"/>
                <a:cs typeface="Arial" panose="020B0604020202020204" pitchFamily="34" charset="0"/>
              </a:rPr>
              <a:t>Zakup urządzeń AED z GPS łącznie  z przeszkoleniem strażaków i lokalnej </a:t>
            </a:r>
            <a:r>
              <a:rPr lang="pl-PL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społeczności – </a:t>
            </a:r>
            <a:r>
              <a:rPr lang="pl-PL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17 OSP </a:t>
            </a:r>
            <a:endParaRPr lang="pl-PL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III edycja 2020 – blisko 600 tys. zł </a:t>
            </a:r>
            <a:endParaRPr lang="pl-PL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65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O:\Strona WWW\1_Społecznik\Grafiki\Poziomo_grupa napi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157" y="16300"/>
            <a:ext cx="9162157" cy="61599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6733</TotalTime>
  <Words>608</Words>
  <Application>Microsoft Office PowerPoint</Application>
  <PresentationFormat>Pokaz na ekranie (4:3)</PresentationFormat>
  <Paragraphs>125</Paragraphs>
  <Slides>17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Animator życia społecznego  na obszarach wiejskich – OSP  </vt:lpstr>
      <vt:lpstr>Animator życia społecznego  na obszarach wiejskich – OSP  </vt:lpstr>
      <vt:lpstr>Prezentacja programu PowerPoint</vt:lpstr>
      <vt:lpstr>Prezentacja programu PowerPoint</vt:lpstr>
      <vt:lpstr>Prezentacja programu PowerPoint</vt:lpstr>
      <vt:lpstr>Program Społecznik  na lata 2019-2021 </vt:lpstr>
      <vt:lpstr>Prezentacja programu PowerPoint</vt:lpstr>
      <vt:lpstr>Program Społecznik  na lata 2019-2021 </vt:lpstr>
      <vt:lpstr>Doświadczenia organu nadzoru we współpracy z lokalnymi grupami po zmianie ustawy Prawo o stowarzyszeniach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Michał Łyszyk</cp:lastModifiedBy>
  <cp:revision>556</cp:revision>
  <cp:lastPrinted>2013-07-23T14:07:52Z</cp:lastPrinted>
  <dcterms:created xsi:type="dcterms:W3CDTF">2013-06-11T05:39:37Z</dcterms:created>
  <dcterms:modified xsi:type="dcterms:W3CDTF">2020-02-05T09:19:59Z</dcterms:modified>
</cp:coreProperties>
</file>