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86" r:id="rId2"/>
    <p:sldId id="270" r:id="rId3"/>
    <p:sldId id="296" r:id="rId4"/>
    <p:sldId id="282" r:id="rId5"/>
    <p:sldId id="281" r:id="rId6"/>
    <p:sldId id="298" r:id="rId7"/>
    <p:sldId id="310" r:id="rId8"/>
    <p:sldId id="299" r:id="rId9"/>
    <p:sldId id="300" r:id="rId10"/>
    <p:sldId id="303" r:id="rId11"/>
    <p:sldId id="302" r:id="rId12"/>
    <p:sldId id="317" r:id="rId13"/>
    <p:sldId id="309" r:id="rId14"/>
    <p:sldId id="307" r:id="rId15"/>
    <p:sldId id="306" r:id="rId16"/>
    <p:sldId id="305" r:id="rId17"/>
    <p:sldId id="304" r:id="rId18"/>
    <p:sldId id="319" r:id="rId19"/>
    <p:sldId id="316" r:id="rId20"/>
    <p:sldId id="315" r:id="rId21"/>
    <p:sldId id="314" r:id="rId22"/>
    <p:sldId id="313" r:id="rId23"/>
    <p:sldId id="311" r:id="rId24"/>
    <p:sldId id="318" r:id="rId25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706" autoAdjust="0"/>
  </p:normalViewPr>
  <p:slideViewPr>
    <p:cSldViewPr>
      <p:cViewPr varScale="1">
        <p:scale>
          <a:sx n="108" d="100"/>
          <a:sy n="108" d="100"/>
        </p:scale>
        <p:origin x="171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E3B94F-EB9C-4FB1-AF7A-A4F975C74B8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931875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B6CE5E-3BF3-4F9E-BFB5-E357AB0B360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139240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/>
          </a:p>
        </p:txBody>
      </p:sp>
      <p:sp>
        <p:nvSpPr>
          <p:cNvPr id="21508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EBBEA7C-11BC-435F-A8BF-5F43F4CBA3E7}" type="slidenum">
              <a:rPr lang="pl-PL" altLang="pl-PL" smtClean="0">
                <a:cs typeface="Arial" pitchFamily="34" charset="0"/>
              </a:rPr>
              <a:pPr/>
              <a:t>1</a:t>
            </a:fld>
            <a:endParaRPr lang="pl-PL" altLang="pl-PL">
              <a:cs typeface="Arial" pitchFamily="34" charset="0"/>
            </a:endParaRPr>
          </a:p>
        </p:txBody>
      </p:sp>
      <p:sp>
        <p:nvSpPr>
          <p:cNvPr id="5" name="Symbol zastępczy daty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90555-4D05-4E41-BB8F-F34F4DA814ED}" type="datetime1">
              <a:rPr lang="pl-PL" smtClean="0"/>
              <a:pPr/>
              <a:t>03.03.2022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    Materiał opracowany na zlecenie Urzędu Marszałkowskiego Województwa Zachodniopomorskiego.  Instytucja Zarządzająca PROW 2014-2020 – Minister Rolnictwa i Rozwoju Wsi „Europejski Fundusz Rolny na rzecz Rozwoju Obszarów Wiejskich: Europa inwestująca w obszary wiejskie”.  Materiał współfinansowany ze środków Unii Europejskiej w ramach Krajowej Sieci Obszarów Wiejskich Programu Rozwoju Obszarów Wiejskich na lata 2014-2020.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68A2-C1CA-4D1D-A813-9CB7F94B132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EAF0D-4A15-4805-8408-6941E2811326}" type="datetime1">
              <a:rPr lang="pl-PL" smtClean="0"/>
              <a:pPr/>
              <a:t>03.03.2022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    Materiał opracowany na zlecenie Urzędu Marszałkowskiego Województwa Zachodniopomorskiego.  Instytucja Zarządzająca PROW 2014-2020 – Minister Rolnictwa i Rozwoju Wsi „Europejski Fundusz Rolny na rzecz Rozwoju Obszarów Wiejskich: Europa inwestująca w obszary wiejskie”.  Materiał współfinansowany ze środków Unii Europejskiej w ramach Krajowej Sieci Obszarów Wiejskich Programu Rozwoju Obszarów Wiejskich na lata 2014-2020.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68A2-C1CA-4D1D-A813-9CB7F94B132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02C50-81E4-4CC0-ABDB-12212A3A3140}" type="datetime1">
              <a:rPr lang="pl-PL" smtClean="0"/>
              <a:pPr/>
              <a:t>03.03.2022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    Materiał opracowany na zlecenie Urzędu Marszałkowskiego Województwa Zachodniopomorskiego.  Instytucja Zarządzająca PROW 2014-2020 – Minister Rolnictwa i Rozwoju Wsi „Europejski Fundusz Rolny na rzecz Rozwoju Obszarów Wiejskich: Europa inwestująca w obszary wiejskie”.  Materiał współfinansowany ze środków Unii Europejskiej w ramach Krajowej Sieci Obszarów Wiejskich Programu Rozwoju Obszarów Wiejskich na lata 2014-2020.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68A2-C1CA-4D1D-A813-9CB7F94B132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309A7-BA4B-42D8-93D5-1240D6A31511}" type="datetime1">
              <a:rPr lang="pl-PL" smtClean="0"/>
              <a:pPr/>
              <a:t>03.03.2022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    Materiał opracowany na zlecenie Urzędu Marszałkowskiego Województwa Zachodniopomorskiego.  Instytucja Zarządzająca PROW 2014-2020 – Minister Rolnictwa i Rozwoju Wsi „Europejski Fundusz Rolny na rzecz Rozwoju Obszarów Wiejskich: Europa inwestująca w obszary wiejskie”.  Materiał współfinansowany ze środków Unii Europejskiej w ramach Krajowej Sieci Obszarów Wiejskich Programu Rozwoju Obszarów Wiejskich na lata 2014-2020.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68A2-C1CA-4D1D-A813-9CB7F94B132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93D7-AABC-451E-92E3-B445FC23539A}" type="datetime1">
              <a:rPr lang="pl-PL" smtClean="0"/>
              <a:pPr/>
              <a:t>03.03.2022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    Materiał opracowany na zlecenie Urzędu Marszałkowskiego Województwa Zachodniopomorskiego.  Instytucja Zarządzająca PROW 2014-2020 – Minister Rolnictwa i Rozwoju Wsi „Europejski Fundusz Rolny na rzecz Rozwoju Obszarów Wiejskich: Europa inwestująca w obszary wiejskie”.  Materiał współfinansowany ze środków Unii Europejskiej w ramach Krajowej Sieci Obszarów Wiejskich Programu Rozwoju Obszarów Wiejskich na lata 2014-2020.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68A2-C1CA-4D1D-A813-9CB7F94B132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09BA9-CF50-4AB5-A5B9-7190EC0663C6}" type="datetime1">
              <a:rPr lang="pl-PL" smtClean="0"/>
              <a:pPr/>
              <a:t>03.03.2022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    Materiał opracowany na zlecenie Urzędu Marszałkowskiego Województwa Zachodniopomorskiego.  Instytucja Zarządzająca PROW 2014-2020 – Minister Rolnictwa i Rozwoju Wsi „Europejski Fundusz Rolny na rzecz Rozwoju Obszarów Wiejskich: Europa inwestująca w obszary wiejskie”.  Materiał współfinansowany ze środków Unii Europejskiej w ramach Krajowej Sieci Obszarów Wiejskich Programu Rozwoju Obszarów Wiejskich na lata 2014-2020.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68A2-C1CA-4D1D-A813-9CB7F94B132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1C8DE-C425-467D-88FE-22B9A130EE91}" type="datetime1">
              <a:rPr lang="pl-PL" smtClean="0"/>
              <a:pPr/>
              <a:t>03.03.2022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    Materiał opracowany na zlecenie Urzędu Marszałkowskiego Województwa Zachodniopomorskiego.  Instytucja Zarządzająca PROW 2014-2020 – Minister Rolnictwa i Rozwoju Wsi „Europejski Fundusz Rolny na rzecz Rozwoju Obszarów Wiejskich: Europa inwestująca w obszary wiejskie”.  Materiał współfinansowany ze środków Unii Europejskiej w ramach Krajowej Sieci Obszarów Wiejskich Programu Rozwoju Obszarów Wiejskich na lata 2014-2020.</a:t>
            </a: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68A2-C1CA-4D1D-A813-9CB7F94B132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DDA1-4B9F-4521-A24D-F3091B67D40A}" type="datetime1">
              <a:rPr lang="pl-PL" smtClean="0"/>
              <a:pPr/>
              <a:t>03.03.2022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    Materiał opracowany na zlecenie Urzędu Marszałkowskiego Województwa Zachodniopomorskiego.  Instytucja Zarządzająca PROW 2014-2020 – Minister Rolnictwa i Rozwoju Wsi „Europejski Fundusz Rolny na rzecz Rozwoju Obszarów Wiejskich: Europa inwestująca w obszary wiejskie”.  Materiał współfinansowany ze środków Unii Europejskiej w ramach Krajowej Sieci Obszarów Wiejskich Programu Rozwoju Obszarów Wiejskich na lata 2014-2020.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68A2-C1CA-4D1D-A813-9CB7F94B132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4A0C-1954-4B26-A4F1-E684716DF3C6}" type="datetime1">
              <a:rPr lang="pl-PL" smtClean="0"/>
              <a:pPr/>
              <a:t>03.03.2022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    Materiał opracowany na zlecenie Urzędu Marszałkowskiego Województwa Zachodniopomorskiego.  Instytucja Zarządzająca PROW 2014-2020 – Minister Rolnictwa i Rozwoju Wsi „Europejski Fundusz Rolny na rzecz Rozwoju Obszarów Wiejskich: Europa inwestująca w obszary wiejskie”.  Materiał współfinansowany ze środków Unii Europejskiej w ramach Krajowej Sieci Obszarów Wiejskich Programu Rozwoju Obszarów Wiejskich na lata 2014-2020.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68A2-C1CA-4D1D-A813-9CB7F94B132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98914-CD19-40C0-BDD1-FFAE26CDF222}" type="datetime1">
              <a:rPr lang="pl-PL" smtClean="0"/>
              <a:pPr/>
              <a:t>03.03.2022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    Materiał opracowany na zlecenie Urzędu Marszałkowskiego Województwa Zachodniopomorskiego.  Instytucja Zarządzająca PROW 2014-2020 – Minister Rolnictwa i Rozwoju Wsi „Europejski Fundusz Rolny na rzecz Rozwoju Obszarów Wiejskich: Europa inwestująca w obszary wiejskie”.  Materiał współfinansowany ze środków Unii Europejskiej w ramach Krajowej Sieci Obszarów Wiejskich Programu Rozwoju Obszarów Wiejskich na lata 2014-2020.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68A2-C1CA-4D1D-A813-9CB7F94B132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9AF25-B542-4D68-8FFF-C076835AB6F4}" type="datetime1">
              <a:rPr lang="pl-PL" smtClean="0"/>
              <a:pPr/>
              <a:t>03.03.2022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    Materiał opracowany na zlecenie Urzędu Marszałkowskiego Województwa Zachodniopomorskiego.  Instytucja Zarządzająca PROW 2014-2020 – Minister Rolnictwa i Rozwoju Wsi „Europejski Fundusz Rolny na rzecz Rozwoju Obszarów Wiejskich: Europa inwestująca w obszary wiejskie”.  Materiał współfinansowany ze środków Unii Europejskiej w ramach Krajowej Sieci Obszarów Wiejskich Programu Rozwoju Obszarów Wiejskich na lata 2014-2020.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568A2-C1CA-4D1D-A813-9CB7F94B132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A36BD-E371-470E-9986-EBE281C1386C}" type="datetime1">
              <a:rPr lang="pl-PL" smtClean="0"/>
              <a:pPr/>
              <a:t>03.03.2022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dirty="0"/>
              <a:t>    Materiał opracowany na zlecenie Urzędu Marszałkowskiego Województwa Zachodniopomorskiego.  Instytucja Zarządzająca PROW 2014-2020 – Minister Rolnictwa i Rozwoju Wsi „Europejski Fundusz Rolny na rzecz Rozwoju Obszarów Wiejskich: Europa inwestująca w obszary wiejskie”.  Materiał współfinansowany ze środków Unii Europejskiej w ramach Krajowej Sieci Obszarów Wiejskich Programu Rozwoju Obszarów Wiejskich na lata 2014-2020.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568A2-C1CA-4D1D-A813-9CB7F94B1323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3.png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3.png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3.png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3.png"/><Relationship Id="rId4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3.png"/><Relationship Id="rId4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3.png"/><Relationship Id="rId4" Type="http://schemas.openxmlformats.org/officeDocument/2006/relationships/image" Target="../media/image8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3.png"/><Relationship Id="rId4" Type="http://schemas.openxmlformats.org/officeDocument/2006/relationships/image" Target="../media/image8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3.png"/><Relationship Id="rId4" Type="http://schemas.openxmlformats.org/officeDocument/2006/relationships/image" Target="../media/image8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3.png"/><Relationship Id="rId4" Type="http://schemas.openxmlformats.org/officeDocument/2006/relationships/image" Target="../media/image8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3.png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3.png"/><Relationship Id="rId4" Type="http://schemas.openxmlformats.org/officeDocument/2006/relationships/image" Target="../media/image8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3.png"/><Relationship Id="rId4" Type="http://schemas.openxmlformats.org/officeDocument/2006/relationships/image" Target="../media/image8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3.png"/><Relationship Id="rId4" Type="http://schemas.openxmlformats.org/officeDocument/2006/relationships/image" Target="../media/image8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3.png"/><Relationship Id="rId4" Type="http://schemas.openxmlformats.org/officeDocument/2006/relationships/image" Target="../media/image8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3.png"/><Relationship Id="rId4" Type="http://schemas.openxmlformats.org/officeDocument/2006/relationships/image" Target="../media/image8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3.png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3.pn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3.pn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3.pn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3.pn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3.pn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3.pn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3.pn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0" descr="C:\Users\mkrawczyk\Desktop\Zdjęcia\Konkurs\F_8_1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Obraz 6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8475" y="806450"/>
            <a:ext cx="2782888" cy="216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pole tekstowe 11"/>
          <p:cNvSpPr txBox="1">
            <a:spLocks noChangeArrowheads="1"/>
          </p:cNvSpPr>
          <p:nvPr/>
        </p:nvSpPr>
        <p:spPr bwMode="auto">
          <a:xfrm>
            <a:off x="0" y="6273800"/>
            <a:ext cx="7535863" cy="584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800" dirty="0"/>
              <a:t>Materiał opracowany przez Wydział Programów Rozwoju Obszarów Wiejskich - Urząd Marszałkowski Województwa Zachodniopomorskiego.</a:t>
            </a:r>
            <a:br>
              <a:rPr lang="pl-PL" sz="800" dirty="0"/>
            </a:br>
            <a:r>
              <a:rPr lang="pl-PL" sz="800" dirty="0"/>
              <a:t>Instytucja Zarządzająca PROW 2014-2020 – Minister Rolnictwa i Rozwoju Wsi.</a:t>
            </a:r>
            <a:br>
              <a:rPr lang="pl-PL" sz="800" dirty="0"/>
            </a:br>
            <a:r>
              <a:rPr lang="pl-PL" sz="800" dirty="0"/>
              <a:t>„Europejski Fundusz Rolny na rzecz Rozwoju Obszarów Wiejskich: Europa inwestująca w obszary wiejskie”. Materiał współfinansowany ze środków Unii Europejskiej w ramach Pomocy Technicznej Programu Rozwoju Obszarów Wiejskich na lata 2014-2020.</a:t>
            </a:r>
          </a:p>
        </p:txBody>
      </p:sp>
      <p:pic>
        <p:nvPicPr>
          <p:cNvPr id="2054" name="Picture 2" descr="C:\Users\mmatusiak\Desktop\Symbol UE (jpg)\flag_yellow_low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5878513"/>
            <a:ext cx="568325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Obraz 14" descr="KSOW_LOGO_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99592" y="5877272"/>
            <a:ext cx="1046163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305050" y="5881688"/>
            <a:ext cx="728663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8" name="Text Box 11"/>
          <p:cNvSpPr txBox="1">
            <a:spLocks noChangeArrowheads="1"/>
          </p:cNvSpPr>
          <p:nvPr/>
        </p:nvSpPr>
        <p:spPr bwMode="auto">
          <a:xfrm>
            <a:off x="0" y="3789041"/>
            <a:ext cx="5796136" cy="1323439"/>
          </a:xfrm>
          <a:prstGeom prst="rect">
            <a:avLst/>
          </a:prstGeom>
          <a:solidFill>
            <a:srgbClr val="00993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l-PL" altLang="pl-PL" sz="2000" b="1" dirty="0">
                <a:solidFill>
                  <a:schemeClr val="bg1"/>
                </a:solidFill>
                <a:latin typeface="Arial" pitchFamily="34" charset="0"/>
              </a:rPr>
              <a:t>Targowiska – zasady przyznawania pomocy</a:t>
            </a:r>
          </a:p>
          <a:p>
            <a:pPr algn="ctr"/>
            <a:r>
              <a:rPr lang="pl-PL" altLang="pl-PL" sz="2000" b="1" dirty="0">
                <a:solidFill>
                  <a:schemeClr val="bg1"/>
                </a:solidFill>
                <a:latin typeface="Arial" pitchFamily="34" charset="0"/>
              </a:rPr>
              <a:t>Program Rozwoju Obszarów Wiejskich </a:t>
            </a:r>
            <a:br>
              <a:rPr lang="pl-PL" altLang="pl-PL" sz="2000" b="1" dirty="0">
                <a:solidFill>
                  <a:schemeClr val="bg1"/>
                </a:solidFill>
                <a:latin typeface="Arial" pitchFamily="34" charset="0"/>
              </a:rPr>
            </a:br>
            <a:r>
              <a:rPr lang="pl-PL" altLang="pl-PL" sz="2000" b="1" dirty="0">
                <a:solidFill>
                  <a:schemeClr val="bg1"/>
                </a:solidFill>
                <a:latin typeface="Arial" pitchFamily="34" charset="0"/>
              </a:rPr>
              <a:t>na lata 2014-2020</a:t>
            </a:r>
          </a:p>
          <a:p>
            <a:pPr algn="ctr"/>
            <a:endParaRPr lang="pl-PL" altLang="pl-PL" sz="2000" b="1" dirty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/>
          </a:p>
          <a:p>
            <a:endParaRPr lang="pl-PL" sz="800" dirty="0"/>
          </a:p>
          <a:p>
            <a:endParaRPr lang="pl-PL" sz="800" dirty="0"/>
          </a:p>
          <a:p>
            <a:r>
              <a:rPr lang="pl-PL" dirty="0"/>
              <a:t>„Europejski Fundusz Rolny na rzecz Rozwoju Obszarów Wiejskich: Europa inwestująca w obszary wiejskie”. </a:t>
            </a:r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851920" y="5877272"/>
            <a:ext cx="1080120" cy="440594"/>
          </a:xfrm>
          <a:prstGeom prst="rect">
            <a:avLst/>
          </a:prstGeom>
        </p:spPr>
      </p:pic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57224" y="1619007"/>
            <a:ext cx="7942263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algn="just" eaLnBrk="0" hangingPunct="0">
              <a:tabLst>
                <a:tab pos="725488" algn="l"/>
              </a:tabLst>
            </a:pPr>
            <a:r>
              <a:rPr lang="pl-PL" b="1" dirty="0"/>
              <a:t>Koszty kwalifikowalne - wszelkie koszty związane z:</a:t>
            </a: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b="1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>
                <a:cs typeface="Arial" pitchFamily="34" charset="0"/>
              </a:rPr>
              <a:t>budową lub przebudową targowiska lub obiektu budowlanego przeznaczonego na cele promocji lokalnych produktów,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>
                <a:cs typeface="Arial" pitchFamily="34" charset="0"/>
              </a:rPr>
              <a:t>zakupem nowych urządzeń, materiałów i usług służących realizacji operacji,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>
                <a:cs typeface="Arial" pitchFamily="34" charset="0"/>
              </a:rPr>
              <a:t>podatku od towarów i usług (VAT), o którym mowa w art. 69 ust. 3 lit. c rozporządzenia nr 1303/2013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>
                <a:cs typeface="Arial" pitchFamily="34" charset="0"/>
              </a:rPr>
              <a:t>koszty ogólne (</a:t>
            </a:r>
            <a:r>
              <a:rPr lang="pl-PL" b="1" dirty="0">
                <a:cs typeface="Arial" pitchFamily="34" charset="0"/>
              </a:rPr>
              <a:t>w wysokości nieprzekraczającej 10 % </a:t>
            </a:r>
            <a:r>
              <a:rPr lang="pl-PL" dirty="0">
                <a:cs typeface="Arial" pitchFamily="34" charset="0"/>
              </a:rPr>
              <a:t>pozostałych kosztów kwalifikowalnych, poniesione po 01 stycznia 2014 r.)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l-PL" dirty="0">
              <a:cs typeface="Arial" pitchFamily="34" charset="0"/>
            </a:endParaRPr>
          </a:p>
          <a:p>
            <a:pPr marL="285750" indent="-285750" algn="ctr">
              <a:spcAft>
                <a:spcPts val="600"/>
              </a:spcAft>
            </a:pPr>
            <a:r>
              <a:rPr lang="pl-PL" b="1" dirty="0">
                <a:cs typeface="Arial" pitchFamily="34" charset="0"/>
              </a:rPr>
              <a:t>Wszystkie koszty muszą być właściwie uzasadnione, racjonale </a:t>
            </a:r>
            <a:br>
              <a:rPr lang="pl-PL" b="1" dirty="0">
                <a:cs typeface="Arial" pitchFamily="34" charset="0"/>
              </a:rPr>
            </a:br>
            <a:r>
              <a:rPr lang="pl-PL" b="1" dirty="0">
                <a:cs typeface="Arial" pitchFamily="34" charset="0"/>
              </a:rPr>
              <a:t>i niezbędne do osiągnięcia celu operacji.</a:t>
            </a:r>
            <a:endParaRPr lang="pl-PL" dirty="0">
              <a:cs typeface="Arial" pitchFamily="34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l-P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2411760" y="260648"/>
            <a:ext cx="6273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44C6E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Warunki przyznawania pomocy</a:t>
            </a:r>
          </a:p>
        </p:txBody>
      </p:sp>
    </p:spTree>
    <p:extLst>
      <p:ext uri="{BB962C8B-B14F-4D97-AF65-F5344CB8AC3E}">
        <p14:creationId xmlns:p14="http://schemas.microsoft.com/office/powerpoint/2010/main" val="2219332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/>
          </a:p>
          <a:p>
            <a:endParaRPr lang="pl-PL" sz="800" dirty="0"/>
          </a:p>
          <a:p>
            <a:endParaRPr lang="pl-PL" sz="800" dirty="0"/>
          </a:p>
          <a:p>
            <a:r>
              <a:rPr lang="pl-PL" dirty="0"/>
              <a:t>„Europejski Fundusz Rolny na rzecz Rozwoju Obszarów Wiejskich: Europa inwestująca w obszary wiejskie”. </a:t>
            </a:r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923928" y="5877272"/>
            <a:ext cx="1080120" cy="440594"/>
          </a:xfrm>
          <a:prstGeom prst="rect">
            <a:avLst/>
          </a:prstGeom>
        </p:spPr>
      </p:pic>
      <p:sp>
        <p:nvSpPr>
          <p:cNvPr id="11" name="Prostokąt 10"/>
          <p:cNvSpPr/>
          <p:nvPr/>
        </p:nvSpPr>
        <p:spPr>
          <a:xfrm>
            <a:off x="683568" y="1628800"/>
            <a:ext cx="777686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b="1" dirty="0">
                <a:cs typeface="Arial" pitchFamily="34" charset="0"/>
              </a:rPr>
              <a:t>Powierzchnia handlowa targowiska, przez którą należy rozumieć powierzchnię sprzedaży</a:t>
            </a:r>
            <a:r>
              <a:rPr lang="pl-PL" dirty="0">
                <a:cs typeface="Arial" pitchFamily="34" charset="0"/>
              </a:rPr>
              <a:t>, o której mowa w ustawie z dnia 27 marca 2003 r. o planowaniu i zagospodarowaniu przestrzennym (Dz. U. z 2016 r. poz. 778, 904 i 961), </a:t>
            </a:r>
            <a:r>
              <a:rPr lang="pl-PL" b="1" dirty="0">
                <a:cs typeface="Arial" pitchFamily="34" charset="0"/>
              </a:rPr>
              <a:t>która zostanie przeznaczona dla rolników </a:t>
            </a:r>
            <a:r>
              <a:rPr lang="pl-PL" dirty="0">
                <a:cs typeface="Arial" pitchFamily="34" charset="0"/>
              </a:rPr>
              <a:t>w rozumieniu art. 4 rozporządzenia Parlamentu Europejskiego i Rady (UE) nr 1307/2013 z dnia 17 grudnia 2013 r. ustanawiającego przepisy dotyczące płatności bezpośrednich dla rolników na podstawie systemów wsparcia w ramach wspólnej polityki rolnej oraz uchylającego rozporządzenie Rady (WE) nr 637/2008 i rozporządzenie Rady (WE) nr 73/2009 (Dz. Urz. UE L 347 z 20.12.2013, str. 608, z </a:t>
            </a:r>
            <a:r>
              <a:rPr lang="pl-PL" dirty="0" err="1">
                <a:cs typeface="Arial" pitchFamily="34" charset="0"/>
              </a:rPr>
              <a:t>późn</a:t>
            </a:r>
            <a:r>
              <a:rPr lang="pl-PL" dirty="0">
                <a:cs typeface="Arial" pitchFamily="34" charset="0"/>
              </a:rPr>
              <a:t>. zm.3), zwanych dalej „rolnikami”, </a:t>
            </a:r>
            <a:r>
              <a:rPr lang="pl-PL" b="1" dirty="0">
                <a:cs typeface="Arial" pitchFamily="34" charset="0"/>
              </a:rPr>
              <a:t>pod sprzedaż produktów rolno-spożywczych, będzie stanowiła co najmniej 30% powierzchni handlowej targowiska.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2195736" y="260648"/>
            <a:ext cx="6273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44C6E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Warunki przyznawania pomocy</a:t>
            </a:r>
          </a:p>
        </p:txBody>
      </p:sp>
    </p:spTree>
    <p:extLst>
      <p:ext uri="{BB962C8B-B14F-4D97-AF65-F5344CB8AC3E}">
        <p14:creationId xmlns:p14="http://schemas.microsoft.com/office/powerpoint/2010/main" val="2219332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/>
          </a:p>
          <a:p>
            <a:endParaRPr lang="pl-PL" sz="800" dirty="0"/>
          </a:p>
          <a:p>
            <a:endParaRPr lang="pl-PL" sz="800" dirty="0"/>
          </a:p>
          <a:p>
            <a:r>
              <a:rPr lang="pl-PL" dirty="0"/>
              <a:t>„Europejski Fundusz Rolny na rzecz Rozwoju Obszarów Wiejskich: Europa inwestująca w obszary wiejskie”. </a:t>
            </a:r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79912" y="5877272"/>
            <a:ext cx="1080120" cy="440594"/>
          </a:xfrm>
          <a:prstGeom prst="rect">
            <a:avLst/>
          </a:prstGeom>
        </p:spPr>
      </p:pic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2483768" y="188640"/>
            <a:ext cx="6273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44C6E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Warunki, jaki powinno spełniać targowisko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b="1" dirty="0">
                <a:solidFill>
                  <a:srgbClr val="44C6EB"/>
                </a:solidFill>
                <a:latin typeface="+mj-lt"/>
                <a:ea typeface="+mj-ea"/>
                <a:cs typeface="+mj-cs"/>
              </a:rPr>
              <a:t>(zgodnie z załącznikiem do rozporządzenia)</a:t>
            </a:r>
            <a:endParaRPr kumimoji="0" lang="pl-PL" sz="1200" b="1" i="0" u="none" strike="noStrike" kern="1200" cap="none" spc="0" normalizeH="0" baseline="0" noProof="0" dirty="0">
              <a:ln>
                <a:noFill/>
              </a:ln>
              <a:solidFill>
                <a:srgbClr val="44C6E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Prostokąt 12"/>
          <p:cNvSpPr/>
          <p:nvPr/>
        </p:nvSpPr>
        <p:spPr>
          <a:xfrm>
            <a:off x="395536" y="1700808"/>
            <a:ext cx="835292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600" dirty="0">
                <a:cs typeface="Arial" pitchFamily="34" charset="0"/>
              </a:rPr>
              <a:t>Targowisko powinno być:</a:t>
            </a:r>
          </a:p>
          <a:p>
            <a:pPr marL="342900" indent="-342900" algn="just">
              <a:buAutoNum type="arabicPeriod"/>
            </a:pPr>
            <a:r>
              <a:rPr lang="pl-PL" sz="1600" dirty="0">
                <a:cs typeface="Arial" pitchFamily="34" charset="0"/>
              </a:rPr>
              <a:t>utwardzone;</a:t>
            </a:r>
          </a:p>
          <a:p>
            <a:pPr marL="342900" indent="-342900" algn="just">
              <a:buAutoNum type="arabicPeriod"/>
            </a:pPr>
            <a:r>
              <a:rPr lang="pl-PL" sz="1600" dirty="0">
                <a:cs typeface="Arial" pitchFamily="34" charset="0"/>
              </a:rPr>
              <a:t>oświetlone;</a:t>
            </a:r>
          </a:p>
          <a:p>
            <a:pPr marL="342900" indent="-342900" algn="just">
              <a:buAutoNum type="arabicPeriod"/>
            </a:pPr>
            <a:r>
              <a:rPr lang="pl-PL" sz="1600" dirty="0">
                <a:cs typeface="Arial" pitchFamily="34" charset="0"/>
              </a:rPr>
              <a:t>przyłączone do sieci wodociągowej, kanalizacyjnej i elektroenergetycznej;</a:t>
            </a:r>
          </a:p>
          <a:p>
            <a:pPr marL="342900" indent="-342900" algn="just">
              <a:buAutoNum type="arabicPeriod"/>
            </a:pPr>
            <a:r>
              <a:rPr lang="pl-PL" sz="1600" dirty="0">
                <a:cs typeface="Arial" pitchFamily="34" charset="0"/>
              </a:rPr>
              <a:t>wyposażone w:</a:t>
            </a:r>
          </a:p>
          <a:p>
            <a:pPr marL="800100" lvl="1" indent="-342900" algn="just">
              <a:buAutoNum type="alphaLcParenR"/>
            </a:pPr>
            <a:r>
              <a:rPr lang="pl-PL" sz="1600" dirty="0">
                <a:cs typeface="Arial" pitchFamily="34" charset="0"/>
              </a:rPr>
              <a:t>odpływ wody deszczowej,</a:t>
            </a:r>
          </a:p>
          <a:p>
            <a:pPr marL="800100" lvl="1" indent="-342900" algn="just">
              <a:buAutoNum type="alphaLcParenR"/>
            </a:pPr>
            <a:r>
              <a:rPr lang="pl-PL" sz="1600" dirty="0">
                <a:cs typeface="Arial" pitchFamily="34" charset="0"/>
              </a:rPr>
              <a:t>zadaszone stoiska, które powinny zajmować co najmniej połowę powierzchni targowej targowiska,</a:t>
            </a:r>
          </a:p>
          <a:p>
            <a:pPr marL="800100" lvl="1" indent="-342900" algn="just">
              <a:buAutoNum type="alphaLcParenR"/>
            </a:pPr>
            <a:r>
              <a:rPr lang="pl-PL" sz="1600" dirty="0">
                <a:cs typeface="Arial" pitchFamily="34" charset="0"/>
              </a:rPr>
              <a:t>miejsca parkingowe oraz urządzenia sanitarnohigieniczne;</a:t>
            </a:r>
          </a:p>
          <a:p>
            <a:pPr marL="342900" indent="-342900" algn="just"/>
            <a:endParaRPr lang="pl-PL" sz="1600" dirty="0">
              <a:cs typeface="Arial" pitchFamily="34" charset="0"/>
            </a:endParaRPr>
          </a:p>
          <a:p>
            <a:pPr marL="342900" indent="-342900" algn="just">
              <a:buAutoNum type="arabicPeriod" startAt="5"/>
            </a:pPr>
            <a:r>
              <a:rPr lang="pl-PL" sz="1600" dirty="0">
                <a:cs typeface="Arial" pitchFamily="34" charset="0"/>
              </a:rPr>
              <a:t>zorganizowane tak, aby umożliwić dostęp do punktów sprzedaży określony w regulaminie targowiska;</a:t>
            </a:r>
          </a:p>
          <a:p>
            <a:pPr marL="342900" indent="-342900" algn="just">
              <a:buAutoNum type="arabicPeriod" startAt="5"/>
            </a:pPr>
            <a:r>
              <a:rPr lang="pl-PL" sz="1600" dirty="0">
                <a:cs typeface="Arial" pitchFamily="34" charset="0"/>
              </a:rPr>
              <a:t>oznaczone nazwą „Mój Rynek”;</a:t>
            </a:r>
          </a:p>
          <a:p>
            <a:pPr marL="342900" indent="-342900" algn="just">
              <a:buAutoNum type="arabicPeriod" startAt="5"/>
            </a:pPr>
            <a:r>
              <a:rPr lang="pl-PL" sz="1600" dirty="0">
                <a:cs typeface="Arial" pitchFamily="34" charset="0"/>
              </a:rPr>
              <a:t>oznaczone unijnym logo produkcji ekologicznej (zgodnie z określonym wzorem), jeżeli operacji zostały przyznane punkty za spełnienie kryterium w zakresie sprzedaży produktów rolno-spożywczych wyprodukowanych w systemie rolnictwa ekologicznego.</a:t>
            </a:r>
          </a:p>
        </p:txBody>
      </p:sp>
    </p:spTree>
    <p:extLst>
      <p:ext uri="{BB962C8B-B14F-4D97-AF65-F5344CB8AC3E}">
        <p14:creationId xmlns:p14="http://schemas.microsoft.com/office/powerpoint/2010/main" val="22193328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/>
          </a:p>
          <a:p>
            <a:endParaRPr lang="pl-PL" sz="800" dirty="0"/>
          </a:p>
          <a:p>
            <a:endParaRPr lang="pl-PL" sz="800" dirty="0"/>
          </a:p>
          <a:p>
            <a:r>
              <a:rPr lang="pl-PL" dirty="0"/>
              <a:t>„Europejski Fundusz Rolny na rzecz Rozwoju Obszarów Wiejskich: Europa inwestująca w obszary wiejskie”. </a:t>
            </a:r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851920" y="5877272"/>
            <a:ext cx="1080120" cy="440594"/>
          </a:xfrm>
          <a:prstGeom prst="rect">
            <a:avLst/>
          </a:prstGeom>
        </p:spPr>
      </p:pic>
      <p:sp>
        <p:nvSpPr>
          <p:cNvPr id="13" name="Prostokąt 12"/>
          <p:cNvSpPr/>
          <p:nvPr/>
        </p:nvSpPr>
        <p:spPr>
          <a:xfrm>
            <a:off x="395536" y="1543665"/>
            <a:ext cx="8496943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600" dirty="0">
                <a:cs typeface="Arial" pitchFamily="34" charset="0"/>
              </a:rPr>
              <a:t>Wniosek wraz z wymaganymi załącznikami należy złożyć w UM, w terminie określonym w ogłoszeniu o naborze wniosków. </a:t>
            </a:r>
            <a:r>
              <a:rPr lang="pl-PL" sz="1600" dirty="0">
                <a:solidFill>
                  <a:srgbClr val="FF0000"/>
                </a:solidFill>
              </a:rPr>
              <a:t>Ze względu na panującą w kraju sytuację epidemiczną, </a:t>
            </a:r>
            <a:r>
              <a:rPr lang="pl-PL" sz="1600" u="sng" dirty="0">
                <a:solidFill>
                  <a:srgbClr val="FF0000"/>
                </a:solidFill>
              </a:rPr>
              <a:t>preferuje się składanie wniosków poprzez ich nadanie przesyłką rejestrowaną</a:t>
            </a:r>
            <a:r>
              <a:rPr lang="pl-PL" sz="1600" dirty="0">
                <a:solidFill>
                  <a:srgbClr val="FF0000"/>
                </a:solidFill>
              </a:rPr>
              <a:t>. Należy przy tym pamiętać, że za  dzień złożenia wniosku uznaje się dzień, w którym nadano tę przesyłkę.</a:t>
            </a:r>
          </a:p>
          <a:p>
            <a:pPr algn="just"/>
            <a:endParaRPr lang="pl-PL" sz="1600" dirty="0">
              <a:cs typeface="Arial" pitchFamily="34" charset="0"/>
            </a:endParaRPr>
          </a:p>
          <a:p>
            <a:pPr algn="just"/>
            <a:r>
              <a:rPr lang="pl-PL" sz="1600" dirty="0">
                <a:cs typeface="Arial" pitchFamily="34" charset="0"/>
              </a:rPr>
              <a:t>Złożenie wniosku o przyznanie pomocy zostanie potwierdzone w formie pisemnej. Potwierdzenie powinno zawierać datę i godzinę wpływu wniosku, zostać opatrzone pieczęcią UM i podpisem osoby przyjmującej ten wniosek. </a:t>
            </a:r>
          </a:p>
          <a:p>
            <a:pPr algn="just"/>
            <a:endParaRPr lang="pl-PL" sz="1600" dirty="0">
              <a:cs typeface="Arial" pitchFamily="34" charset="0"/>
            </a:endParaRPr>
          </a:p>
          <a:p>
            <a:pPr algn="just"/>
            <a:r>
              <a:rPr lang="pl-PL" sz="1600" dirty="0">
                <a:cs typeface="Arial" pitchFamily="34" charset="0"/>
              </a:rPr>
              <a:t>Do wniosku o przyznanie pomocy dołącza się dokumenty niezbędne do ustalenia spełnienia warunków przyznania pomocy albo ich kopie, których wykaz zawiera formularz wniosku.</a:t>
            </a:r>
          </a:p>
          <a:p>
            <a:pPr algn="just"/>
            <a:endParaRPr lang="pl-PL" sz="1600" dirty="0">
              <a:cs typeface="Arial" pitchFamily="34" charset="0"/>
            </a:endParaRPr>
          </a:p>
          <a:p>
            <a:pPr algn="just"/>
            <a:r>
              <a:rPr lang="pl-PL" sz="1600" dirty="0">
                <a:cs typeface="Arial" pitchFamily="34" charset="0"/>
              </a:rPr>
              <a:t>Kopie dokumentów, o których mowa w ust. 2, dołącza się w formie kopii potwierdzonych za zgodność z oryginałem przez podmiot ubiegający się o przyznanie pomocy albo pracownika samorządu województwa, albo podmiot, który wydał dokument, albo </a:t>
            </a:r>
            <a:br>
              <a:rPr lang="pl-PL" sz="1600" dirty="0">
                <a:cs typeface="Arial" pitchFamily="34" charset="0"/>
              </a:rPr>
            </a:br>
            <a:r>
              <a:rPr lang="pl-PL" sz="1600" dirty="0">
                <a:cs typeface="Arial" pitchFamily="34" charset="0"/>
              </a:rPr>
              <a:t>w formie kopii poświadczonych za zgodność z oryginałem przez notariusza lub przez występującego w sprawie pełnomocnika będącego radcą prawnym albo adwokatem</a:t>
            </a:r>
            <a:r>
              <a:rPr lang="pl-PL" sz="16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2483768" y="188640"/>
            <a:ext cx="6273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400" b="1" dirty="0">
                <a:solidFill>
                  <a:srgbClr val="44C6EB"/>
                </a:solidFill>
                <a:latin typeface="+mj-lt"/>
                <a:ea typeface="+mj-ea"/>
                <a:cs typeface="+mj-cs"/>
              </a:rPr>
              <a:t>Zasady złożenia wniosku o przyznanie pomocy</a:t>
            </a:r>
            <a:endParaRPr kumimoji="0" lang="pl-PL" sz="1200" b="1" i="0" u="none" strike="noStrike" kern="1200" cap="none" spc="0" normalizeH="0" baseline="0" noProof="0" dirty="0">
              <a:ln>
                <a:noFill/>
              </a:ln>
              <a:solidFill>
                <a:srgbClr val="44C6E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193328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/>
          </a:p>
          <a:p>
            <a:endParaRPr lang="pl-PL" sz="800" dirty="0"/>
          </a:p>
          <a:p>
            <a:endParaRPr lang="pl-PL" sz="800" dirty="0"/>
          </a:p>
          <a:p>
            <a:r>
              <a:rPr lang="pl-PL" dirty="0"/>
              <a:t>„Europejski Fundusz Rolny na rzecz Rozwoju Obszarów Wiejskich: Europa inwestująca w obszary wiejskie”. </a:t>
            </a:r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79912" y="5877272"/>
            <a:ext cx="1080120" cy="440594"/>
          </a:xfrm>
          <a:prstGeom prst="rect">
            <a:avLst/>
          </a:prstGeom>
        </p:spPr>
      </p:pic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2411760" y="116632"/>
            <a:ext cx="6273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44C6E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Punktacja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280988" y="1609725"/>
            <a:ext cx="8647112" cy="45259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</a:t>
            </a: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pitchFamily="34" charset="0"/>
              </a:rPr>
              <a:t>O kolejności przysługiwania pomocy decyduje suma uzyskanych punktów przyznanych na podstawie kryteriów wyboru operacji.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pl-PL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arenR"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pitchFamily="34" charset="0"/>
              </a:rPr>
              <a:t>powierzchnia handlowa targowiska przeznaczona dla rolników pod sprzedaż produktów rolno-spożywczych będzie stanowiła po realizacji operacji: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pitchFamily="34" charset="0"/>
              </a:rPr>
              <a:t>       a) ponad 30% i nie więcej niż 40% powierzchni handlowej targowiska – 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Arial" pitchFamily="34" charset="0"/>
              </a:rPr>
              <a:t>4 punkty,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pitchFamily="34" charset="0"/>
              </a:rPr>
              <a:t>       b) ponad 40% i nie więcej niż 50% powierzchni handlowej targowiska – 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Arial" pitchFamily="34" charset="0"/>
              </a:rPr>
              <a:t>8 punktów,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pitchFamily="34" charset="0"/>
              </a:rPr>
              <a:t>       c) ponad 50% powierzchni handlowej targowiska – 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Arial" pitchFamily="34" charset="0"/>
              </a:rPr>
              <a:t>12 punktów;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l-PL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arenR" startAt="2"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pitchFamily="34" charset="0"/>
              </a:rPr>
              <a:t>planowana operacja dotyczy przebudowy istniejącego targowiska –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Arial" pitchFamily="34" charset="0"/>
              </a:rPr>
              <a:t> 4 punkty;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arenR" startAt="2"/>
              <a:tabLst/>
              <a:defRPr/>
            </a:pPr>
            <a:endParaRPr kumimoji="0" lang="pl-PL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pitchFamily="34" charset="0"/>
              </a:rPr>
              <a:t>3)   w gminie nie był realizowany projekt z zakresu budowy lub przebudowy targowiska dofinansowany ze środków w ramach Programu Rozwoju Obszarów Wiejskich na lata 2007–2013 – </a:t>
            </a:r>
            <a:r>
              <a:rPr kumimoji="0" lang="pl-PL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Arial" pitchFamily="34" charset="0"/>
              </a:rPr>
              <a:t>6 punktów;</a:t>
            </a:r>
          </a:p>
        </p:txBody>
      </p:sp>
    </p:spTree>
    <p:extLst>
      <p:ext uri="{BB962C8B-B14F-4D97-AF65-F5344CB8AC3E}">
        <p14:creationId xmlns:p14="http://schemas.microsoft.com/office/powerpoint/2010/main" val="22193328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/>
          </a:p>
          <a:p>
            <a:endParaRPr lang="pl-PL" sz="800" dirty="0"/>
          </a:p>
          <a:p>
            <a:endParaRPr lang="pl-PL" sz="800" dirty="0"/>
          </a:p>
          <a:p>
            <a:r>
              <a:rPr lang="pl-PL" dirty="0"/>
              <a:t>„Europejski Fundusz Rolny na rzecz Rozwoju Obszarów Wiejskich: Europa inwestująca w obszary wiejskie”. </a:t>
            </a:r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851920" y="5877272"/>
            <a:ext cx="1080120" cy="440594"/>
          </a:xfrm>
          <a:prstGeom prst="rect">
            <a:avLst/>
          </a:prstGeom>
        </p:spPr>
      </p:pic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2123728" y="188640"/>
            <a:ext cx="6273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44C6E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Punktacja</a:t>
            </a:r>
          </a:p>
        </p:txBody>
      </p:sp>
      <p:sp>
        <p:nvSpPr>
          <p:cNvPr id="13" name="Prostokąt 12"/>
          <p:cNvSpPr/>
          <p:nvPr/>
        </p:nvSpPr>
        <p:spPr>
          <a:xfrm>
            <a:off x="395536" y="1700809"/>
            <a:ext cx="80648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600" dirty="0">
                <a:latin typeface="Arial" pitchFamily="34" charset="0"/>
                <a:cs typeface="Arial" pitchFamily="34" charset="0"/>
              </a:rPr>
              <a:t>4) </a:t>
            </a:r>
            <a:r>
              <a:rPr lang="pl-PL" sz="1600" b="1" dirty="0">
                <a:cs typeface="Arial" pitchFamily="34" charset="0"/>
              </a:rPr>
              <a:t>powierzchnia handlowa targowiska przeznaczona pod sprzedaż produktów rolno-spożywczych wyprodukowanych w systemie rolnictwa ekologicznego</a:t>
            </a:r>
            <a:r>
              <a:rPr lang="pl-PL" sz="1600" dirty="0">
                <a:cs typeface="Arial" pitchFamily="34" charset="0"/>
              </a:rPr>
              <a:t> zgodnie z rozporządzeniem Rady (WE) nr 834/2007 z dnia 28 czerwca 2007 r. w sprawie produkcji ekologicznej i znakowania produktów ekologicznych i uchylającym rozporządzenie (EWG) nr 2092/91 (Dz. Urz. UE L 189 z 20.07.2007, str. 1, z </a:t>
            </a:r>
            <a:r>
              <a:rPr lang="pl-PL" sz="1600" dirty="0" err="1">
                <a:cs typeface="Arial" pitchFamily="34" charset="0"/>
              </a:rPr>
              <a:t>późn</a:t>
            </a:r>
            <a:r>
              <a:rPr lang="pl-PL" sz="1600" dirty="0">
                <a:cs typeface="Arial" pitchFamily="34" charset="0"/>
              </a:rPr>
              <a:t>. zm.), będzie stanowiła po realizacji operacji:</a:t>
            </a:r>
          </a:p>
          <a:p>
            <a:pPr algn="just"/>
            <a:endParaRPr lang="pl-PL" sz="1600" dirty="0">
              <a:cs typeface="Arial" pitchFamily="34" charset="0"/>
            </a:endParaRPr>
          </a:p>
          <a:p>
            <a:pPr marL="342900" indent="-342900" algn="just">
              <a:buAutoNum type="alphaLcParenR"/>
            </a:pPr>
            <a:r>
              <a:rPr lang="pl-PL" sz="1600" dirty="0">
                <a:cs typeface="Arial" pitchFamily="34" charset="0"/>
              </a:rPr>
              <a:t>nie mniej niż 5% i nie więcej niż 10% powierzchni handlowej targowiska – </a:t>
            </a:r>
            <a:r>
              <a:rPr lang="pl-PL" sz="1600" dirty="0">
                <a:solidFill>
                  <a:srgbClr val="FF0000"/>
                </a:solidFill>
                <a:cs typeface="Arial" pitchFamily="34" charset="0"/>
              </a:rPr>
              <a:t>5 punktów</a:t>
            </a:r>
            <a:r>
              <a:rPr lang="pl-PL" sz="1600" dirty="0">
                <a:cs typeface="Arial" pitchFamily="34" charset="0"/>
              </a:rPr>
              <a:t>,</a:t>
            </a:r>
          </a:p>
          <a:p>
            <a:pPr algn="just"/>
            <a:r>
              <a:rPr lang="pl-PL" sz="1600" dirty="0">
                <a:cs typeface="Arial" pitchFamily="34" charset="0"/>
              </a:rPr>
              <a:t>b)   ponad 10% powierzchni handlowej targowiska – </a:t>
            </a:r>
            <a:r>
              <a:rPr lang="pl-PL" sz="1600" dirty="0">
                <a:solidFill>
                  <a:srgbClr val="FF0000"/>
                </a:solidFill>
                <a:cs typeface="Arial" pitchFamily="34" charset="0"/>
              </a:rPr>
              <a:t>10 punktów</a:t>
            </a:r>
            <a:r>
              <a:rPr lang="pl-PL" sz="1600" dirty="0">
                <a:cs typeface="Arial" pitchFamily="34" charset="0"/>
              </a:rPr>
              <a:t>;</a:t>
            </a:r>
          </a:p>
          <a:p>
            <a:pPr algn="just"/>
            <a:endParaRPr lang="pl-PL" dirty="0">
              <a:cs typeface="Arial" pitchFamily="34" charset="0"/>
            </a:endParaRP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193328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/>
          </a:p>
          <a:p>
            <a:endParaRPr lang="pl-PL" sz="800" dirty="0"/>
          </a:p>
          <a:p>
            <a:endParaRPr lang="pl-PL" sz="800" dirty="0"/>
          </a:p>
          <a:p>
            <a:r>
              <a:rPr lang="pl-PL" dirty="0"/>
              <a:t>„Europejski Fundusz Rolny na rzecz Rozwoju Obszarów Wiejskich: Europa inwestująca w obszary wiejskie”. </a:t>
            </a:r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923928" y="5877272"/>
            <a:ext cx="1080120" cy="440594"/>
          </a:xfrm>
          <a:prstGeom prst="rect">
            <a:avLst/>
          </a:prstGeom>
        </p:spPr>
      </p:pic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2051720" y="188640"/>
            <a:ext cx="6273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44C6E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Punktacja</a:t>
            </a:r>
          </a:p>
        </p:txBody>
      </p:sp>
      <p:sp>
        <p:nvSpPr>
          <p:cNvPr id="13" name="Prostokąt 12"/>
          <p:cNvSpPr/>
          <p:nvPr/>
        </p:nvSpPr>
        <p:spPr>
          <a:xfrm>
            <a:off x="611560" y="1772816"/>
            <a:ext cx="7910264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dirty="0">
                <a:cs typeface="Arial" pitchFamily="34" charset="0"/>
              </a:rPr>
              <a:t>5)  operacja uwzględnia wyposażenie targowiska w instalacje odnawialnego źródła energii w rozumieniu ustawy z dnia 20 lutego 2015 r. o odnawialnych źródłach energii, które będą zapewniały pokrycie co najmniej w 30% zapotrzebowania na energię elektryczną lub cieplną – </a:t>
            </a:r>
            <a:r>
              <a:rPr lang="pl-PL" sz="1600" dirty="0">
                <a:solidFill>
                  <a:srgbClr val="FF0000"/>
                </a:solidFill>
                <a:cs typeface="Arial" pitchFamily="34" charset="0"/>
              </a:rPr>
              <a:t>6 punktów;</a:t>
            </a:r>
          </a:p>
          <a:p>
            <a:endParaRPr lang="pl-PL" sz="1600" dirty="0">
              <a:cs typeface="Arial" pitchFamily="34" charset="0"/>
            </a:endParaRPr>
          </a:p>
          <a:p>
            <a:r>
              <a:rPr lang="pl-PL" sz="1600" dirty="0">
                <a:cs typeface="Arial" pitchFamily="34" charset="0"/>
              </a:rPr>
              <a:t>6)  targowisko będzie obiektem całorocznym – </a:t>
            </a:r>
            <a:r>
              <a:rPr lang="pl-PL" sz="1600" dirty="0">
                <a:solidFill>
                  <a:srgbClr val="FF0000"/>
                </a:solidFill>
                <a:cs typeface="Arial" pitchFamily="34" charset="0"/>
              </a:rPr>
              <a:t>10 punktów;</a:t>
            </a:r>
          </a:p>
          <a:p>
            <a:endParaRPr lang="pl-PL" sz="1600" dirty="0">
              <a:cs typeface="Arial" pitchFamily="34" charset="0"/>
            </a:endParaRPr>
          </a:p>
          <a:p>
            <a:r>
              <a:rPr lang="pl-PL" sz="1600" dirty="0">
                <a:cs typeface="Arial" pitchFamily="34" charset="0"/>
              </a:rPr>
              <a:t>7)  w okresie 5 lat od dnia wypłaty przez Agencję Restrukturyzacji i Modernizacji Rolnictwa płatności końcowej koszt wynajmu powierzchni handlowej targowiska przez rolników będzie o co najmniej 25% niższy od kosztu wynajmu przez inne podmioty – </a:t>
            </a:r>
            <a:r>
              <a:rPr lang="pl-PL" sz="1600" dirty="0">
                <a:solidFill>
                  <a:srgbClr val="FF0000"/>
                </a:solidFill>
                <a:cs typeface="Arial" pitchFamily="34" charset="0"/>
              </a:rPr>
              <a:t>6 punktów.</a:t>
            </a:r>
          </a:p>
          <a:p>
            <a:endParaRPr lang="pl-PL" sz="1600" dirty="0">
              <a:cs typeface="Arial" pitchFamily="34" charset="0"/>
            </a:endParaRPr>
          </a:p>
          <a:p>
            <a:endParaRPr lang="pl-PL" sz="1600" dirty="0">
              <a:cs typeface="Arial" pitchFamily="34" charset="0"/>
            </a:endParaRPr>
          </a:p>
          <a:p>
            <a:pPr algn="ctr"/>
            <a:r>
              <a:rPr lang="pl-PL" b="1" dirty="0">
                <a:cs typeface="Arial" pitchFamily="34" charset="0"/>
              </a:rPr>
              <a:t>Pomoc może być przyznana na realizację operacji, która uzyskała </a:t>
            </a:r>
          </a:p>
          <a:p>
            <a:pPr algn="ctr"/>
            <a:r>
              <a:rPr lang="pl-PL" b="1" dirty="0">
                <a:solidFill>
                  <a:srgbClr val="FF0000"/>
                </a:solidFill>
                <a:cs typeface="Arial" pitchFamily="34" charset="0"/>
              </a:rPr>
              <a:t>co najmniej 27 punktów.</a:t>
            </a:r>
          </a:p>
        </p:txBody>
      </p:sp>
    </p:spTree>
    <p:extLst>
      <p:ext uri="{BB962C8B-B14F-4D97-AF65-F5344CB8AC3E}">
        <p14:creationId xmlns:p14="http://schemas.microsoft.com/office/powerpoint/2010/main" val="22193328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/>
          </a:p>
          <a:p>
            <a:endParaRPr lang="pl-PL" sz="800" dirty="0"/>
          </a:p>
          <a:p>
            <a:endParaRPr lang="pl-PL" sz="800" dirty="0"/>
          </a:p>
          <a:p>
            <a:r>
              <a:rPr lang="pl-PL" dirty="0"/>
              <a:t>„Europejski Fundusz Rolny na rzecz Rozwoju Obszarów Wiejskich: Europa inwestująca w obszary wiejskie”. </a:t>
            </a:r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923928" y="5877272"/>
            <a:ext cx="1080120" cy="440594"/>
          </a:xfrm>
          <a:prstGeom prst="rect">
            <a:avLst/>
          </a:prstGeom>
        </p:spPr>
      </p:pic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2195736" y="260648"/>
            <a:ext cx="6273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44C6E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Punktacja</a:t>
            </a:r>
          </a:p>
        </p:txBody>
      </p:sp>
      <p:sp>
        <p:nvSpPr>
          <p:cNvPr id="13" name="Prostokąt 12"/>
          <p:cNvSpPr/>
          <p:nvPr/>
        </p:nvSpPr>
        <p:spPr>
          <a:xfrm>
            <a:off x="467544" y="1916832"/>
            <a:ext cx="805815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dirty="0">
                <a:cs typeface="Arial" pitchFamily="34" charset="0"/>
              </a:rPr>
              <a:t>W przypadku operacji, które uzyskały taką samą liczbę punktów, o kolejności przyznania pomocy decyduje większa liczba punktów uzyskanych za spełnienie kolejnych kryteriów określonych w § 11  ust. 2 rozporządzenia.</a:t>
            </a:r>
          </a:p>
          <a:p>
            <a:pPr algn="just"/>
            <a:endParaRPr lang="pl-PL" dirty="0">
              <a:cs typeface="Arial" pitchFamily="34" charset="0"/>
            </a:endParaRPr>
          </a:p>
          <a:p>
            <a:pPr algn="just"/>
            <a:r>
              <a:rPr lang="pl-PL" dirty="0">
                <a:cs typeface="Arial" pitchFamily="34" charset="0"/>
              </a:rPr>
              <a:t>W przypadku gdy operacje uzyskały taką samą liczbę punktów i niemożliwe jest ustalenie ich kolejności zgodnie z ust. 4, o kolejności przyznania pomocy decyduje liczba mieszkańców miejscowości, w której jest realizowana operacja, według aktualnych na dzień rozpoczęcia naboru wniosków o przyznanie pomocy danych Głównego Urzędu Statystycznego, przy czym pierwszeństwo w uzyskaniu pomocy ma operacja, która będzie realizowana w miejscowości o większej liczbie mieszkańców.</a:t>
            </a:r>
          </a:p>
          <a:p>
            <a:pPr algn="just"/>
            <a:endParaRPr lang="pl-PL" dirty="0">
              <a:latin typeface="Arial" pitchFamily="34" charset="0"/>
              <a:cs typeface="Arial" pitchFamily="34" charset="0"/>
            </a:endParaRPr>
          </a:p>
          <a:p>
            <a:pPr algn="just"/>
            <a:endParaRPr lang="pl-PL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3328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/>
          </a:p>
          <a:p>
            <a:endParaRPr lang="pl-PL" sz="800" dirty="0"/>
          </a:p>
          <a:p>
            <a:endParaRPr lang="pl-PL" sz="800" dirty="0"/>
          </a:p>
          <a:p>
            <a:r>
              <a:rPr lang="pl-PL" dirty="0"/>
              <a:t>„Europejski Fundusz Rolny na rzecz Rozwoju Obszarów Wiejskich: Europa inwestująca w obszary wiejskie”. </a:t>
            </a:r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851920" y="5805264"/>
            <a:ext cx="1080120" cy="440594"/>
          </a:xfrm>
          <a:prstGeom prst="rect">
            <a:avLst/>
          </a:prstGeom>
        </p:spPr>
      </p:pic>
      <p:sp>
        <p:nvSpPr>
          <p:cNvPr id="13" name="Prostokąt 12"/>
          <p:cNvSpPr/>
          <p:nvPr/>
        </p:nvSpPr>
        <p:spPr>
          <a:xfrm>
            <a:off x="323528" y="1543050"/>
            <a:ext cx="8568951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600" dirty="0">
                <a:cs typeface="Arial" pitchFamily="34" charset="0"/>
              </a:rPr>
              <a:t>Jeżeli wniosek o przyznanie pomocy nie został złożony w terminie naboru, pomocy nie przyznaje się, o czym właściwy organ samorządu województwa informuje, w formie pisemnej, podmiot ubiegający się o przyznanie pomocy, podając przyczyny odmowy przyznania pomocy.</a:t>
            </a:r>
          </a:p>
          <a:p>
            <a:pPr algn="just"/>
            <a:endParaRPr lang="pl-PL" sz="1600" dirty="0">
              <a:cs typeface="Arial" pitchFamily="34" charset="0"/>
            </a:endParaRPr>
          </a:p>
          <a:p>
            <a:r>
              <a:rPr lang="pl-PL" sz="1600" dirty="0">
                <a:cs typeface="Arial" pitchFamily="34" charset="0"/>
              </a:rPr>
              <a:t>Jeżeli wniosek o przyznanie pomocy zawiera braki, właściwy organ samorządu województwa wzywa podmiot ubiegający się o przyznanie pomocy, w formie pisemnej, do usunięcia tych braków, w terminie 14 dni od dnia doręczenia wezwania.</a:t>
            </a:r>
          </a:p>
          <a:p>
            <a:endParaRPr lang="pl-PL" sz="1600" dirty="0">
              <a:cs typeface="Arial" pitchFamily="34" charset="0"/>
            </a:endParaRPr>
          </a:p>
          <a:p>
            <a:r>
              <a:rPr lang="pl-PL" sz="1600" dirty="0">
                <a:cs typeface="Arial" pitchFamily="34" charset="0"/>
              </a:rPr>
              <a:t>Jeżeli podmiot ubiegający się o przyznanie pomocy nie usunął wszystkich braków, wzywa się go ponownie, w formie pisemnej, do usunięcia pozostałych braków, w terminie 14 dni od dnia doręczenia wezwania.</a:t>
            </a:r>
          </a:p>
          <a:p>
            <a:endParaRPr lang="pl-PL" sz="1600" dirty="0">
              <a:cs typeface="Arial" pitchFamily="34" charset="0"/>
            </a:endParaRPr>
          </a:p>
          <a:p>
            <a:r>
              <a:rPr lang="pl-PL" sz="1600" dirty="0">
                <a:cs typeface="Arial" pitchFamily="34" charset="0"/>
              </a:rPr>
              <a:t>Jeżeli podmiot ubiegający się o przyznanie pomocy, pomimo wezwania, o którym mowa w ust. 3, nie usunął w terminie braków, pomocy nie przyznaje się, o czym właściwy organ samorządu województwa informuje podmiot ubiegający się o przyznanie pomocy, w formie pisemnej, podając przyczyny odmowy przyznania pomocy.</a:t>
            </a:r>
          </a:p>
          <a:p>
            <a:pPr algn="just"/>
            <a:endParaRPr lang="pl-PL" sz="1600" dirty="0">
              <a:cs typeface="Arial" pitchFamily="34" charset="0"/>
            </a:endParaRPr>
          </a:p>
          <a:p>
            <a:pPr algn="just"/>
            <a:endParaRPr lang="pl-PL" sz="1600" dirty="0">
              <a:cs typeface="Arial" pitchFamily="34" charset="0"/>
            </a:endParaRPr>
          </a:p>
          <a:p>
            <a:pPr algn="just"/>
            <a:endParaRPr lang="pl-PL" sz="1600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2483768" y="188640"/>
            <a:ext cx="6273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400" b="1" dirty="0">
                <a:solidFill>
                  <a:srgbClr val="44C6EB"/>
                </a:solidFill>
                <a:latin typeface="+mj-lt"/>
                <a:ea typeface="+mj-ea"/>
                <a:cs typeface="+mj-cs"/>
              </a:rPr>
              <a:t>Weryfikacja wniosku o przyznanie pomocy</a:t>
            </a:r>
            <a:endParaRPr kumimoji="0" lang="pl-PL" sz="1200" b="1" i="0" u="none" strike="noStrike" kern="1200" cap="none" spc="0" normalizeH="0" baseline="0" noProof="0" dirty="0">
              <a:ln>
                <a:noFill/>
              </a:ln>
              <a:solidFill>
                <a:srgbClr val="44C6E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193328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/>
          </a:p>
          <a:p>
            <a:endParaRPr lang="pl-PL" sz="800" dirty="0"/>
          </a:p>
          <a:p>
            <a:endParaRPr lang="pl-PL" sz="800" dirty="0"/>
          </a:p>
          <a:p>
            <a:r>
              <a:rPr lang="pl-PL" dirty="0"/>
              <a:t>„Europejski Fundusz Rolny na rzecz Rozwoju Obszarów Wiejskich: Europa inwestująca w obszary wiejskie”. </a:t>
            </a:r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995936" y="5877272"/>
            <a:ext cx="1080120" cy="440594"/>
          </a:xfrm>
          <a:prstGeom prst="rect">
            <a:avLst/>
          </a:prstGeom>
        </p:spPr>
      </p:pic>
      <p:sp>
        <p:nvSpPr>
          <p:cNvPr id="13" name="Prostokąt 12"/>
          <p:cNvSpPr/>
          <p:nvPr/>
        </p:nvSpPr>
        <p:spPr>
          <a:xfrm>
            <a:off x="771526" y="1676400"/>
            <a:ext cx="7991474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cs typeface="Arial" pitchFamily="34" charset="0"/>
              </a:rPr>
              <a:t>Właściwy organ samorządu województwa niezwłocznie sporządza i podaje do publicznej wiadomości na stronie internetowej urzędu marszałkowskiego listę, która zawiera informację o kolejności przysługiwania pomocy.</a:t>
            </a:r>
          </a:p>
          <a:p>
            <a:endParaRPr lang="pl-PL" dirty="0">
              <a:cs typeface="Arial" pitchFamily="34" charset="0"/>
            </a:endParaRPr>
          </a:p>
          <a:p>
            <a:pPr algn="just"/>
            <a:r>
              <a:rPr lang="pl-PL" dirty="0">
                <a:cs typeface="Arial" pitchFamily="34" charset="0"/>
              </a:rPr>
              <a:t>W terminie </a:t>
            </a:r>
            <a:r>
              <a:rPr lang="pl-PL" b="1" dirty="0">
                <a:cs typeface="Arial" pitchFamily="34" charset="0"/>
              </a:rPr>
              <a:t>6 miesięcy </a:t>
            </a:r>
            <a:r>
              <a:rPr lang="pl-PL" dirty="0">
                <a:cs typeface="Arial" pitchFamily="34" charset="0"/>
              </a:rPr>
              <a:t>od dnia, w którym upływa termin składania wniosków </a:t>
            </a:r>
            <a:br>
              <a:rPr lang="pl-PL" dirty="0">
                <a:cs typeface="Arial" pitchFamily="34" charset="0"/>
              </a:rPr>
            </a:br>
            <a:r>
              <a:rPr lang="pl-PL" dirty="0">
                <a:cs typeface="Arial" pitchFamily="34" charset="0"/>
              </a:rPr>
              <a:t>o przyznanie pomocy, właściwy organ samorządu województwa:</a:t>
            </a:r>
          </a:p>
          <a:p>
            <a:pPr algn="just"/>
            <a:endParaRPr lang="pl-PL" dirty="0">
              <a:cs typeface="Arial" pitchFamily="34" charset="0"/>
            </a:endParaRPr>
          </a:p>
          <a:p>
            <a:pPr marL="342900" indent="-342900" algn="just">
              <a:buFont typeface="+mj-lt"/>
              <a:buAutoNum type="arabicParenR"/>
            </a:pPr>
            <a:r>
              <a:rPr lang="pl-PL" dirty="0">
                <a:cs typeface="Arial" pitchFamily="34" charset="0"/>
              </a:rPr>
              <a:t>wzywa podmiot ubiegający się o przyznanie pomocy do zawarcia umowy </a:t>
            </a:r>
            <a:br>
              <a:rPr lang="pl-PL" dirty="0">
                <a:cs typeface="Arial" pitchFamily="34" charset="0"/>
              </a:rPr>
            </a:br>
            <a:r>
              <a:rPr lang="pl-PL" dirty="0">
                <a:cs typeface="Arial" pitchFamily="34" charset="0"/>
              </a:rPr>
              <a:t>    – w przypadku pozytywnego rozpatrzenia wniosku o przyznanie pomocy;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pl-PL" dirty="0">
                <a:cs typeface="Arial" pitchFamily="34" charset="0"/>
              </a:rPr>
              <a:t>informuje podmiot ubiegający się o przyznanie pomocy o odmowie jej przyznania</a:t>
            </a:r>
          </a:p>
          <a:p>
            <a:endParaRPr lang="pl-PL" dirty="0">
              <a:cs typeface="Arial" pitchFamily="34" charset="0"/>
            </a:endParaRPr>
          </a:p>
          <a:p>
            <a:endParaRPr lang="pl-PL" sz="1400" dirty="0">
              <a:latin typeface="Arial" pitchFamily="34" charset="0"/>
              <a:cs typeface="Arial" pitchFamily="34" charset="0"/>
            </a:endParaRPr>
          </a:p>
          <a:p>
            <a:endParaRPr lang="pl-PL" sz="1400" dirty="0">
              <a:latin typeface="Arial" pitchFamily="34" charset="0"/>
              <a:cs typeface="Arial" pitchFamily="34" charset="0"/>
            </a:endParaRPr>
          </a:p>
          <a:p>
            <a:endParaRPr lang="pl-PL" sz="1400" dirty="0">
              <a:latin typeface="Arial" pitchFamily="34" charset="0"/>
              <a:cs typeface="Arial" pitchFamily="34" charset="0"/>
            </a:endParaRPr>
          </a:p>
          <a:p>
            <a:endParaRPr lang="pl-PL" sz="1400" dirty="0">
              <a:latin typeface="Arial" pitchFamily="34" charset="0"/>
              <a:cs typeface="Arial" pitchFamily="34" charset="0"/>
            </a:endParaRPr>
          </a:p>
          <a:p>
            <a:endParaRPr lang="pl-PL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2483768" y="188640"/>
            <a:ext cx="6273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400" b="1" dirty="0">
                <a:solidFill>
                  <a:srgbClr val="44C6EB"/>
                </a:solidFill>
                <a:latin typeface="+mj-lt"/>
                <a:ea typeface="+mj-ea"/>
                <a:cs typeface="+mj-cs"/>
              </a:rPr>
              <a:t>Weryfikacja wniosku o przyznanie pomocy</a:t>
            </a:r>
            <a:endParaRPr kumimoji="0" lang="pl-PL" sz="1200" b="1" i="0" u="none" strike="noStrike" kern="1200" cap="none" spc="0" normalizeH="0" baseline="0" noProof="0" dirty="0">
              <a:ln>
                <a:noFill/>
              </a:ln>
              <a:solidFill>
                <a:srgbClr val="44C6E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19332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/>
          </a:p>
          <a:p>
            <a:endParaRPr lang="pl-PL" sz="800" dirty="0"/>
          </a:p>
          <a:p>
            <a:endParaRPr lang="pl-PL" sz="800" dirty="0"/>
          </a:p>
          <a:p>
            <a:r>
              <a:rPr lang="pl-PL" dirty="0"/>
              <a:t>„Europejski Fundusz Rolny na rzecz Rozwoju Obszarów Wiejskich: Europa inwestująca w obszary wiejskie”. </a:t>
            </a:r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79912" y="5805264"/>
            <a:ext cx="1080120" cy="440594"/>
          </a:xfrm>
          <a:prstGeom prst="rect">
            <a:avLst/>
          </a:prstGeom>
        </p:spPr>
      </p:pic>
      <p:sp>
        <p:nvSpPr>
          <p:cNvPr id="14" name="Prostokąt 13"/>
          <p:cNvSpPr/>
          <p:nvPr/>
        </p:nvSpPr>
        <p:spPr>
          <a:xfrm>
            <a:off x="323528" y="1692313"/>
            <a:ext cx="8424936" cy="1126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endParaRPr lang="pl-PL" sz="1600" b="1" dirty="0"/>
          </a:p>
          <a:p>
            <a:endParaRPr lang="pl-PL" sz="1600" b="1" dirty="0"/>
          </a:p>
          <a:p>
            <a:pPr algn="ctr"/>
            <a:endParaRPr lang="pl-PL" altLang="pl-PL" sz="1600" dirty="0">
              <a:solidFill>
                <a:srgbClr val="000000"/>
              </a:solidFill>
              <a:latin typeface="Arial" charset="0"/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16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" name="Prostokąt 10"/>
          <p:cNvSpPr/>
          <p:nvPr/>
        </p:nvSpPr>
        <p:spPr>
          <a:xfrm>
            <a:off x="395536" y="1772816"/>
            <a:ext cx="8208912" cy="374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pl-PL" altLang="pl-PL" b="1" dirty="0">
                <a:solidFill>
                  <a:srgbClr val="000000"/>
                </a:solidFill>
              </a:rPr>
              <a:t>Operacje typu </a:t>
            </a:r>
            <a:r>
              <a:rPr lang="pl-PL" b="1" dirty="0">
                <a:cs typeface="Arial" pitchFamily="34" charset="0"/>
              </a:rPr>
              <a:t>Inwestycje w targowiska lub obiekty budowlane przeznaczone na cele promocji lokalnych produktów</a:t>
            </a:r>
            <a:r>
              <a:rPr lang="pl-PL" dirty="0">
                <a:solidFill>
                  <a:srgbClr val="000000"/>
                </a:solidFill>
              </a:rPr>
              <a:t> </a:t>
            </a:r>
            <a:r>
              <a:rPr lang="pl-PL" altLang="pl-PL" dirty="0">
                <a:solidFill>
                  <a:srgbClr val="000000"/>
                </a:solidFill>
              </a:rPr>
              <a:t>będą możliwe do realizacji w ramach działania </a:t>
            </a:r>
            <a:br>
              <a:rPr lang="pl-PL" altLang="pl-PL" dirty="0">
                <a:solidFill>
                  <a:srgbClr val="000000"/>
                </a:solidFill>
              </a:rPr>
            </a:br>
            <a:r>
              <a:rPr lang="pl-PL" altLang="pl-PL" b="1" dirty="0">
                <a:solidFill>
                  <a:srgbClr val="000000"/>
                </a:solidFill>
              </a:rPr>
              <a:t>„Podstawowe usługi i odnowa wsi na obszarach wiejskich”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b="1" dirty="0">
              <a:solidFill>
                <a:srgbClr val="000000"/>
              </a:solidFill>
            </a:endParaRPr>
          </a:p>
          <a:p>
            <a:r>
              <a:rPr lang="pl-PL" altLang="pl-PL" u="sng" dirty="0">
                <a:solidFill>
                  <a:srgbClr val="000000"/>
                </a:solidFill>
                <a:cs typeface="Arial" pitchFamily="34" charset="0"/>
              </a:rPr>
              <a:t>Podstawa prawna:</a:t>
            </a:r>
          </a:p>
          <a:p>
            <a:endParaRPr lang="pl-PL" altLang="pl-PL" u="sng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lang="pl-PL" altLang="pl-PL" dirty="0">
                <a:solidFill>
                  <a:srgbClr val="000000"/>
                </a:solidFill>
                <a:cs typeface="Arial" pitchFamily="34" charset="0"/>
              </a:rPr>
              <a:t>Rozporządzenie Ministra Rolnictwa i Rozwoju Wsi z dnia 20 lipca 2016 </a:t>
            </a:r>
            <a:r>
              <a:rPr lang="pl-PL" altLang="pl-PL" dirty="0" err="1">
                <a:solidFill>
                  <a:srgbClr val="000000"/>
                </a:solidFill>
                <a:cs typeface="Arial" pitchFamily="34" charset="0"/>
              </a:rPr>
              <a:t>r</a:t>
            </a:r>
            <a:r>
              <a:rPr lang="pl-PL" altLang="pl-PL" dirty="0">
                <a:solidFill>
                  <a:srgbClr val="000000"/>
                </a:solidFill>
                <a:cs typeface="Arial" pitchFamily="34" charset="0"/>
              </a:rPr>
              <a:t>. w sprawie szczegółowych warunków i trybu przyznawania pomocy finansowej na operacje typu </a:t>
            </a:r>
            <a:r>
              <a:rPr lang="pl-PL" dirty="0">
                <a:cs typeface="Arial" pitchFamily="34" charset="0"/>
              </a:rPr>
              <a:t>„Inwestycje w targowiska lub obiekty budowlane przeznaczone na cele promocji lokalnych produktów” w ramach poddziałania „Wsparcie inwestycji w tworzenie, ulepszanie i rozwijanie podstawowych usług lokalnych dla ludności wiejskiej, w tym rekreacji, kultury i powiązanej infrastruktury” objętego Programem Rozwoju Obszarów Wiejskich na lata 2014–2020 </a:t>
            </a:r>
            <a:r>
              <a:rPr lang="pl-PL" dirty="0"/>
              <a:t>(Dz. U. 2016 </a:t>
            </a:r>
            <a:r>
              <a:rPr lang="pl-PL" dirty="0" err="1"/>
              <a:t>r</a:t>
            </a:r>
            <a:r>
              <a:rPr lang="pl-PL" dirty="0"/>
              <a:t>. poz. 1230 ze zm.)</a:t>
            </a:r>
            <a:r>
              <a:rPr lang="pl-PL" b="1" dirty="0"/>
              <a:t> </a:t>
            </a:r>
            <a:endParaRPr lang="pl-PL" dirty="0">
              <a:solidFill>
                <a:srgbClr val="00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4888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/>
          </a:p>
          <a:p>
            <a:endParaRPr lang="pl-PL" sz="800" dirty="0"/>
          </a:p>
          <a:p>
            <a:endParaRPr lang="pl-PL" sz="800" dirty="0"/>
          </a:p>
          <a:p>
            <a:r>
              <a:rPr lang="pl-PL" dirty="0"/>
              <a:t>„Europejski Fundusz Rolny na rzecz Rozwoju Obszarów Wiejskich: Europa inwestująca w obszary wiejskie”. </a:t>
            </a:r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995936" y="5877272"/>
            <a:ext cx="1080120" cy="440594"/>
          </a:xfrm>
          <a:prstGeom prst="rect">
            <a:avLst/>
          </a:prstGeom>
        </p:spPr>
      </p:pic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2870200" y="214313"/>
            <a:ext cx="6273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rgbClr val="44C6E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Prostokąt 13"/>
          <p:cNvSpPr/>
          <p:nvPr/>
        </p:nvSpPr>
        <p:spPr>
          <a:xfrm>
            <a:off x="611560" y="1628800"/>
            <a:ext cx="8352928" cy="41011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dirty="0">
                <a:cs typeface="Arial" pitchFamily="34" charset="0"/>
              </a:rPr>
              <a:t>Umowy są zawierane w kolejności wynikającej z listy, o której mowa w § 13 ust. 1, </a:t>
            </a:r>
            <a:br>
              <a:rPr lang="pl-PL" sz="1600" dirty="0">
                <a:cs typeface="Arial" pitchFamily="34" charset="0"/>
              </a:rPr>
            </a:br>
            <a:r>
              <a:rPr lang="pl-PL" sz="1600" dirty="0">
                <a:cs typeface="Arial" pitchFamily="34" charset="0"/>
              </a:rPr>
              <a:t>z zastrzeżeniem § 15 rozporządzenia.</a:t>
            </a:r>
          </a:p>
          <a:p>
            <a:endParaRPr lang="pl-PL" sz="1600" dirty="0"/>
          </a:p>
          <a:p>
            <a:pPr algn="just"/>
            <a:r>
              <a:rPr lang="pl-PL" sz="1250" b="1" dirty="0">
                <a:cs typeface="Arial" pitchFamily="34" charset="0"/>
              </a:rPr>
              <a:t>Umowa o przyznanie pomocy zawiera postanowienia dotyczące realizacji operacji, w szczególności  zobowiązania beneficjenta dotyczące:</a:t>
            </a:r>
          </a:p>
          <a:p>
            <a:r>
              <a:rPr lang="pl-PL" sz="1250" dirty="0"/>
              <a:t>1) zapewnienia trwałości operacji zgodnie z art. 71 rozporządzenia nr 1303/2013;</a:t>
            </a:r>
          </a:p>
          <a:p>
            <a:r>
              <a:rPr lang="pl-PL" sz="1250" dirty="0"/>
              <a:t>2) osiągnięcia wskaźników realizacji celu operacji do dnia złożenia wniosku o płatność końcową;</a:t>
            </a:r>
          </a:p>
          <a:p>
            <a:r>
              <a:rPr lang="pl-PL" sz="1250" dirty="0"/>
              <a:t>3) niefinansowania kosztów kwalifikowalnych operacji z funduszy strukturalnych, Funduszu Spójności lub jakiegokolwiek</a:t>
            </a:r>
          </a:p>
          <a:p>
            <a:r>
              <a:rPr lang="pl-PL" sz="1250" dirty="0"/>
              <a:t>innego unijnego instrumentu finansowego;</a:t>
            </a:r>
          </a:p>
          <a:p>
            <a:r>
              <a:rPr lang="pl-PL" sz="1250" dirty="0"/>
              <a:t>4) przechowywania dokumentów związanych z przyznaną pomocą do dnia, w którym upłynie 5 lat od dnia wypłaty płatności</a:t>
            </a:r>
          </a:p>
          <a:p>
            <a:r>
              <a:rPr lang="pl-PL" sz="1250" dirty="0"/>
              <a:t>końcowej;</a:t>
            </a:r>
          </a:p>
          <a:p>
            <a:r>
              <a:rPr lang="pl-PL" sz="1250" dirty="0"/>
              <a:t>5) warunków i sposobów pozyskiwania od beneficjenta danych, które jest on obowiązany udostępnić na podstawie przepisów</a:t>
            </a:r>
          </a:p>
          <a:p>
            <a:r>
              <a:rPr lang="pl-PL" sz="1250" dirty="0"/>
              <a:t>prawa;</a:t>
            </a:r>
          </a:p>
          <a:p>
            <a:r>
              <a:rPr lang="pl-PL" sz="1250" dirty="0"/>
              <a:t>6) dokonywania zmian w umowie;</a:t>
            </a:r>
          </a:p>
          <a:p>
            <a:r>
              <a:rPr lang="pl-PL" sz="1250" dirty="0"/>
              <a:t>7) udostępniania uprawnionym podmiotom informacji niezbędnych do przeprowadzania ewaluacji;</a:t>
            </a:r>
          </a:p>
          <a:p>
            <a:r>
              <a:rPr lang="pl-PL" sz="1250" dirty="0"/>
              <a:t>8) ograniczeń lub warunków w zakresie przenoszenia własności lub posiadania rzeczy nabytych w ramach realizacji</a:t>
            </a:r>
          </a:p>
          <a:p>
            <a:r>
              <a:rPr lang="pl-PL" sz="1250" dirty="0"/>
              <a:t>operacji lub sposobu ich wykorzystania;</a:t>
            </a:r>
          </a:p>
          <a:p>
            <a:r>
              <a:rPr lang="pl-PL" sz="1250" dirty="0"/>
              <a:t>9) zapewnienia spełnienia na etapie składania wniosku o płatność końcową warunków, które wynikają z kryteriów wyboru</a:t>
            </a:r>
          </a:p>
          <a:p>
            <a:r>
              <a:rPr lang="pl-PL" sz="1250" dirty="0"/>
              <a:t>operacji, o których mowa w § 11 ust. 2, za które punkty zostały przyznane jedynie na podstawie deklaracji ich spełnienia złożonej we wniosku o przyznanie pomocy.</a:t>
            </a:r>
            <a:endParaRPr lang="pl-PL" sz="1250" dirty="0">
              <a:cs typeface="Arial" pitchFamily="34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2483768" y="188640"/>
            <a:ext cx="6273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400" b="1" dirty="0">
                <a:solidFill>
                  <a:srgbClr val="44C6EB"/>
                </a:solidFill>
                <a:latin typeface="+mj-lt"/>
                <a:ea typeface="+mj-ea"/>
                <a:cs typeface="+mj-cs"/>
              </a:rPr>
              <a:t>Umowa</a:t>
            </a:r>
            <a:endParaRPr kumimoji="0" lang="pl-PL" sz="1200" b="1" i="0" u="none" strike="noStrike" kern="1200" cap="none" spc="0" normalizeH="0" baseline="0" noProof="0" dirty="0">
              <a:ln>
                <a:noFill/>
              </a:ln>
              <a:solidFill>
                <a:srgbClr val="44C6E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193328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/>
          </a:p>
          <a:p>
            <a:endParaRPr lang="pl-PL" sz="800" dirty="0"/>
          </a:p>
          <a:p>
            <a:endParaRPr lang="pl-PL" sz="800" dirty="0"/>
          </a:p>
          <a:p>
            <a:r>
              <a:rPr lang="pl-PL" dirty="0"/>
              <a:t>„Europejski Fundusz Rolny na rzecz Rozwoju Obszarów Wiejskich: Europa inwestująca w obszary wiejskie”. </a:t>
            </a:r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923928" y="5877272"/>
            <a:ext cx="1080120" cy="440594"/>
          </a:xfrm>
          <a:prstGeom prst="rect">
            <a:avLst/>
          </a:prstGeom>
        </p:spPr>
      </p:pic>
      <p:sp>
        <p:nvSpPr>
          <p:cNvPr id="13" name="Prostokąt 12"/>
          <p:cNvSpPr/>
          <p:nvPr/>
        </p:nvSpPr>
        <p:spPr>
          <a:xfrm>
            <a:off x="723900" y="1742715"/>
            <a:ext cx="8039100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600" dirty="0">
                <a:cs typeface="Arial" panose="020B0604020202020204" pitchFamily="34" charset="0"/>
              </a:rPr>
              <a:t>Koszty kwalifikowalne podlegają refundacji w wysokości określonej w umowie </a:t>
            </a:r>
            <a:br>
              <a:rPr lang="pl-PL" sz="1600" dirty="0">
                <a:cs typeface="Arial" panose="020B0604020202020204" pitchFamily="34" charset="0"/>
              </a:rPr>
            </a:br>
            <a:r>
              <a:rPr lang="pl-PL" sz="1600" dirty="0">
                <a:cs typeface="Arial" panose="020B0604020202020204" pitchFamily="34" charset="0"/>
              </a:rPr>
              <a:t>o przyznanie pomocy, jeżeli zostały:</a:t>
            </a:r>
          </a:p>
          <a:p>
            <a:pPr algn="just"/>
            <a:endParaRPr lang="pl-PL" sz="1600" dirty="0">
              <a:cs typeface="Arial" panose="020B0604020202020204" pitchFamily="34" charset="0"/>
            </a:endParaRPr>
          </a:p>
          <a:p>
            <a:pPr marL="342900" indent="-342900" algn="just">
              <a:buFont typeface="+mj-lt"/>
              <a:buAutoNum type="arabicParenR"/>
            </a:pPr>
            <a:r>
              <a:rPr lang="pl-PL" sz="1600" dirty="0">
                <a:cs typeface="Arial" panose="020B0604020202020204" pitchFamily="34" charset="0"/>
              </a:rPr>
              <a:t>poniesione:</a:t>
            </a:r>
          </a:p>
          <a:p>
            <a:pPr marL="800100" lvl="1" indent="-342900" algn="just">
              <a:spcAft>
                <a:spcPts val="600"/>
              </a:spcAft>
              <a:buFont typeface="+mj-lt"/>
              <a:buAutoNum type="alphaLcParenR"/>
            </a:pPr>
            <a:r>
              <a:rPr lang="pl-PL" sz="1600" dirty="0">
                <a:cs typeface="Arial" panose="020B0604020202020204" pitchFamily="34" charset="0"/>
              </a:rPr>
              <a:t>od dnia, w którym został złożony wniosek o przyznanie pomocy, a w przypadku kosztów ogólnych– od dnia 1 stycznia 2014 r.,</a:t>
            </a:r>
          </a:p>
          <a:p>
            <a:pPr marL="800100" lvl="1" indent="-342900" algn="just">
              <a:spcAft>
                <a:spcPts val="600"/>
              </a:spcAft>
              <a:buFont typeface="+mj-lt"/>
              <a:buAutoNum type="alphaLcParenR"/>
            </a:pPr>
            <a:r>
              <a:rPr lang="pl-PL" sz="1600" dirty="0">
                <a:cs typeface="Arial" panose="020B0604020202020204" pitchFamily="34" charset="0"/>
              </a:rPr>
              <a:t>zgodnie z przepisami o zamówieniach publicznych- w przypadku gdy te przepisy mają zastosowanie oraz przepisami ustawy określającymi konkurencyjny tryb wyboru wykonawcy i przepisami wydanymi na podstawie art. 43a ust. 6 – w przypadku gdy te przepisy mają zastosowanie,</a:t>
            </a:r>
          </a:p>
          <a:p>
            <a:pPr marL="800100" lvl="1" indent="-342900" algn="just">
              <a:buFont typeface="+mj-lt"/>
              <a:buAutoNum type="alphaLcParenR"/>
            </a:pPr>
            <a:r>
              <a:rPr lang="pl-PL" sz="1600" dirty="0">
                <a:cs typeface="Arial" panose="020B0604020202020204" pitchFamily="34" charset="0"/>
              </a:rPr>
              <a:t>w formie rozliczenia bezgotówkowego;</a:t>
            </a:r>
          </a:p>
          <a:p>
            <a:pPr algn="just"/>
            <a:endParaRPr lang="pl-PL" sz="1600" dirty="0">
              <a:cs typeface="Arial" panose="020B0604020202020204" pitchFamily="34" charset="0"/>
            </a:endParaRPr>
          </a:p>
          <a:p>
            <a:pPr marL="342900" indent="-342900" algn="just">
              <a:buFont typeface="+mj-lt"/>
              <a:buAutoNum type="arabicParenR" startAt="2"/>
            </a:pPr>
            <a:r>
              <a:rPr lang="pl-PL" sz="1600" dirty="0">
                <a:cs typeface="Arial" panose="020B0604020202020204" pitchFamily="34" charset="0"/>
              </a:rPr>
              <a:t>uwzględnione w oddzielnym systemie rachunkowości</a:t>
            </a: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2483768" y="188640"/>
            <a:ext cx="6273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2400" b="1" dirty="0">
                <a:solidFill>
                  <a:srgbClr val="44C6EB"/>
                </a:solidFill>
                <a:latin typeface="+mj-lt"/>
                <a:ea typeface="+mj-ea"/>
                <a:cs typeface="+mj-cs"/>
              </a:rPr>
              <a:t>Refundacja kosztów</a:t>
            </a:r>
            <a:endParaRPr kumimoji="0" lang="pl-PL" sz="1200" b="1" i="0" u="none" strike="noStrike" kern="1200" cap="none" spc="0" normalizeH="0" baseline="0" noProof="0" dirty="0">
              <a:ln>
                <a:noFill/>
              </a:ln>
              <a:solidFill>
                <a:srgbClr val="44C6E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193328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/>
          </a:p>
          <a:p>
            <a:endParaRPr lang="pl-PL" sz="800" dirty="0"/>
          </a:p>
          <a:p>
            <a:endParaRPr lang="pl-PL" sz="800" dirty="0"/>
          </a:p>
          <a:p>
            <a:r>
              <a:rPr lang="pl-PL" dirty="0"/>
              <a:t>„Europejski Fundusz Rolny na rzecz Rozwoju Obszarów Wiejskich: Europa inwestująca w obszary wiejskie”. </a:t>
            </a:r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923928" y="5877272"/>
            <a:ext cx="1080120" cy="440594"/>
          </a:xfrm>
          <a:prstGeom prst="rect">
            <a:avLst/>
          </a:prstGeom>
        </p:spPr>
      </p:pic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2123728" y="188640"/>
            <a:ext cx="6273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44C6E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Wniosek o płatność</a:t>
            </a:r>
          </a:p>
        </p:txBody>
      </p:sp>
      <p:sp>
        <p:nvSpPr>
          <p:cNvPr id="13" name="Prostokąt 12"/>
          <p:cNvSpPr/>
          <p:nvPr/>
        </p:nvSpPr>
        <p:spPr>
          <a:xfrm>
            <a:off x="899592" y="2060848"/>
            <a:ext cx="73152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dirty="0">
                <a:cs typeface="Arial" pitchFamily="34" charset="0"/>
              </a:rPr>
              <a:t>Wniosek o płatność składa się, w formie pisemnej, w urzędzie marszałkowskim albo w samorządowej jednostce albo przez nadanie rejestrowanej przesyłki pocztowej za pomocą operatora wyznaczonego w rozumieniu ustawy z dnia 23 listopada 2012 r. – Prawo pocztowe.</a:t>
            </a:r>
          </a:p>
          <a:p>
            <a:pPr algn="just"/>
            <a:endParaRPr lang="pl-PL" dirty="0">
              <a:cs typeface="Arial" pitchFamily="34" charset="0"/>
            </a:endParaRPr>
          </a:p>
          <a:p>
            <a:pPr algn="just"/>
            <a:r>
              <a:rPr lang="pl-PL" dirty="0">
                <a:cs typeface="Arial" pitchFamily="34" charset="0"/>
              </a:rPr>
              <a:t>Do wniosku o płatność dołącza się dokumenty niezbędne do wypłaty środków finansowych z tytułu pomocy lub ich kopie, potwierdzające spełnienie warunków wypłaty pomocy, których wykaz zawiera formularz wniosku o płatność. Przepis § 9 ust. 3 stosuje się odpowiednio.</a:t>
            </a:r>
          </a:p>
        </p:txBody>
      </p:sp>
    </p:spTree>
    <p:extLst>
      <p:ext uri="{BB962C8B-B14F-4D97-AF65-F5344CB8AC3E}">
        <p14:creationId xmlns:p14="http://schemas.microsoft.com/office/powerpoint/2010/main" val="22193328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/>
          </a:p>
          <a:p>
            <a:endParaRPr lang="pl-PL" sz="800" dirty="0"/>
          </a:p>
          <a:p>
            <a:endParaRPr lang="pl-PL" sz="800" dirty="0"/>
          </a:p>
          <a:p>
            <a:r>
              <a:rPr lang="pl-PL" dirty="0"/>
              <a:t>„Europejski Fundusz Rolny na rzecz Rozwoju Obszarów Wiejskich: Europa inwestująca w obszary wiejskie”. </a:t>
            </a:r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79912" y="5877272"/>
            <a:ext cx="1080120" cy="440594"/>
          </a:xfrm>
          <a:prstGeom prst="rect">
            <a:avLst/>
          </a:prstGeom>
        </p:spPr>
      </p:pic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2483768" y="188640"/>
            <a:ext cx="6273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44C6E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Wniosek o płatność</a:t>
            </a:r>
          </a:p>
        </p:txBody>
      </p:sp>
      <p:sp>
        <p:nvSpPr>
          <p:cNvPr id="13" name="Prostokąt 12"/>
          <p:cNvSpPr/>
          <p:nvPr/>
        </p:nvSpPr>
        <p:spPr>
          <a:xfrm>
            <a:off x="611560" y="1700808"/>
            <a:ext cx="7800975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600" dirty="0">
                <a:cs typeface="Arial" pitchFamily="34" charset="0"/>
              </a:rPr>
              <a:t>Jeżeli wniosek o płatność zawiera braki, właściwy organ samorządu województwa wzywa beneficjenta, w formie pisemnej, do usunięcia tych braków, w terminie 14 dni od dnia doręczenia wezwania.</a:t>
            </a:r>
          </a:p>
          <a:p>
            <a:pPr algn="just"/>
            <a:endParaRPr lang="pl-PL" sz="1600" dirty="0">
              <a:cs typeface="Arial" pitchFamily="34" charset="0"/>
            </a:endParaRPr>
          </a:p>
          <a:p>
            <a:pPr algn="just"/>
            <a:r>
              <a:rPr lang="pl-PL" sz="1600" dirty="0">
                <a:cs typeface="Arial" pitchFamily="34" charset="0"/>
              </a:rPr>
              <a:t>Jeżeli beneficjent, pomimo wezwania, o którym mowa w ust. 1, nie usunął w terminie braków, właściwy organ samorządu województwa wzywa ponownie beneficjenta, </a:t>
            </a:r>
            <a:br>
              <a:rPr lang="pl-PL" sz="1600" dirty="0">
                <a:cs typeface="Arial" pitchFamily="34" charset="0"/>
              </a:rPr>
            </a:br>
            <a:r>
              <a:rPr lang="pl-PL" sz="1600" dirty="0">
                <a:cs typeface="Arial" pitchFamily="34" charset="0"/>
              </a:rPr>
              <a:t>w formie pisemnej, do ich usunięcia, w terminie 14 dni od dnia doręczenia wezwania.</a:t>
            </a:r>
          </a:p>
          <a:p>
            <a:pPr algn="just"/>
            <a:endParaRPr lang="pl-PL" sz="1600" dirty="0">
              <a:cs typeface="Arial" pitchFamily="34" charset="0"/>
            </a:endParaRPr>
          </a:p>
          <a:p>
            <a:pPr algn="just"/>
            <a:r>
              <a:rPr lang="pl-PL" sz="1600" dirty="0">
                <a:cs typeface="Arial" pitchFamily="34" charset="0"/>
              </a:rPr>
              <a:t>Jeżeli beneficjent nie usunął braków, właściwy organ samorządu województwa rozpatruje wniosek o płatność w zakresie, w jakim został wypełniony, oraz na podstawie dołączonych do tego wniosku poprawnie sporządzonych dokumentów.</a:t>
            </a:r>
          </a:p>
          <a:p>
            <a:pPr algn="just"/>
            <a:endParaRPr lang="pl-PL" sz="1600" dirty="0">
              <a:cs typeface="Arial" pitchFamily="34" charset="0"/>
            </a:endParaRPr>
          </a:p>
          <a:p>
            <a:pPr algn="just"/>
            <a:r>
              <a:rPr lang="pl-PL" sz="1600" dirty="0">
                <a:cs typeface="Arial" pitchFamily="34" charset="0"/>
              </a:rPr>
              <a:t>W trakcie rozpatrywania wniosku o płatność właściwy organ samorządu województwa może wzywać beneficjenta, w formie pisemnej, do wyjaśnienia faktów istotnych dla rozstrzygnięcia sprawy lub przedstawienia dowodów na potwierdzenie tych faktów, w terminie 14 dni od dnia doręczenia wezwania.</a:t>
            </a:r>
          </a:p>
        </p:txBody>
      </p:sp>
    </p:spTree>
    <p:extLst>
      <p:ext uri="{BB962C8B-B14F-4D97-AF65-F5344CB8AC3E}">
        <p14:creationId xmlns:p14="http://schemas.microsoft.com/office/powerpoint/2010/main" val="22193328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/>
          </a:p>
          <a:p>
            <a:endParaRPr lang="pl-PL" sz="800" dirty="0"/>
          </a:p>
          <a:p>
            <a:endParaRPr lang="pl-PL" sz="800" dirty="0"/>
          </a:p>
          <a:p>
            <a:r>
              <a:rPr lang="pl-PL" dirty="0"/>
              <a:t>„Europejski Fundusz Rolny na rzecz Rozwoju Obszarów Wiejskich: Europa inwestująca w obszary wiejskie”. </a:t>
            </a:r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79912" y="5877272"/>
            <a:ext cx="1080120" cy="440594"/>
          </a:xfrm>
          <a:prstGeom prst="rect">
            <a:avLst/>
          </a:prstGeom>
        </p:spPr>
      </p:pic>
      <p:sp>
        <p:nvSpPr>
          <p:cNvPr id="13" name="Prostokąt 12"/>
          <p:cNvSpPr/>
          <p:nvPr/>
        </p:nvSpPr>
        <p:spPr>
          <a:xfrm>
            <a:off x="395536" y="2348880"/>
            <a:ext cx="83529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600" b="1" dirty="0">
                <a:cs typeface="Arial" pitchFamily="34" charset="0"/>
              </a:rPr>
              <a:t>Wydział Programów Rozwoju Obszarów Wiejskich</a:t>
            </a:r>
          </a:p>
          <a:p>
            <a:pPr algn="ctr"/>
            <a:r>
              <a:rPr lang="pl-PL" sz="1600" b="1" dirty="0">
                <a:cs typeface="Arial" pitchFamily="34" charset="0"/>
              </a:rPr>
              <a:t>Urząd Marszałkowski Województwa Zachodniopomorskiego</a:t>
            </a:r>
          </a:p>
          <a:p>
            <a:pPr algn="ctr"/>
            <a:r>
              <a:rPr lang="pl-PL" sz="1600" b="1" dirty="0">
                <a:cs typeface="Arial" pitchFamily="34" charset="0"/>
              </a:rPr>
              <a:t>ul. Starzyńskiego 1</a:t>
            </a:r>
          </a:p>
          <a:p>
            <a:pPr algn="ctr"/>
            <a:r>
              <a:rPr lang="pl-PL" sz="1600" b="1" dirty="0">
                <a:cs typeface="Arial" pitchFamily="34" charset="0"/>
              </a:rPr>
              <a:t>70-506 Szczecin</a:t>
            </a:r>
          </a:p>
          <a:p>
            <a:pPr algn="ctr"/>
            <a:r>
              <a:rPr lang="pl-PL" sz="1600" b="1" dirty="0">
                <a:cs typeface="Arial" pitchFamily="34" charset="0"/>
              </a:rPr>
              <a:t>Tel. 91 31 29 300</a:t>
            </a:r>
          </a:p>
        </p:txBody>
      </p:sp>
    </p:spTree>
    <p:extLst>
      <p:ext uri="{BB962C8B-B14F-4D97-AF65-F5344CB8AC3E}">
        <p14:creationId xmlns:p14="http://schemas.microsoft.com/office/powerpoint/2010/main" val="2219332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/>
          </a:p>
          <a:p>
            <a:endParaRPr lang="pl-PL" sz="800" dirty="0"/>
          </a:p>
          <a:p>
            <a:endParaRPr lang="pl-PL" sz="800" dirty="0"/>
          </a:p>
          <a:p>
            <a:r>
              <a:rPr lang="pl-PL" dirty="0"/>
              <a:t>„Europejski Fundusz Rolny na rzecz Rozwoju Obszarów Wiejskich: Europa inwestująca w obszary wiejskie”. </a:t>
            </a:r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79912" y="5877272"/>
            <a:ext cx="1080120" cy="440594"/>
          </a:xfrm>
          <a:prstGeom prst="rect">
            <a:avLst/>
          </a:prstGeom>
        </p:spPr>
      </p:pic>
      <p:sp>
        <p:nvSpPr>
          <p:cNvPr id="14" name="Prostokąt 13"/>
          <p:cNvSpPr/>
          <p:nvPr/>
        </p:nvSpPr>
        <p:spPr>
          <a:xfrm>
            <a:off x="251520" y="1412776"/>
            <a:ext cx="8657111" cy="802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pl-PL" altLang="pl-PL" sz="2400" b="1" dirty="0">
                <a:solidFill>
                  <a:srgbClr val="000000"/>
                </a:solidFill>
              </a:rPr>
              <a:t>V nabór wniosków o przyznanie pomocy w terminie: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2400" b="1" dirty="0">
              <a:solidFill>
                <a:srgbClr val="000000"/>
              </a:solidFill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pl-PL" altLang="pl-PL" sz="3200" b="1" dirty="0">
                <a:solidFill>
                  <a:srgbClr val="000000"/>
                </a:solidFill>
              </a:rPr>
              <a:t> 28 marca 2022 r. - 10 maja 2022 r.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3200" b="1" dirty="0">
              <a:solidFill>
                <a:srgbClr val="000000"/>
              </a:solidFill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l-PL" sz="2400" b="1" dirty="0">
                <a:ea typeface="Times New Roman" pitchFamily="18" charset="0"/>
                <a:cs typeface="Arial" pitchFamily="34" charset="0"/>
              </a:rPr>
              <a:t>Orientacyjna wysokość środków pozostałych do zakontraktowania: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800" b="1" dirty="0">
              <a:solidFill>
                <a:srgbClr val="00B0F0"/>
              </a:solidFill>
              <a:ea typeface="Times New Roman" pitchFamily="18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l-PL" sz="2800" b="1" dirty="0">
                <a:solidFill>
                  <a:schemeClr val="tx2">
                    <a:lumMod val="60000"/>
                    <a:lumOff val="40000"/>
                  </a:schemeClr>
                </a:solidFill>
                <a:cs typeface="Arial" pitchFamily="34" charset="0"/>
              </a:rPr>
              <a:t>                           </a:t>
            </a:r>
            <a:r>
              <a:rPr lang="pl-PL" sz="2800" b="1" dirty="0">
                <a:solidFill>
                  <a:srgbClr val="00B0F0"/>
                </a:solidFill>
                <a:cs typeface="Arial" pitchFamily="34" charset="0"/>
              </a:rPr>
              <a:t>Około 2,8 mln PLN </a:t>
            </a:r>
            <a:r>
              <a:rPr lang="pl-PL" sz="900" b="1" dirty="0">
                <a:cs typeface="Arial" pitchFamily="34" charset="0"/>
              </a:rPr>
              <a:t>(wartość zmienna w zależności od kursu euro)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1100" b="1" dirty="0">
              <a:solidFill>
                <a:srgbClr val="000000"/>
              </a:solidFill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2400" b="1" dirty="0">
              <a:solidFill>
                <a:srgbClr val="FF0000"/>
              </a:solidFill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pl-PL" altLang="pl-PL" sz="2400" b="1" dirty="0">
                <a:solidFill>
                  <a:srgbClr val="FF0000"/>
                </a:solidFill>
              </a:rPr>
              <a:t>Cała alokacja: 2 374 000 euro 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3200" b="1" dirty="0">
              <a:solidFill>
                <a:srgbClr val="000000"/>
              </a:solidFill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3200" b="1" dirty="0">
              <a:solidFill>
                <a:srgbClr val="000000"/>
              </a:solidFill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3200" b="1" dirty="0">
              <a:solidFill>
                <a:srgbClr val="000000"/>
              </a:solidFill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1600" b="1" dirty="0">
              <a:solidFill>
                <a:srgbClr val="000000"/>
              </a:solidFill>
              <a:latin typeface="Arial" charset="0"/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1600" b="1" dirty="0">
              <a:solidFill>
                <a:srgbClr val="000000"/>
              </a:solidFill>
              <a:latin typeface="Arial" charset="0"/>
            </a:endParaRPr>
          </a:p>
          <a:p>
            <a:pPr marL="342900" indent="-342900"/>
            <a:endParaRPr lang="pl-PL" altLang="pl-PL" sz="1600" b="1" dirty="0">
              <a:solidFill>
                <a:srgbClr val="000000"/>
              </a:solidFill>
              <a:latin typeface="Arial" charset="0"/>
            </a:endParaRPr>
          </a:p>
          <a:p>
            <a:pPr marL="342900" indent="-342900"/>
            <a:endParaRPr lang="pl-PL" altLang="pl-PL" sz="1600" b="1" dirty="0">
              <a:solidFill>
                <a:srgbClr val="000000"/>
              </a:solidFill>
              <a:latin typeface="Arial" charset="0"/>
            </a:endParaRPr>
          </a:p>
          <a:p>
            <a:pPr marL="342900" indent="-342900"/>
            <a:r>
              <a:rPr lang="pl-PL" altLang="pl-PL" dirty="0">
                <a:solidFill>
                  <a:srgbClr val="000000"/>
                </a:solidFill>
                <a:latin typeface="+mj-lt"/>
              </a:rPr>
              <a:t>       </a:t>
            </a:r>
            <a:endParaRPr lang="pl-PL" sz="1600" b="1" dirty="0"/>
          </a:p>
          <a:p>
            <a:endParaRPr lang="pl-PL" sz="1600" b="1" dirty="0"/>
          </a:p>
          <a:p>
            <a:pPr algn="ctr"/>
            <a:endParaRPr lang="pl-PL" altLang="pl-PL" sz="1600" dirty="0">
              <a:solidFill>
                <a:srgbClr val="000000"/>
              </a:solidFill>
              <a:latin typeface="Arial" charset="0"/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endParaRPr lang="pl-PL" altLang="pl-PL" sz="16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488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/>
          </a:p>
          <a:p>
            <a:endParaRPr lang="pl-PL" sz="800" dirty="0"/>
          </a:p>
          <a:p>
            <a:endParaRPr lang="pl-PL" sz="800" dirty="0"/>
          </a:p>
          <a:p>
            <a:r>
              <a:rPr lang="pl-PL" dirty="0"/>
              <a:t>„Europejski Fundusz Rolny na rzecz Rozwoju Obszarów Wiejskich: Europa inwestująca w obszary wiejskie”. </a:t>
            </a:r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79912" y="5877272"/>
            <a:ext cx="1080120" cy="440594"/>
          </a:xfrm>
          <a:prstGeom prst="rect">
            <a:avLst/>
          </a:prstGeom>
        </p:spPr>
      </p:pic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755576" y="1628800"/>
            <a:ext cx="7848872" cy="486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algn="ctr" eaLnBrk="0" hangingPunct="0">
              <a:tabLst>
                <a:tab pos="725488" algn="l"/>
              </a:tabLst>
            </a:pPr>
            <a:endParaRPr lang="pl-PL" sz="2000" b="1" dirty="0">
              <a:latin typeface="Arial" charset="0"/>
            </a:endParaRPr>
          </a:p>
          <a:p>
            <a:r>
              <a:rPr lang="pl-PL" b="1" dirty="0"/>
              <a:t>Pomoc jest przyznawana na operację polegającą na budowie lub przebudowie targowisk lub obiektów budowlanych przeznaczonych na cele promocji lokalnych produktów, w tym na związany z tą budową lub przebudową zakup nowych urządzeń, materiałów i usług służących realizacji tej operacji</a:t>
            </a:r>
            <a:r>
              <a:rPr lang="pl-PL" sz="1600" b="1" dirty="0"/>
              <a:t>.</a:t>
            </a: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sz="2000" b="1" dirty="0"/>
          </a:p>
          <a:p>
            <a:pPr marL="342900" indent="-342900" algn="just" eaLnBrk="0" hangingPunct="0">
              <a:buAutoNum type="arabicPeriod"/>
              <a:tabLst>
                <a:tab pos="725488" algn="l"/>
              </a:tabLst>
            </a:pPr>
            <a:r>
              <a:rPr lang="pl-PL" dirty="0"/>
              <a:t>Inwestycja będzie realizowana w miejscowości liczącej </a:t>
            </a:r>
            <a:r>
              <a:rPr lang="pl-PL" b="1" dirty="0">
                <a:solidFill>
                  <a:srgbClr val="FF0000"/>
                </a:solidFill>
              </a:rPr>
              <a:t>nie więcej niż 200 000 mieszkańców.</a:t>
            </a:r>
          </a:p>
          <a:p>
            <a:pPr marL="342900" indent="-342900" algn="just" eaLnBrk="0" hangingPunct="0">
              <a:buAutoNum type="arabicPeriod"/>
              <a:tabLst>
                <a:tab pos="725488" algn="l"/>
              </a:tabLst>
            </a:pPr>
            <a:endParaRPr lang="pl-PL" dirty="0"/>
          </a:p>
          <a:p>
            <a:pPr marL="342900" indent="-342900" algn="just" eaLnBrk="0" hangingPunct="0">
              <a:buFontTx/>
              <a:buAutoNum type="arabicPeriod"/>
              <a:tabLst>
                <a:tab pos="725488" algn="l"/>
              </a:tabLst>
            </a:pPr>
            <a:r>
              <a:rPr lang="pl-PL" dirty="0"/>
              <a:t>Wnioskodawcą może być </a:t>
            </a:r>
            <a:r>
              <a:rPr lang="pl-PL" b="1" dirty="0">
                <a:solidFill>
                  <a:srgbClr val="FF0000"/>
                </a:solidFill>
              </a:rPr>
              <a:t>gmina, związek międzygminny, powiat i związek powiatów. </a:t>
            </a: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b="1" dirty="0"/>
          </a:p>
          <a:p>
            <a:pPr marL="342900" indent="-342900" algn="just" eaLnBrk="0" hangingPunct="0">
              <a:buFontTx/>
              <a:buAutoNum type="arabicPeriod"/>
              <a:tabLst>
                <a:tab pos="725488" algn="l"/>
              </a:tabLst>
            </a:pPr>
            <a:endParaRPr lang="pl-PL" dirty="0"/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dirty="0"/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b="1" dirty="0"/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b="1" dirty="0">
              <a:latin typeface="Arial" charset="0"/>
            </a:endParaRP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dirty="0">
              <a:latin typeface="Arial" charset="0"/>
            </a:endParaRP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2411760" y="260648"/>
            <a:ext cx="6273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44C6E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Warunki przyznawania pomocy</a:t>
            </a:r>
          </a:p>
        </p:txBody>
      </p:sp>
    </p:spTree>
    <p:extLst>
      <p:ext uri="{BB962C8B-B14F-4D97-AF65-F5344CB8AC3E}">
        <p14:creationId xmlns:p14="http://schemas.microsoft.com/office/powerpoint/2010/main" val="2219332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/>
          </a:p>
          <a:p>
            <a:endParaRPr lang="pl-PL" sz="800" dirty="0"/>
          </a:p>
          <a:p>
            <a:endParaRPr lang="pl-PL" sz="800" dirty="0"/>
          </a:p>
          <a:p>
            <a:r>
              <a:rPr lang="pl-PL" dirty="0"/>
              <a:t>„Europejski Fundusz Rolny na rzecz Rozwoju Obszarów Wiejskich: Europa inwestująca w obszary wiejskie”. </a:t>
            </a:r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79912" y="5877272"/>
            <a:ext cx="1080120" cy="440594"/>
          </a:xfrm>
          <a:prstGeom prst="rect">
            <a:avLst/>
          </a:prstGeom>
        </p:spPr>
      </p:pic>
      <p:sp>
        <p:nvSpPr>
          <p:cNvPr id="14" name="Prostokąt 13"/>
          <p:cNvSpPr/>
          <p:nvPr/>
        </p:nvSpPr>
        <p:spPr>
          <a:xfrm>
            <a:off x="467544" y="1750141"/>
            <a:ext cx="82809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0" hangingPunct="0">
              <a:tabLst>
                <a:tab pos="725488" algn="l"/>
              </a:tabLst>
            </a:pPr>
            <a:r>
              <a:rPr lang="pl-PL" dirty="0"/>
              <a:t>3. Koszty kwalifikowalne operacji </a:t>
            </a:r>
            <a:r>
              <a:rPr lang="pl-PL" b="1" dirty="0">
                <a:solidFill>
                  <a:srgbClr val="FF0000"/>
                </a:solidFill>
              </a:rPr>
              <a:t>nie będą współfinansowane</a:t>
            </a:r>
            <a:r>
              <a:rPr lang="pl-PL" dirty="0">
                <a:solidFill>
                  <a:srgbClr val="FF0000"/>
                </a:solidFill>
              </a:rPr>
              <a:t> </a:t>
            </a:r>
            <a:br>
              <a:rPr lang="pl-PL" dirty="0"/>
            </a:br>
            <a:r>
              <a:rPr lang="pl-PL" dirty="0"/>
              <a:t>w drodze wkładu z funduszy strukturalnych, Funduszu Spójności lub jakiegokolwiek innego unijnego instrumentu finansowego. </a:t>
            </a:r>
            <a:r>
              <a:rPr lang="pl-PL" i="1" dirty="0"/>
              <a:t>(Możliwa dotacja celowa od innych podmiotów publicznych, jednak nie może przekroczyć wysokości wkładu własnego tj. 36.37%).</a:t>
            </a: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i="1" dirty="0"/>
          </a:p>
          <a:p>
            <a:pPr marL="342900" indent="-342900" algn="just" eaLnBrk="0" hangingPunct="0">
              <a:tabLst>
                <a:tab pos="725488" algn="l"/>
              </a:tabLst>
            </a:pPr>
            <a:r>
              <a:rPr lang="pl-PL" dirty="0"/>
              <a:t>4.  Zakończenie inwestycji i złożenie wniosku o płatność nastąpi w terminie </a:t>
            </a:r>
            <a:r>
              <a:rPr lang="pl-PL" b="1" dirty="0">
                <a:solidFill>
                  <a:srgbClr val="FF0000"/>
                </a:solidFill>
              </a:rPr>
              <a:t>24 miesięcy po zawarciu umowy w przypadku inwestycji jednoetapowych, 36 miesiące po zawarciu umowy w przypadku inwestycji dwuetapowych</a:t>
            </a:r>
            <a:r>
              <a:rPr lang="pl-PL" dirty="0"/>
              <a:t>, lecz nie później niż do dnia 30 czerwca 2023 r.</a:t>
            </a: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 bwMode="auto">
          <a:xfrm>
            <a:off x="1763688" y="260648"/>
            <a:ext cx="6273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44C6E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Warunki przyznawania pomocy</a:t>
            </a:r>
          </a:p>
        </p:txBody>
      </p:sp>
    </p:spTree>
    <p:extLst>
      <p:ext uri="{BB962C8B-B14F-4D97-AF65-F5344CB8AC3E}">
        <p14:creationId xmlns:p14="http://schemas.microsoft.com/office/powerpoint/2010/main" val="2219332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77273"/>
            <a:ext cx="9144000" cy="980727"/>
          </a:xfrm>
        </p:spPr>
        <p:txBody>
          <a:bodyPr/>
          <a:lstStyle/>
          <a:p>
            <a:endParaRPr lang="pl-PL" sz="800" dirty="0"/>
          </a:p>
          <a:p>
            <a:endParaRPr lang="pl-PL" sz="800" dirty="0"/>
          </a:p>
          <a:p>
            <a:endParaRPr lang="pl-PL" sz="800" dirty="0"/>
          </a:p>
          <a:p>
            <a:r>
              <a:rPr lang="pl-PL" dirty="0"/>
              <a:t>„Europejski Fundusz Rolny na rzecz Rozwoju Obszarów Wiejskich: Europa inwestująca w obszary wiejskie”. </a:t>
            </a:r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851920" y="5877272"/>
            <a:ext cx="1080120" cy="440594"/>
          </a:xfrm>
          <a:prstGeom prst="rect">
            <a:avLst/>
          </a:prstGeom>
        </p:spPr>
      </p:pic>
      <p:sp>
        <p:nvSpPr>
          <p:cNvPr id="11" name="Prostokąt 10"/>
          <p:cNvSpPr/>
          <p:nvPr/>
        </p:nvSpPr>
        <p:spPr>
          <a:xfrm>
            <a:off x="395536" y="1916832"/>
            <a:ext cx="8060206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0" hangingPunct="0">
              <a:buFont typeface="+mj-lt"/>
              <a:buAutoNum type="arabicPeriod" startAt="5"/>
              <a:tabLst>
                <a:tab pos="725488" algn="l"/>
              </a:tabLst>
            </a:pPr>
            <a:r>
              <a:rPr lang="pl-PL" dirty="0"/>
              <a:t>Inwestycja będzie realizowana na nieruchomości będącej własnością podmiotu ubiegającego się o przyznanie pomocy lub na nieruchomości, do której podmiot ten posiada udokumentowane prawo do dysponowania nią przez okres realizacji operacji</a:t>
            </a:r>
            <a:r>
              <a:rPr lang="pl-PL" b="1" dirty="0"/>
              <a:t>.</a:t>
            </a:r>
          </a:p>
          <a:p>
            <a:pPr marL="342900" indent="-342900" algn="just" eaLnBrk="0" hangingPunct="0">
              <a:buFont typeface="+mj-lt"/>
              <a:buAutoNum type="arabicPeriod" startAt="5"/>
              <a:tabLst>
                <a:tab pos="725488" algn="l"/>
              </a:tabLst>
            </a:pPr>
            <a:endParaRPr lang="pl-PL" b="1" dirty="0"/>
          </a:p>
          <a:p>
            <a:pPr marL="342900" indent="-342900" algn="just">
              <a:buFont typeface="+mj-lt"/>
              <a:buAutoNum type="arabicPeriod" startAt="5"/>
            </a:pPr>
            <a:r>
              <a:rPr lang="pl-PL" dirty="0">
                <a:cs typeface="Arial" pitchFamily="34" charset="0"/>
              </a:rPr>
              <a:t>Inwestycja będzie wynikać z ustaleń miejscowych planów zagospodarowania przestrzennego, jeżeli zostały sporządzone, albo z decyzji ostatecznej o warunkach zabudowy i zagospodarowania terenu, jeżeli uzyskanie takiej decyzji jest wymagane.</a:t>
            </a:r>
          </a:p>
          <a:p>
            <a:pPr marL="342900" indent="-342900" algn="just">
              <a:buFont typeface="+mj-lt"/>
              <a:buAutoNum type="arabicPeriod" startAt="5"/>
            </a:pPr>
            <a:endParaRPr lang="pl-PL" dirty="0">
              <a:cs typeface="Arial" pitchFamily="34" charset="0"/>
            </a:endParaRPr>
          </a:p>
          <a:p>
            <a:pPr marL="342900" indent="-342900" algn="just">
              <a:buFont typeface="+mj-lt"/>
              <a:buAutoNum type="arabicPeriod" startAt="5"/>
            </a:pPr>
            <a:endParaRPr lang="pl-PL" sz="1600" dirty="0">
              <a:latin typeface="Arial" pitchFamily="34" charset="0"/>
              <a:cs typeface="Arial" pitchFamily="34" charset="0"/>
            </a:endParaRP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b="1" dirty="0">
              <a:latin typeface="Arial" charset="0"/>
            </a:endParaRP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2267744" y="332656"/>
            <a:ext cx="6273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44C6E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Warunki przyznawania pomocy</a:t>
            </a:r>
          </a:p>
        </p:txBody>
      </p:sp>
    </p:spTree>
    <p:extLst>
      <p:ext uri="{BB962C8B-B14F-4D97-AF65-F5344CB8AC3E}">
        <p14:creationId xmlns:p14="http://schemas.microsoft.com/office/powerpoint/2010/main" val="2219332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/>
          </a:p>
          <a:p>
            <a:endParaRPr lang="pl-PL" sz="800" dirty="0"/>
          </a:p>
          <a:p>
            <a:endParaRPr lang="pl-PL" sz="800" dirty="0"/>
          </a:p>
          <a:p>
            <a:r>
              <a:rPr lang="pl-PL" dirty="0"/>
              <a:t>„Europejski Fundusz Rolny na rzecz Rozwoju Obszarów Wiejskich: Europa inwestująca w obszary wiejskie”. </a:t>
            </a:r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923928" y="5877272"/>
            <a:ext cx="1080120" cy="440594"/>
          </a:xfrm>
          <a:prstGeom prst="rect">
            <a:avLst/>
          </a:prstGeom>
        </p:spPr>
      </p:pic>
      <p:sp>
        <p:nvSpPr>
          <p:cNvPr id="11" name="Prostokąt 10"/>
          <p:cNvSpPr/>
          <p:nvPr/>
        </p:nvSpPr>
        <p:spPr>
          <a:xfrm>
            <a:off x="539552" y="1698974"/>
            <a:ext cx="791619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/>
            <a:endParaRPr lang="pl-PL" sz="16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eriod" startAt="5"/>
            </a:pPr>
            <a:endParaRPr lang="pl-PL" dirty="0">
              <a:cs typeface="Arial" pitchFamily="34" charset="0"/>
            </a:endParaRPr>
          </a:p>
          <a:p>
            <a:pPr marL="342900" indent="-342900" algn="just"/>
            <a:r>
              <a:rPr lang="pl-PL" dirty="0">
                <a:cs typeface="Arial" pitchFamily="34" charset="0"/>
              </a:rPr>
              <a:t>7.   Inwestycja będzie spójna z dokumentem strategicznym dotyczącym obszaru, na którym planowana jest realizacja operacji, określającym strategię rozwoju oraz obszary lub cele lokalnej polityki rozwoju.</a:t>
            </a: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dirty="0">
              <a:cs typeface="Arial" pitchFamily="34" charset="0"/>
            </a:endParaRPr>
          </a:p>
          <a:p>
            <a:pPr marL="342900" indent="-342900" algn="just" eaLnBrk="0" hangingPunct="0">
              <a:buAutoNum type="arabicPeriod" startAt="8"/>
              <a:tabLst>
                <a:tab pos="725488" algn="l"/>
              </a:tabLst>
            </a:pPr>
            <a:r>
              <a:rPr lang="pl-PL" dirty="0"/>
              <a:t>W ramach operacji </a:t>
            </a:r>
            <a:r>
              <a:rPr lang="pl-PL" b="1" u="sng" dirty="0">
                <a:solidFill>
                  <a:srgbClr val="FF0000"/>
                </a:solidFill>
              </a:rPr>
              <a:t>suma kosztów całkowitych operacji nie przekroczy dwukrotności wysokości pomocy </a:t>
            </a:r>
            <a:r>
              <a:rPr lang="pl-PL" dirty="0"/>
              <a:t>na tę operację ze środków Europejskiego Funduszu Rolnego na rzecz Rozwoju Obszarów Wiejskich.</a:t>
            </a:r>
          </a:p>
          <a:p>
            <a:pPr marL="342900" indent="-342900" algn="just"/>
            <a:endParaRPr lang="pl-PL" dirty="0">
              <a:cs typeface="Arial" pitchFamily="34" charset="0"/>
            </a:endParaRP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b="1" dirty="0"/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2483768" y="260648"/>
            <a:ext cx="6273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44C6E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Warunki przyznawania pomocy</a:t>
            </a:r>
          </a:p>
        </p:txBody>
      </p:sp>
    </p:spTree>
    <p:extLst>
      <p:ext uri="{BB962C8B-B14F-4D97-AF65-F5344CB8AC3E}">
        <p14:creationId xmlns:p14="http://schemas.microsoft.com/office/powerpoint/2010/main" val="2219332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/>
          </a:p>
          <a:p>
            <a:endParaRPr lang="pl-PL" sz="800" dirty="0"/>
          </a:p>
          <a:p>
            <a:endParaRPr lang="pl-PL" sz="800" dirty="0"/>
          </a:p>
          <a:p>
            <a:r>
              <a:rPr lang="pl-PL" dirty="0"/>
              <a:t>„Europejski Fundusz Rolny na rzecz Rozwoju Obszarów Wiejskich: Europa inwestująca w obszary wiejskie”. </a:t>
            </a:r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79912" y="5877272"/>
            <a:ext cx="1080120" cy="440594"/>
          </a:xfrm>
          <a:prstGeom prst="rect">
            <a:avLst/>
          </a:prstGeom>
        </p:spPr>
      </p:pic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2267744" y="260648"/>
            <a:ext cx="6273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44C6E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Warunki przyznawania pomocy</a:t>
            </a: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539552" y="1628800"/>
            <a:ext cx="8208912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algn="just" eaLnBrk="0" hangingPunct="0">
              <a:tabLst>
                <a:tab pos="725488" algn="l"/>
              </a:tabLst>
            </a:pPr>
            <a:endParaRPr lang="pl-PL" dirty="0">
              <a:latin typeface="Arial" charset="0"/>
            </a:endParaRPr>
          </a:p>
          <a:p>
            <a:pPr marL="342900" indent="-342900" algn="just">
              <a:buAutoNum type="arabicPeriod" startAt="9"/>
            </a:pPr>
            <a:r>
              <a:rPr lang="pl-PL" dirty="0">
                <a:cs typeface="Arial" pitchFamily="34" charset="0"/>
              </a:rPr>
              <a:t>Inwestycja</a:t>
            </a:r>
            <a:r>
              <a:rPr lang="pl-PL" b="1" dirty="0">
                <a:cs typeface="Arial" pitchFamily="34" charset="0"/>
              </a:rPr>
              <a:t> </a:t>
            </a:r>
            <a:r>
              <a:rPr lang="pl-PL" dirty="0">
                <a:cs typeface="Arial" pitchFamily="34" charset="0"/>
              </a:rPr>
              <a:t>będzie </a:t>
            </a:r>
            <a:r>
              <a:rPr lang="pl-PL" b="1" dirty="0">
                <a:solidFill>
                  <a:srgbClr val="FF0000"/>
                </a:solidFill>
                <a:cs typeface="Arial" pitchFamily="34" charset="0"/>
              </a:rPr>
              <a:t>ogólnodostępna.</a:t>
            </a:r>
          </a:p>
          <a:p>
            <a:pPr marL="342900" indent="-342900" algn="just"/>
            <a:endParaRPr lang="pl-PL" b="1" dirty="0">
              <a:cs typeface="Arial" pitchFamily="34" charset="0"/>
            </a:endParaRPr>
          </a:p>
          <a:p>
            <a:pPr marL="342900" indent="-342900" algn="just"/>
            <a:r>
              <a:rPr lang="pl-PL" dirty="0">
                <a:cs typeface="Arial" pitchFamily="34" charset="0"/>
              </a:rPr>
              <a:t>10. Do dnia złożenia wniosku o płatność końcową powstałe w wyniku realizacji tej operacji targowisko </a:t>
            </a:r>
            <a:r>
              <a:rPr lang="pl-PL" b="1" dirty="0">
                <a:solidFill>
                  <a:srgbClr val="FF0000"/>
                </a:solidFill>
                <a:cs typeface="Arial" pitchFamily="34" charset="0"/>
              </a:rPr>
              <a:t>będzie spełniać warunki  określone w załączniku do rozporządzenia.</a:t>
            </a:r>
            <a:endParaRPr lang="pl-PL" dirty="0">
              <a:solidFill>
                <a:srgbClr val="FF0000"/>
              </a:solidFill>
              <a:cs typeface="Arial" pitchFamily="34" charset="0"/>
            </a:endParaRPr>
          </a:p>
          <a:p>
            <a:pPr marL="342900" indent="-342900" algn="just"/>
            <a:endParaRPr lang="pl-PL" dirty="0">
              <a:cs typeface="Arial" pitchFamily="34" charset="0"/>
            </a:endParaRPr>
          </a:p>
          <a:p>
            <a:pPr marL="342900" indent="-342900" algn="just"/>
            <a:r>
              <a:rPr lang="pl-PL" dirty="0">
                <a:cs typeface="Arial" pitchFamily="34" charset="0"/>
              </a:rPr>
              <a:t>11. Budowa lub przebudowa obiektów budowlanych przeznaczonych na cele promocji lokalnych produktów </a:t>
            </a:r>
            <a:r>
              <a:rPr lang="pl-PL" b="1" dirty="0">
                <a:solidFill>
                  <a:srgbClr val="FF0000"/>
                </a:solidFill>
                <a:cs typeface="Arial" pitchFamily="34" charset="0"/>
              </a:rPr>
              <a:t>będzie stanowiła integralną część operacji polegającej na budowie lub przebudowie targowiska</a:t>
            </a:r>
            <a:r>
              <a:rPr lang="pl-PL" dirty="0">
                <a:cs typeface="Arial" pitchFamily="34" charset="0"/>
              </a:rPr>
              <a:t>.</a:t>
            </a:r>
          </a:p>
          <a:p>
            <a:endParaRPr lang="pl-PL" dirty="0">
              <a:cs typeface="Arial" pitchFamily="34" charset="0"/>
            </a:endParaRPr>
          </a:p>
          <a:p>
            <a:r>
              <a:rPr lang="pl-PL" dirty="0"/>
              <a:t>12. Operacja nie jest możliwa bez udziału środków publicznych.</a:t>
            </a:r>
          </a:p>
          <a:p>
            <a:endParaRPr lang="pl-PL" dirty="0">
              <a:cs typeface="Arial" pitchFamily="34" charset="0"/>
            </a:endParaRPr>
          </a:p>
          <a:p>
            <a:endParaRPr lang="pl-PL" dirty="0">
              <a:cs typeface="Arial" pitchFamily="34" charset="0"/>
            </a:endParaRPr>
          </a:p>
          <a:p>
            <a:endParaRPr lang="pl-PL" dirty="0">
              <a:latin typeface="Arial" pitchFamily="34" charset="0"/>
              <a:cs typeface="Arial" pitchFamily="34" charset="0"/>
            </a:endParaRPr>
          </a:p>
          <a:p>
            <a:endParaRPr lang="pl-PL" dirty="0">
              <a:latin typeface="Arial" pitchFamily="34" charset="0"/>
              <a:cs typeface="Arial" pitchFamily="34" charset="0"/>
            </a:endParaRP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332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0" y="5841000"/>
            <a:ext cx="9144000" cy="980727"/>
          </a:xfrm>
        </p:spPr>
        <p:txBody>
          <a:bodyPr/>
          <a:lstStyle/>
          <a:p>
            <a:endParaRPr lang="pl-PL" sz="800" dirty="0"/>
          </a:p>
          <a:p>
            <a:endParaRPr lang="pl-PL" sz="800" dirty="0"/>
          </a:p>
          <a:p>
            <a:endParaRPr lang="pl-PL" sz="800" dirty="0"/>
          </a:p>
          <a:p>
            <a:r>
              <a:rPr lang="pl-PL" dirty="0"/>
              <a:t>„Europejski Fundusz Rolny na rzecz Rozwoju Obszarów Wiejskich: Europa inwestująca w obszary wiejskie”. </a:t>
            </a:r>
          </a:p>
        </p:txBody>
      </p:sp>
      <p:pic>
        <p:nvPicPr>
          <p:cNvPr id="5" name="Obraz 4" descr="flag_yellow_hi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8000" y="5877000"/>
            <a:ext cx="577247" cy="384994"/>
          </a:xfrm>
          <a:prstGeom prst="rect">
            <a:avLst/>
          </a:prstGeom>
        </p:spPr>
      </p:pic>
      <p:pic>
        <p:nvPicPr>
          <p:cNvPr id="8" name="Obraz 7" descr="PROW-2014-2020-logo-k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5877001"/>
            <a:ext cx="648000" cy="42404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76672"/>
            <a:ext cx="1368152" cy="1063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Obraz 9" descr="Lead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78688" y="5877272"/>
            <a:ext cx="385200" cy="385200"/>
          </a:xfrm>
          <a:prstGeom prst="rect">
            <a:avLst/>
          </a:prstGeom>
        </p:spPr>
      </p:pic>
      <p:pic>
        <p:nvPicPr>
          <p:cNvPr id="12" name="Obraz 11" descr="KSOW_tekst_transparent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48064" y="5877272"/>
            <a:ext cx="1080120" cy="440594"/>
          </a:xfrm>
          <a:prstGeom prst="rect">
            <a:avLst/>
          </a:prstGeom>
        </p:spPr>
      </p:pic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2339752" y="188640"/>
            <a:ext cx="6273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44C6E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Warunki przyznawania pomocy</a:t>
            </a:r>
          </a:p>
        </p:txBody>
      </p:sp>
      <p:sp>
        <p:nvSpPr>
          <p:cNvPr id="13" name="Prostokąt 12"/>
          <p:cNvSpPr/>
          <p:nvPr/>
        </p:nvSpPr>
        <p:spPr>
          <a:xfrm>
            <a:off x="611560" y="1628800"/>
            <a:ext cx="8000181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0" hangingPunct="0">
              <a:buFont typeface="+mj-lt"/>
              <a:buAutoNum type="arabicPeriod" startAt="12"/>
              <a:tabLst>
                <a:tab pos="725488" algn="l"/>
              </a:tabLst>
            </a:pPr>
            <a:endParaRPr lang="pl-PL" dirty="0"/>
          </a:p>
          <a:p>
            <a:pPr marL="342900" indent="-342900" algn="just" eaLnBrk="0" hangingPunct="0">
              <a:buFont typeface="+mj-lt"/>
              <a:buAutoNum type="arabicPeriod" startAt="12"/>
              <a:tabLst>
                <a:tab pos="725488" algn="l"/>
              </a:tabLst>
            </a:pPr>
            <a:r>
              <a:rPr lang="pl-PL" dirty="0">
                <a:cs typeface="Arial" pitchFamily="34" charset="0"/>
              </a:rPr>
              <a:t>Dla planowanej operacji wydano decyzję ostateczną o środowiskowych uwarunkowaniach, jeżeli jest wymagana.</a:t>
            </a:r>
          </a:p>
          <a:p>
            <a:pPr marL="342900" indent="-342900" algn="just" eaLnBrk="0" hangingPunct="0">
              <a:buFont typeface="+mj-lt"/>
              <a:buAutoNum type="arabicPeriod" startAt="12"/>
              <a:tabLst>
                <a:tab pos="725488" algn="l"/>
              </a:tabLst>
            </a:pPr>
            <a:endParaRPr lang="pl-PL" dirty="0"/>
          </a:p>
          <a:p>
            <a:pPr marL="342900" indent="-342900" algn="just" eaLnBrk="0" hangingPunct="0">
              <a:buFont typeface="+mj-lt"/>
              <a:buAutoNum type="arabicPeriod" startAt="12"/>
              <a:tabLst>
                <a:tab pos="725488" algn="l"/>
              </a:tabLst>
            </a:pPr>
            <a:r>
              <a:rPr lang="pl-PL" dirty="0"/>
              <a:t>Pomoc ma formę </a:t>
            </a:r>
            <a:r>
              <a:rPr lang="pl-PL" b="1" dirty="0"/>
              <a:t>refundacji </a:t>
            </a:r>
            <a:r>
              <a:rPr lang="pl-PL" dirty="0"/>
              <a:t>części kosztów kwalifikowalnych operacji </a:t>
            </a:r>
            <a:br>
              <a:rPr lang="pl-PL" dirty="0"/>
            </a:br>
            <a:r>
              <a:rPr lang="pl-PL" dirty="0"/>
              <a:t>w</a:t>
            </a:r>
            <a:r>
              <a:rPr lang="pl-PL" b="1" dirty="0"/>
              <a:t> </a:t>
            </a:r>
            <a:r>
              <a:rPr lang="pl-PL" b="1" dirty="0">
                <a:solidFill>
                  <a:srgbClr val="FF0000"/>
                </a:solidFill>
              </a:rPr>
              <a:t>wysokości do 63,63 %.</a:t>
            </a:r>
          </a:p>
          <a:p>
            <a:pPr marL="342900" indent="-342900" algn="just" eaLnBrk="0" hangingPunct="0">
              <a:buFont typeface="+mj-lt"/>
              <a:buAutoNum type="arabicPeriod" startAt="12"/>
              <a:tabLst>
                <a:tab pos="725488" algn="l"/>
              </a:tabLst>
            </a:pPr>
            <a:endParaRPr lang="pl-PL" b="1" dirty="0"/>
          </a:p>
          <a:p>
            <a:pPr marL="342900" indent="-342900" algn="just" eaLnBrk="0" hangingPunct="0">
              <a:buFont typeface="+mj-lt"/>
              <a:buAutoNum type="arabicPeriod" startAt="12"/>
              <a:tabLst>
                <a:tab pos="725488" algn="l"/>
              </a:tabLst>
            </a:pPr>
            <a:r>
              <a:rPr lang="pl-PL" dirty="0"/>
              <a:t>Maksymalna </a:t>
            </a:r>
            <a:r>
              <a:rPr lang="pl-PL" b="1" dirty="0">
                <a:solidFill>
                  <a:srgbClr val="FF0000"/>
                </a:solidFill>
              </a:rPr>
              <a:t>wartość dofinansowania wynosi do 1 mln zł </a:t>
            </a:r>
            <a:br>
              <a:rPr lang="pl-PL" b="1" dirty="0">
                <a:solidFill>
                  <a:srgbClr val="FF0000"/>
                </a:solidFill>
              </a:rPr>
            </a:br>
            <a:r>
              <a:rPr lang="pl-PL" b="1" dirty="0">
                <a:solidFill>
                  <a:srgbClr val="FF0000"/>
                </a:solidFill>
              </a:rPr>
              <a:t>na beneficjenta</a:t>
            </a:r>
            <a:r>
              <a:rPr lang="pl-PL" dirty="0">
                <a:solidFill>
                  <a:srgbClr val="FF0000"/>
                </a:solidFill>
              </a:rPr>
              <a:t> </a:t>
            </a:r>
            <a:r>
              <a:rPr lang="pl-PL" dirty="0"/>
              <a:t>w okresie realizacji Programu.</a:t>
            </a: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dirty="0"/>
          </a:p>
          <a:p>
            <a:pPr marL="342900" indent="-342900" algn="just" eaLnBrk="0" hangingPunct="0">
              <a:tabLst>
                <a:tab pos="725488" algn="l"/>
              </a:tabLst>
            </a:pPr>
            <a:r>
              <a:rPr lang="pl-PL" dirty="0"/>
              <a:t>15. Przez lokalne produkty należy rozumieć artykuły rolno-spożywcze wytworzone przez podmioty, które prowadzą swoją działalność  rolniczą lub gospodarczą na obszarze województwa, w którym realizowana jest operacja.</a:t>
            </a:r>
          </a:p>
          <a:p>
            <a:pPr marL="342900" indent="-342900" algn="just" eaLnBrk="0" hangingPunct="0">
              <a:tabLst>
                <a:tab pos="725488" algn="l"/>
              </a:tabLst>
            </a:pPr>
            <a:endParaRPr lang="pl-PL" dirty="0">
              <a:latin typeface="Arial" charset="0"/>
            </a:endParaRPr>
          </a:p>
          <a:p>
            <a:pPr eaLnBrk="0" hangingPunct="0">
              <a:tabLst>
                <a:tab pos="725488" algn="l"/>
              </a:tabLst>
            </a:pPr>
            <a:endParaRPr lang="pl-PL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33283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984</TotalTime>
  <Words>2875</Words>
  <Application>Microsoft Office PowerPoint</Application>
  <PresentationFormat>Pokaz na ekranie (4:3)</PresentationFormat>
  <Paragraphs>298</Paragraphs>
  <Slides>24</Slides>
  <Notes>24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24</vt:i4>
      </vt:variant>
    </vt:vector>
  </HeadingPairs>
  <TitlesOfParts>
    <vt:vector size="28" baseType="lpstr">
      <vt:lpstr>Arial</vt:lpstr>
      <vt:lpstr>Calibri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pjarocki</dc:creator>
  <cp:lastModifiedBy>Agnieszka Czarnobrywy</cp:lastModifiedBy>
  <cp:revision>150</cp:revision>
  <dcterms:created xsi:type="dcterms:W3CDTF">2017-09-07T06:47:42Z</dcterms:created>
  <dcterms:modified xsi:type="dcterms:W3CDTF">2022-03-03T08:22:13Z</dcterms:modified>
</cp:coreProperties>
</file>