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3"/>
  </p:notesMasterIdLst>
  <p:handoutMasterIdLst>
    <p:handoutMasterId r:id="rId54"/>
  </p:handoutMasterIdLst>
  <p:sldIdLst>
    <p:sldId id="459" r:id="rId2"/>
    <p:sldId id="346" r:id="rId3"/>
    <p:sldId id="379" r:id="rId4"/>
    <p:sldId id="380" r:id="rId5"/>
    <p:sldId id="384" r:id="rId6"/>
    <p:sldId id="383" r:id="rId7"/>
    <p:sldId id="424" r:id="rId8"/>
    <p:sldId id="390" r:id="rId9"/>
    <p:sldId id="388" r:id="rId10"/>
    <p:sldId id="386" r:id="rId11"/>
    <p:sldId id="435" r:id="rId12"/>
    <p:sldId id="434" r:id="rId13"/>
    <p:sldId id="436" r:id="rId14"/>
    <p:sldId id="437" r:id="rId15"/>
    <p:sldId id="443" r:id="rId16"/>
    <p:sldId id="426" r:id="rId17"/>
    <p:sldId id="404" r:id="rId18"/>
    <p:sldId id="438" r:id="rId19"/>
    <p:sldId id="439" r:id="rId20"/>
    <p:sldId id="440" r:id="rId21"/>
    <p:sldId id="452" r:id="rId22"/>
    <p:sldId id="395" r:id="rId23"/>
    <p:sldId id="394" r:id="rId24"/>
    <p:sldId id="428" r:id="rId25"/>
    <p:sldId id="453" r:id="rId26"/>
    <p:sldId id="444" r:id="rId27"/>
    <p:sldId id="385" r:id="rId28"/>
    <p:sldId id="446" r:id="rId29"/>
    <p:sldId id="447" r:id="rId30"/>
    <p:sldId id="448" r:id="rId31"/>
    <p:sldId id="382" r:id="rId32"/>
    <p:sldId id="449" r:id="rId33"/>
    <p:sldId id="405" r:id="rId34"/>
    <p:sldId id="407" r:id="rId35"/>
    <p:sldId id="408" r:id="rId36"/>
    <p:sldId id="409" r:id="rId37"/>
    <p:sldId id="430" r:id="rId38"/>
    <p:sldId id="412" r:id="rId39"/>
    <p:sldId id="413" r:id="rId40"/>
    <p:sldId id="414" r:id="rId41"/>
    <p:sldId id="415" r:id="rId42"/>
    <p:sldId id="418" r:id="rId43"/>
    <p:sldId id="419" r:id="rId44"/>
    <p:sldId id="421" r:id="rId45"/>
    <p:sldId id="420" r:id="rId46"/>
    <p:sldId id="451" r:id="rId47"/>
    <p:sldId id="431" r:id="rId48"/>
    <p:sldId id="454" r:id="rId49"/>
    <p:sldId id="423" r:id="rId50"/>
    <p:sldId id="457" r:id="rId51"/>
    <p:sldId id="264" r:id="rId52"/>
  </p:sldIdLst>
  <p:sldSz cx="9144000" cy="6858000" type="screen4x3"/>
  <p:notesSz cx="6797675" cy="9926638"/>
  <p:defaultTextStyle>
    <a:defPPr>
      <a:defRPr lang="pl-PL"/>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8585B"/>
    <a:srgbClr val="969696"/>
    <a:srgbClr val="FFFF66"/>
    <a:srgbClr val="FF0000"/>
    <a:srgbClr val="707173"/>
    <a:srgbClr val="44C6EB"/>
    <a:srgbClr val="79B51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331" autoAdjust="0"/>
  </p:normalViewPr>
  <p:slideViewPr>
    <p:cSldViewPr snapToGrid="0">
      <p:cViewPr>
        <p:scale>
          <a:sx n="100" d="100"/>
          <a:sy n="100" d="100"/>
        </p:scale>
        <p:origin x="-1548" y="-246"/>
      </p:cViewPr>
      <p:guideLst>
        <p:guide orient="horz"/>
        <p:guide/>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57" d="100"/>
          <a:sy n="57" d="100"/>
        </p:scale>
        <p:origin x="-2862"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2"/>
            <a:ext cx="2946400" cy="496889"/>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p:cNvSpPr>
            <a:spLocks noGrp="1"/>
          </p:cNvSpPr>
          <p:nvPr>
            <p:ph type="dt" sz="quarter" idx="1"/>
          </p:nvPr>
        </p:nvSpPr>
        <p:spPr>
          <a:xfrm>
            <a:off x="3849689" y="2"/>
            <a:ext cx="2946400" cy="496889"/>
          </a:xfrm>
          <a:prstGeom prst="rect">
            <a:avLst/>
          </a:prstGeom>
        </p:spPr>
        <p:txBody>
          <a:bodyPr vert="horz" lIns="91440" tIns="45720" rIns="91440" bIns="45720" rtlCol="0"/>
          <a:lstStyle>
            <a:lvl1pPr algn="r">
              <a:defRPr sz="1200"/>
            </a:lvl1pPr>
          </a:lstStyle>
          <a:p>
            <a:pPr>
              <a:defRPr/>
            </a:pPr>
            <a:endParaRPr lang="pl-PL"/>
          </a:p>
        </p:txBody>
      </p:sp>
      <p:sp>
        <p:nvSpPr>
          <p:cNvPr id="5" name="Symbol zastępczy numeru slajdu 4"/>
          <p:cNvSpPr>
            <a:spLocks noGrp="1"/>
          </p:cNvSpPr>
          <p:nvPr>
            <p:ph type="sldNum" sz="quarter" idx="3"/>
          </p:nvPr>
        </p:nvSpPr>
        <p:spPr>
          <a:xfrm>
            <a:off x="3849689" y="9428165"/>
            <a:ext cx="2946400" cy="496887"/>
          </a:xfrm>
          <a:prstGeom prst="rect">
            <a:avLst/>
          </a:prstGeom>
        </p:spPr>
        <p:txBody>
          <a:bodyPr vert="horz" lIns="91440" tIns="45720" rIns="91440" bIns="45720" rtlCol="0" anchor="b"/>
          <a:lstStyle>
            <a:lvl1pPr algn="r">
              <a:defRPr sz="1200"/>
            </a:lvl1pPr>
          </a:lstStyle>
          <a:p>
            <a:pPr>
              <a:defRPr/>
            </a:pPr>
            <a:fld id="{086C8A83-A0C6-4102-8977-A198C6E7E881}" type="slidenum">
              <a:rPr lang="pl-PL"/>
              <a:pPr>
                <a:defRPr/>
              </a:pPr>
              <a:t>‹#›</a:t>
            </a:fld>
            <a:endParaRPr lang="pl-PL"/>
          </a:p>
        </p:txBody>
      </p:sp>
    </p:spTree>
    <p:extLst>
      <p:ext uri="{BB962C8B-B14F-4D97-AF65-F5344CB8AC3E}">
        <p14:creationId xmlns:p14="http://schemas.microsoft.com/office/powerpoint/2010/main" xmlns="" val="354499006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2"/>
            <a:ext cx="2946400" cy="496889"/>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p:cNvSpPr>
            <a:spLocks noGrp="1"/>
          </p:cNvSpPr>
          <p:nvPr>
            <p:ph type="dt" idx="1"/>
          </p:nvPr>
        </p:nvSpPr>
        <p:spPr>
          <a:xfrm>
            <a:off x="3849689" y="2"/>
            <a:ext cx="2946400" cy="496889"/>
          </a:xfrm>
          <a:prstGeom prst="rect">
            <a:avLst/>
          </a:prstGeom>
        </p:spPr>
        <p:txBody>
          <a:bodyPr vert="horz" lIns="91440" tIns="45720" rIns="91440" bIns="45720" rtlCol="0"/>
          <a:lstStyle>
            <a:lvl1pPr algn="r">
              <a:defRPr sz="1200"/>
            </a:lvl1pPr>
          </a:lstStyle>
          <a:p>
            <a:pPr>
              <a:defRPr/>
            </a:pPr>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pl-PL" noProof="0" smtClean="0"/>
          </a:p>
        </p:txBody>
      </p:sp>
      <p:sp>
        <p:nvSpPr>
          <p:cNvPr id="5" name="Symbol zastępczy notatek 4"/>
          <p:cNvSpPr>
            <a:spLocks noGrp="1"/>
          </p:cNvSpPr>
          <p:nvPr>
            <p:ph type="body" sz="quarter" idx="3"/>
          </p:nvPr>
        </p:nvSpPr>
        <p:spPr>
          <a:xfrm>
            <a:off x="679451" y="4714877"/>
            <a:ext cx="5438775" cy="4467225"/>
          </a:xfrm>
          <a:prstGeom prst="rect">
            <a:avLst/>
          </a:prstGeom>
        </p:spPr>
        <p:txBody>
          <a:bodyPr vert="horz" lIns="91440" tIns="45720" rIns="91440" bIns="45720" rtlCol="0"/>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6" name="Symbol zastępczy stopki 5"/>
          <p:cNvSpPr>
            <a:spLocks noGrp="1"/>
          </p:cNvSpPr>
          <p:nvPr>
            <p:ph type="ftr" sz="quarter" idx="4"/>
          </p:nvPr>
        </p:nvSpPr>
        <p:spPr>
          <a:xfrm>
            <a:off x="0" y="9428165"/>
            <a:ext cx="2946400" cy="496887"/>
          </a:xfrm>
          <a:prstGeom prst="rect">
            <a:avLst/>
          </a:prstGeom>
        </p:spPr>
        <p:txBody>
          <a:bodyPr vert="horz" lIns="91440" tIns="45720" rIns="91440" bIns="45720" rtlCol="0" anchor="b"/>
          <a:lstStyle>
            <a:lvl1pPr algn="l">
              <a:defRPr sz="1200"/>
            </a:lvl1pPr>
          </a:lstStyle>
          <a:p>
            <a:pPr>
              <a:defRPr/>
            </a:pPr>
            <a:endParaRPr lang="pl-PL"/>
          </a:p>
        </p:txBody>
      </p:sp>
      <p:sp>
        <p:nvSpPr>
          <p:cNvPr id="7" name="Symbol zastępczy numeru slajdu 6"/>
          <p:cNvSpPr>
            <a:spLocks noGrp="1"/>
          </p:cNvSpPr>
          <p:nvPr>
            <p:ph type="sldNum" sz="quarter" idx="5"/>
          </p:nvPr>
        </p:nvSpPr>
        <p:spPr>
          <a:xfrm>
            <a:off x="3849689" y="9428165"/>
            <a:ext cx="2946400" cy="496887"/>
          </a:xfrm>
          <a:prstGeom prst="rect">
            <a:avLst/>
          </a:prstGeom>
        </p:spPr>
        <p:txBody>
          <a:bodyPr vert="horz" lIns="91440" tIns="45720" rIns="91440" bIns="45720" rtlCol="0" anchor="b"/>
          <a:lstStyle>
            <a:lvl1pPr algn="r">
              <a:defRPr sz="1200"/>
            </a:lvl1pPr>
          </a:lstStyle>
          <a:p>
            <a:pPr>
              <a:defRPr/>
            </a:pPr>
            <a:fld id="{5620AFAC-A34F-4B41-BB6A-A2879AFF6470}" type="slidenum">
              <a:rPr lang="pl-PL"/>
              <a:pPr>
                <a:defRPr/>
              </a:pPr>
              <a:t>‹#›</a:t>
            </a:fld>
            <a:endParaRPr lang="pl-PL"/>
          </a:p>
        </p:txBody>
      </p:sp>
    </p:spTree>
    <p:extLst>
      <p:ext uri="{BB962C8B-B14F-4D97-AF65-F5344CB8AC3E}">
        <p14:creationId xmlns:p14="http://schemas.microsoft.com/office/powerpoint/2010/main" xmlns="" val="148600732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1507" name="Symbol zastępczy notatek 2"/>
          <p:cNvSpPr>
            <a:spLocks noGrp="1"/>
          </p:cNvSpPr>
          <p:nvPr>
            <p:ph type="body" idx="1"/>
          </p:nvPr>
        </p:nvSpPr>
        <p:spPr bwMode="auto">
          <a:noFill/>
        </p:spPr>
        <p:txBody>
          <a:bodyPr wrap="square" numCol="1" anchor="t" anchorCtr="0" compatLnSpc="1">
            <a:prstTxWarp prst="textNoShape">
              <a:avLst/>
            </a:prstTxWarp>
          </a:bodyPr>
          <a:lstStyle/>
          <a:p>
            <a:endParaRPr lang="pl-PL" altLang="pl-PL" smtClean="0"/>
          </a:p>
        </p:txBody>
      </p:sp>
      <p:sp>
        <p:nvSpPr>
          <p:cNvPr id="21508" name="Symbol zastępczy numeru slajd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BBEA7C-11BC-435F-A8BF-5F43F4CBA3E7}" type="slidenum">
              <a:rPr lang="pl-PL" altLang="pl-PL" smtClean="0">
                <a:cs typeface="Arial" pitchFamily="34" charset="0"/>
              </a:rPr>
              <a:pPr/>
              <a:t>1</a:t>
            </a:fld>
            <a:endParaRPr lang="pl-PL" altLang="pl-PL" smtClean="0">
              <a:cs typeface="Arial" pitchFamily="34" charset="0"/>
            </a:endParaRPr>
          </a:p>
        </p:txBody>
      </p:sp>
      <p:sp>
        <p:nvSpPr>
          <p:cNvPr id="5" name="Symbol zastępczy daty 4"/>
          <p:cNvSpPr>
            <a:spLocks noGrp="1"/>
          </p:cNvSpPr>
          <p:nvPr>
            <p:ph type="dt" idx="10"/>
          </p:nvPr>
        </p:nvSpPr>
        <p:spPr/>
        <p:txBody>
          <a:bodyPr/>
          <a:lstStyle/>
          <a:p>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10</a:t>
            </a:fld>
            <a:endParaRPr lang="pl-PL"/>
          </a:p>
        </p:txBody>
      </p:sp>
    </p:spTree>
    <p:extLst>
      <p:ext uri="{BB962C8B-B14F-4D97-AF65-F5344CB8AC3E}">
        <p14:creationId xmlns:p14="http://schemas.microsoft.com/office/powerpoint/2010/main" xmlns="" val="3870709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11</a:t>
            </a:fld>
            <a:endParaRPr lang="pl-PL"/>
          </a:p>
        </p:txBody>
      </p:sp>
    </p:spTree>
    <p:extLst>
      <p:ext uri="{BB962C8B-B14F-4D97-AF65-F5344CB8AC3E}">
        <p14:creationId xmlns:p14="http://schemas.microsoft.com/office/powerpoint/2010/main" xmlns="" val="3019696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12</a:t>
            </a:fld>
            <a:endParaRPr lang="pl-PL"/>
          </a:p>
        </p:txBody>
      </p:sp>
    </p:spTree>
    <p:extLst>
      <p:ext uri="{BB962C8B-B14F-4D97-AF65-F5344CB8AC3E}">
        <p14:creationId xmlns:p14="http://schemas.microsoft.com/office/powerpoint/2010/main" xmlns="" val="3877145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13</a:t>
            </a:fld>
            <a:endParaRPr lang="pl-PL"/>
          </a:p>
        </p:txBody>
      </p:sp>
    </p:spTree>
    <p:extLst>
      <p:ext uri="{BB962C8B-B14F-4D97-AF65-F5344CB8AC3E}">
        <p14:creationId xmlns:p14="http://schemas.microsoft.com/office/powerpoint/2010/main" xmlns="" val="23298573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14</a:t>
            </a:fld>
            <a:endParaRPr lang="pl-PL"/>
          </a:p>
        </p:txBody>
      </p:sp>
    </p:spTree>
    <p:extLst>
      <p:ext uri="{BB962C8B-B14F-4D97-AF65-F5344CB8AC3E}">
        <p14:creationId xmlns:p14="http://schemas.microsoft.com/office/powerpoint/2010/main" xmlns="" val="811748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15</a:t>
            </a:fld>
            <a:endParaRPr lang="pl-PL"/>
          </a:p>
        </p:txBody>
      </p:sp>
    </p:spTree>
    <p:extLst>
      <p:ext uri="{BB962C8B-B14F-4D97-AF65-F5344CB8AC3E}">
        <p14:creationId xmlns:p14="http://schemas.microsoft.com/office/powerpoint/2010/main" xmlns="" val="5730434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16</a:t>
            </a:fld>
            <a:endParaRPr lang="pl-PL"/>
          </a:p>
        </p:txBody>
      </p:sp>
    </p:spTree>
    <p:extLst>
      <p:ext uri="{BB962C8B-B14F-4D97-AF65-F5344CB8AC3E}">
        <p14:creationId xmlns:p14="http://schemas.microsoft.com/office/powerpoint/2010/main" xmlns="" val="22848906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17</a:t>
            </a:fld>
            <a:endParaRPr lang="pl-PL"/>
          </a:p>
        </p:txBody>
      </p:sp>
    </p:spTree>
    <p:extLst>
      <p:ext uri="{BB962C8B-B14F-4D97-AF65-F5344CB8AC3E}">
        <p14:creationId xmlns:p14="http://schemas.microsoft.com/office/powerpoint/2010/main" xmlns="" val="1192561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18</a:t>
            </a:fld>
            <a:endParaRPr lang="pl-PL"/>
          </a:p>
        </p:txBody>
      </p:sp>
    </p:spTree>
    <p:extLst>
      <p:ext uri="{BB962C8B-B14F-4D97-AF65-F5344CB8AC3E}">
        <p14:creationId xmlns:p14="http://schemas.microsoft.com/office/powerpoint/2010/main" xmlns="" val="1736131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19</a:t>
            </a:fld>
            <a:endParaRPr lang="pl-PL"/>
          </a:p>
        </p:txBody>
      </p:sp>
    </p:spTree>
    <p:extLst>
      <p:ext uri="{BB962C8B-B14F-4D97-AF65-F5344CB8AC3E}">
        <p14:creationId xmlns:p14="http://schemas.microsoft.com/office/powerpoint/2010/main" xmlns="" val="1030900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ymbol zastępczy obrazu slajdu 1"/>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16387" name="Symbol zastępczy notatek 2"/>
          <p:cNvSpPr>
            <a:spLocks noGrp="1"/>
          </p:cNvSpPr>
          <p:nvPr>
            <p:ph type="body" idx="1"/>
          </p:nvPr>
        </p:nvSpPr>
        <p:spPr bwMode="auto">
          <a:noFill/>
        </p:spPr>
        <p:txBody>
          <a:bodyPr wrap="square" numCol="1" anchor="t" anchorCtr="0" compatLnSpc="1">
            <a:prstTxWarp prst="textNoShape">
              <a:avLst/>
            </a:prstTxWarp>
          </a:bodyPr>
          <a:lstStyle/>
          <a:p>
            <a:endParaRPr lang="pl-PL" altLang="pl-PL" smtClean="0"/>
          </a:p>
        </p:txBody>
      </p:sp>
      <p:sp>
        <p:nvSpPr>
          <p:cNvPr id="16388" name="Symbol zastępczy numeru slajdu 3"/>
          <p:cNvSpPr txBox="1">
            <a:spLocks noGrp="1"/>
          </p:cNvSpPr>
          <p:nvPr/>
        </p:nvSpPr>
        <p:spPr bwMode="auto">
          <a:xfrm>
            <a:off x="3849689" y="9428165"/>
            <a:ext cx="2946400" cy="496887"/>
          </a:xfrm>
          <a:prstGeom prst="rect">
            <a:avLst/>
          </a:prstGeom>
          <a:noFill/>
          <a:ln w="9525">
            <a:noFill/>
            <a:miter lim="800000"/>
            <a:headEnd/>
            <a:tailEnd/>
          </a:ln>
        </p:spPr>
        <p:txBody>
          <a:bodyPr anchor="b"/>
          <a:lstStyle/>
          <a:p>
            <a:pPr algn="r"/>
            <a:fld id="{63D65B80-C516-43F0-B454-056A5C0FE23D}" type="slidenum">
              <a:rPr lang="pl-PL" altLang="pl-PL" sz="1200"/>
              <a:pPr algn="r"/>
              <a:t>2</a:t>
            </a:fld>
            <a:endParaRPr lang="pl-PL" altLang="pl-PL" sz="1200"/>
          </a:p>
        </p:txBody>
      </p:sp>
      <p:sp>
        <p:nvSpPr>
          <p:cNvPr id="5" name="Symbol zastępczy daty 4"/>
          <p:cNvSpPr>
            <a:spLocks noGrp="1"/>
          </p:cNvSpPr>
          <p:nvPr>
            <p:ph type="dt" idx="10"/>
          </p:nvPr>
        </p:nvSpPr>
        <p:spPr/>
        <p:txBody>
          <a:bodyPr/>
          <a:lstStyle/>
          <a:p>
            <a:pPr>
              <a:defRPr/>
            </a:pPr>
            <a:endParaRPr lang="pl-PL"/>
          </a:p>
        </p:txBody>
      </p:sp>
      <p:sp>
        <p:nvSpPr>
          <p:cNvPr id="2" name="Symbol zastępczy numeru slajdu 1"/>
          <p:cNvSpPr>
            <a:spLocks noGrp="1"/>
          </p:cNvSpPr>
          <p:nvPr>
            <p:ph type="sldNum" sz="quarter" idx="11"/>
          </p:nvPr>
        </p:nvSpPr>
        <p:spPr/>
        <p:txBody>
          <a:bodyPr/>
          <a:lstStyle/>
          <a:p>
            <a:pPr>
              <a:defRPr/>
            </a:pPr>
            <a:fld id="{5620AFAC-A34F-4B41-BB6A-A2879AFF6470}" type="slidenum">
              <a:rPr lang="pl-PL" smtClean="0"/>
              <a:pPr>
                <a:defRPr/>
              </a:pPr>
              <a:t>2</a:t>
            </a:fld>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20</a:t>
            </a:fld>
            <a:endParaRPr lang="pl-PL"/>
          </a:p>
        </p:txBody>
      </p:sp>
    </p:spTree>
    <p:extLst>
      <p:ext uri="{BB962C8B-B14F-4D97-AF65-F5344CB8AC3E}">
        <p14:creationId xmlns:p14="http://schemas.microsoft.com/office/powerpoint/2010/main" xmlns="" val="33762000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22</a:t>
            </a:fld>
            <a:endParaRPr lang="pl-PL"/>
          </a:p>
        </p:txBody>
      </p:sp>
    </p:spTree>
    <p:extLst>
      <p:ext uri="{BB962C8B-B14F-4D97-AF65-F5344CB8AC3E}">
        <p14:creationId xmlns:p14="http://schemas.microsoft.com/office/powerpoint/2010/main" xmlns="" val="17733962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23</a:t>
            </a:fld>
            <a:endParaRPr lang="pl-PL"/>
          </a:p>
        </p:txBody>
      </p:sp>
    </p:spTree>
    <p:extLst>
      <p:ext uri="{BB962C8B-B14F-4D97-AF65-F5344CB8AC3E}">
        <p14:creationId xmlns:p14="http://schemas.microsoft.com/office/powerpoint/2010/main" xmlns="" val="13784115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24</a:t>
            </a:fld>
            <a:endParaRPr lang="pl-PL"/>
          </a:p>
        </p:txBody>
      </p:sp>
    </p:spTree>
    <p:extLst>
      <p:ext uri="{BB962C8B-B14F-4D97-AF65-F5344CB8AC3E}">
        <p14:creationId xmlns:p14="http://schemas.microsoft.com/office/powerpoint/2010/main" xmlns="" val="18993343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26</a:t>
            </a:fld>
            <a:endParaRPr lang="pl-PL"/>
          </a:p>
        </p:txBody>
      </p:sp>
    </p:spTree>
    <p:extLst>
      <p:ext uri="{BB962C8B-B14F-4D97-AF65-F5344CB8AC3E}">
        <p14:creationId xmlns:p14="http://schemas.microsoft.com/office/powerpoint/2010/main" xmlns="" val="23287967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27</a:t>
            </a:fld>
            <a:endParaRPr lang="pl-PL"/>
          </a:p>
        </p:txBody>
      </p:sp>
    </p:spTree>
    <p:extLst>
      <p:ext uri="{BB962C8B-B14F-4D97-AF65-F5344CB8AC3E}">
        <p14:creationId xmlns:p14="http://schemas.microsoft.com/office/powerpoint/2010/main" xmlns="" val="21950150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28</a:t>
            </a:fld>
            <a:endParaRPr lang="pl-PL"/>
          </a:p>
        </p:txBody>
      </p:sp>
    </p:spTree>
    <p:extLst>
      <p:ext uri="{BB962C8B-B14F-4D97-AF65-F5344CB8AC3E}">
        <p14:creationId xmlns:p14="http://schemas.microsoft.com/office/powerpoint/2010/main" xmlns="" val="37860128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29</a:t>
            </a:fld>
            <a:endParaRPr lang="pl-PL"/>
          </a:p>
        </p:txBody>
      </p:sp>
    </p:spTree>
    <p:extLst>
      <p:ext uri="{BB962C8B-B14F-4D97-AF65-F5344CB8AC3E}">
        <p14:creationId xmlns:p14="http://schemas.microsoft.com/office/powerpoint/2010/main" xmlns="" val="25956047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30</a:t>
            </a:fld>
            <a:endParaRPr lang="pl-PL"/>
          </a:p>
        </p:txBody>
      </p:sp>
    </p:spTree>
    <p:extLst>
      <p:ext uri="{BB962C8B-B14F-4D97-AF65-F5344CB8AC3E}">
        <p14:creationId xmlns:p14="http://schemas.microsoft.com/office/powerpoint/2010/main" xmlns="" val="2864272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31</a:t>
            </a:fld>
            <a:endParaRPr lang="pl-PL"/>
          </a:p>
        </p:txBody>
      </p:sp>
    </p:spTree>
    <p:extLst>
      <p:ext uri="{BB962C8B-B14F-4D97-AF65-F5344CB8AC3E}">
        <p14:creationId xmlns:p14="http://schemas.microsoft.com/office/powerpoint/2010/main" xmlns="" val="2205154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a:t>
            </a:fld>
            <a:endParaRPr lang="pl-PL"/>
          </a:p>
        </p:txBody>
      </p:sp>
    </p:spTree>
    <p:extLst>
      <p:ext uri="{BB962C8B-B14F-4D97-AF65-F5344CB8AC3E}">
        <p14:creationId xmlns:p14="http://schemas.microsoft.com/office/powerpoint/2010/main" xmlns="" val="12482769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32</a:t>
            </a:fld>
            <a:endParaRPr lang="pl-PL"/>
          </a:p>
        </p:txBody>
      </p:sp>
    </p:spTree>
    <p:extLst>
      <p:ext uri="{BB962C8B-B14F-4D97-AF65-F5344CB8AC3E}">
        <p14:creationId xmlns:p14="http://schemas.microsoft.com/office/powerpoint/2010/main" xmlns="" val="6766758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33</a:t>
            </a:fld>
            <a:endParaRPr lang="pl-PL"/>
          </a:p>
        </p:txBody>
      </p:sp>
    </p:spTree>
    <p:extLst>
      <p:ext uri="{BB962C8B-B14F-4D97-AF65-F5344CB8AC3E}">
        <p14:creationId xmlns:p14="http://schemas.microsoft.com/office/powerpoint/2010/main" xmlns="" val="26580843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34</a:t>
            </a:fld>
            <a:endParaRPr lang="pl-PL"/>
          </a:p>
        </p:txBody>
      </p:sp>
    </p:spTree>
    <p:extLst>
      <p:ext uri="{BB962C8B-B14F-4D97-AF65-F5344CB8AC3E}">
        <p14:creationId xmlns:p14="http://schemas.microsoft.com/office/powerpoint/2010/main" xmlns="" val="16011217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35</a:t>
            </a:fld>
            <a:endParaRPr lang="pl-PL"/>
          </a:p>
        </p:txBody>
      </p:sp>
    </p:spTree>
    <p:extLst>
      <p:ext uri="{BB962C8B-B14F-4D97-AF65-F5344CB8AC3E}">
        <p14:creationId xmlns:p14="http://schemas.microsoft.com/office/powerpoint/2010/main" xmlns="" val="24651591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36</a:t>
            </a:fld>
            <a:endParaRPr lang="pl-PL"/>
          </a:p>
        </p:txBody>
      </p:sp>
    </p:spTree>
    <p:extLst>
      <p:ext uri="{BB962C8B-B14F-4D97-AF65-F5344CB8AC3E}">
        <p14:creationId xmlns:p14="http://schemas.microsoft.com/office/powerpoint/2010/main" xmlns="" val="1991358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37</a:t>
            </a:fld>
            <a:endParaRPr lang="pl-PL"/>
          </a:p>
        </p:txBody>
      </p:sp>
    </p:spTree>
    <p:extLst>
      <p:ext uri="{BB962C8B-B14F-4D97-AF65-F5344CB8AC3E}">
        <p14:creationId xmlns:p14="http://schemas.microsoft.com/office/powerpoint/2010/main" xmlns="" val="3547894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38</a:t>
            </a:fld>
            <a:endParaRPr lang="pl-PL"/>
          </a:p>
        </p:txBody>
      </p:sp>
    </p:spTree>
    <p:extLst>
      <p:ext uri="{BB962C8B-B14F-4D97-AF65-F5344CB8AC3E}">
        <p14:creationId xmlns:p14="http://schemas.microsoft.com/office/powerpoint/2010/main" xmlns="" val="30500033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39</a:t>
            </a:fld>
            <a:endParaRPr lang="pl-PL"/>
          </a:p>
        </p:txBody>
      </p:sp>
    </p:spTree>
    <p:extLst>
      <p:ext uri="{BB962C8B-B14F-4D97-AF65-F5344CB8AC3E}">
        <p14:creationId xmlns:p14="http://schemas.microsoft.com/office/powerpoint/2010/main" xmlns="" val="24686270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40</a:t>
            </a:fld>
            <a:endParaRPr lang="pl-PL"/>
          </a:p>
        </p:txBody>
      </p:sp>
    </p:spTree>
    <p:extLst>
      <p:ext uri="{BB962C8B-B14F-4D97-AF65-F5344CB8AC3E}">
        <p14:creationId xmlns:p14="http://schemas.microsoft.com/office/powerpoint/2010/main" xmlns="" val="13312749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41</a:t>
            </a:fld>
            <a:endParaRPr lang="pl-PL"/>
          </a:p>
        </p:txBody>
      </p:sp>
    </p:spTree>
    <p:extLst>
      <p:ext uri="{BB962C8B-B14F-4D97-AF65-F5344CB8AC3E}">
        <p14:creationId xmlns:p14="http://schemas.microsoft.com/office/powerpoint/2010/main" xmlns="" val="1811510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a:t>
            </a:fld>
            <a:endParaRPr lang="pl-PL"/>
          </a:p>
        </p:txBody>
      </p:sp>
    </p:spTree>
    <p:extLst>
      <p:ext uri="{BB962C8B-B14F-4D97-AF65-F5344CB8AC3E}">
        <p14:creationId xmlns:p14="http://schemas.microsoft.com/office/powerpoint/2010/main" xmlns="" val="7082041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42</a:t>
            </a:fld>
            <a:endParaRPr lang="pl-PL"/>
          </a:p>
        </p:txBody>
      </p:sp>
    </p:spTree>
    <p:extLst>
      <p:ext uri="{BB962C8B-B14F-4D97-AF65-F5344CB8AC3E}">
        <p14:creationId xmlns:p14="http://schemas.microsoft.com/office/powerpoint/2010/main" xmlns="" val="18824970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43</a:t>
            </a:fld>
            <a:endParaRPr lang="pl-PL"/>
          </a:p>
        </p:txBody>
      </p:sp>
    </p:spTree>
    <p:extLst>
      <p:ext uri="{BB962C8B-B14F-4D97-AF65-F5344CB8AC3E}">
        <p14:creationId xmlns:p14="http://schemas.microsoft.com/office/powerpoint/2010/main" xmlns="" val="27804108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44</a:t>
            </a:fld>
            <a:endParaRPr lang="pl-PL"/>
          </a:p>
        </p:txBody>
      </p:sp>
    </p:spTree>
    <p:extLst>
      <p:ext uri="{BB962C8B-B14F-4D97-AF65-F5344CB8AC3E}">
        <p14:creationId xmlns:p14="http://schemas.microsoft.com/office/powerpoint/2010/main" xmlns="" val="32656866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45</a:t>
            </a:fld>
            <a:endParaRPr lang="pl-PL"/>
          </a:p>
        </p:txBody>
      </p:sp>
    </p:spTree>
    <p:extLst>
      <p:ext uri="{BB962C8B-B14F-4D97-AF65-F5344CB8AC3E}">
        <p14:creationId xmlns:p14="http://schemas.microsoft.com/office/powerpoint/2010/main" xmlns="" val="179784028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46</a:t>
            </a:fld>
            <a:endParaRPr lang="pl-PL"/>
          </a:p>
        </p:txBody>
      </p:sp>
    </p:spTree>
    <p:extLst>
      <p:ext uri="{BB962C8B-B14F-4D97-AF65-F5344CB8AC3E}">
        <p14:creationId xmlns:p14="http://schemas.microsoft.com/office/powerpoint/2010/main" xmlns="" val="322937323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47</a:t>
            </a:fld>
            <a:endParaRPr lang="pl-PL"/>
          </a:p>
        </p:txBody>
      </p:sp>
    </p:spTree>
    <p:extLst>
      <p:ext uri="{BB962C8B-B14F-4D97-AF65-F5344CB8AC3E}">
        <p14:creationId xmlns:p14="http://schemas.microsoft.com/office/powerpoint/2010/main" xmlns="" val="18145444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49</a:t>
            </a:fld>
            <a:endParaRPr lang="pl-PL"/>
          </a:p>
        </p:txBody>
      </p:sp>
    </p:spTree>
    <p:extLst>
      <p:ext uri="{BB962C8B-B14F-4D97-AF65-F5344CB8AC3E}">
        <p14:creationId xmlns:p14="http://schemas.microsoft.com/office/powerpoint/2010/main" xmlns="" val="23007033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50</a:t>
            </a:fld>
            <a:endParaRPr lang="pl-PL"/>
          </a:p>
        </p:txBody>
      </p:sp>
    </p:spTree>
    <p:extLst>
      <p:ext uri="{BB962C8B-B14F-4D97-AF65-F5344CB8AC3E}">
        <p14:creationId xmlns:p14="http://schemas.microsoft.com/office/powerpoint/2010/main" xmlns="" val="230070334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51</a:t>
            </a:fld>
            <a:endParaRPr lang="pl-PL"/>
          </a:p>
        </p:txBody>
      </p:sp>
    </p:spTree>
    <p:extLst>
      <p:ext uri="{BB962C8B-B14F-4D97-AF65-F5344CB8AC3E}">
        <p14:creationId xmlns:p14="http://schemas.microsoft.com/office/powerpoint/2010/main" xmlns="" val="3682826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5</a:t>
            </a:fld>
            <a:endParaRPr lang="pl-PL"/>
          </a:p>
        </p:txBody>
      </p:sp>
    </p:spTree>
    <p:extLst>
      <p:ext uri="{BB962C8B-B14F-4D97-AF65-F5344CB8AC3E}">
        <p14:creationId xmlns:p14="http://schemas.microsoft.com/office/powerpoint/2010/main" xmlns="" val="1946371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6</a:t>
            </a:fld>
            <a:endParaRPr lang="pl-PL"/>
          </a:p>
        </p:txBody>
      </p:sp>
    </p:spTree>
    <p:extLst>
      <p:ext uri="{BB962C8B-B14F-4D97-AF65-F5344CB8AC3E}">
        <p14:creationId xmlns:p14="http://schemas.microsoft.com/office/powerpoint/2010/main" xmlns="" val="195668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7</a:t>
            </a:fld>
            <a:endParaRPr lang="pl-PL"/>
          </a:p>
        </p:txBody>
      </p:sp>
    </p:spTree>
    <p:extLst>
      <p:ext uri="{BB962C8B-B14F-4D97-AF65-F5344CB8AC3E}">
        <p14:creationId xmlns:p14="http://schemas.microsoft.com/office/powerpoint/2010/main" xmlns="" val="1969904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8</a:t>
            </a:fld>
            <a:endParaRPr lang="pl-PL"/>
          </a:p>
        </p:txBody>
      </p:sp>
    </p:spTree>
    <p:extLst>
      <p:ext uri="{BB962C8B-B14F-4D97-AF65-F5344CB8AC3E}">
        <p14:creationId xmlns:p14="http://schemas.microsoft.com/office/powerpoint/2010/main" xmlns="" val="630178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9</a:t>
            </a:fld>
            <a:endParaRPr lang="pl-PL"/>
          </a:p>
        </p:txBody>
      </p:sp>
    </p:spTree>
    <p:extLst>
      <p:ext uri="{BB962C8B-B14F-4D97-AF65-F5344CB8AC3E}">
        <p14:creationId xmlns:p14="http://schemas.microsoft.com/office/powerpoint/2010/main" xmlns="" val="603368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ytuł i zawartość">
    <p:spTree>
      <p:nvGrpSpPr>
        <p:cNvPr id="1" name=""/>
        <p:cNvGrpSpPr/>
        <p:nvPr/>
      </p:nvGrpSpPr>
      <p:grpSpPr>
        <a:xfrm>
          <a:off x="0" y="0"/>
          <a:ext cx="0" cy="0"/>
          <a:chOff x="0" y="0"/>
          <a:chExt cx="0" cy="0"/>
        </a:xfrm>
      </p:grpSpPr>
      <p:pic>
        <p:nvPicPr>
          <p:cNvPr id="4" name="Obraz 8" descr="UE_LOGO_Europejski_Fundusz_Rolny_JPG"/>
          <p:cNvPicPr>
            <a:picLocks noChangeAspect="1" noChangeArrowheads="1"/>
          </p:cNvPicPr>
          <p:nvPr userDrawn="1"/>
        </p:nvPicPr>
        <p:blipFill>
          <a:blip r:embed="rId2" cstate="print"/>
          <a:srcRect/>
          <a:stretch>
            <a:fillRect/>
          </a:stretch>
        </p:blipFill>
        <p:spPr bwMode="auto">
          <a:xfrm>
            <a:off x="3260873" y="5966896"/>
            <a:ext cx="657225" cy="541338"/>
          </a:xfrm>
          <a:prstGeom prst="rect">
            <a:avLst/>
          </a:prstGeom>
          <a:noFill/>
          <a:ln w="9525">
            <a:noFill/>
            <a:miter lim="800000"/>
            <a:headEnd/>
            <a:tailEnd/>
          </a:ln>
        </p:spPr>
      </p:pic>
      <p:pic>
        <p:nvPicPr>
          <p:cNvPr id="5" name="Obraz 9"/>
          <p:cNvPicPr>
            <a:picLocks noChangeAspect="1" noChangeArrowheads="1"/>
          </p:cNvPicPr>
          <p:nvPr userDrawn="1"/>
        </p:nvPicPr>
        <p:blipFill>
          <a:blip r:embed="rId3" cstate="print"/>
          <a:srcRect/>
          <a:stretch>
            <a:fillRect/>
          </a:stretch>
        </p:blipFill>
        <p:spPr bwMode="auto">
          <a:xfrm>
            <a:off x="5185893" y="5902695"/>
            <a:ext cx="914400" cy="6000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
        <p:nvSpPr>
          <p:cNvPr id="3" name="Symbol zastępczy zawartości 2"/>
          <p:cNvSpPr>
            <a:spLocks noGrp="1"/>
          </p:cNvSpPr>
          <p:nvPr>
            <p:ph idx="1"/>
          </p:nvPr>
        </p:nvSpPr>
        <p:spPr>
          <a:xfrm>
            <a:off x="457200" y="1600200"/>
            <a:ext cx="8229600" cy="4525963"/>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reserve="1">
  <p:cSld name="Zawartość">
    <p:spTree>
      <p:nvGrpSpPr>
        <p:cNvPr id="1" name=""/>
        <p:cNvGrpSpPr/>
        <p:nvPr/>
      </p:nvGrpSpPr>
      <p:grpSpPr>
        <a:xfrm>
          <a:off x="0" y="0"/>
          <a:ext cx="0" cy="0"/>
          <a:chOff x="0" y="0"/>
          <a:chExt cx="0" cy="0"/>
        </a:xfrm>
      </p:grpSpPr>
      <p:sp>
        <p:nvSpPr>
          <p:cNvPr id="2" name="Symbol zastępczy zawartości 1"/>
          <p:cNvSpPr>
            <a:spLocks noGrp="1"/>
          </p:cNvSpPr>
          <p:nvPr>
            <p:ph/>
          </p:nvPr>
        </p:nvSpPr>
        <p:spPr>
          <a:xfrm>
            <a:off x="457200" y="274638"/>
            <a:ext cx="8229600" cy="5851525"/>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Slajd tytułowy">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Obraz 3"/>
          <p:cNvPicPr>
            <a:picLocks noChangeAspect="1"/>
          </p:cNvPicPr>
          <p:nvPr userDrawn="1"/>
        </p:nvPicPr>
        <p:blipFill>
          <a:blip r:embed="rId10" cstate="print"/>
          <a:srcRect/>
          <a:stretch>
            <a:fillRect/>
          </a:stretch>
        </p:blipFill>
        <p:spPr bwMode="auto">
          <a:xfrm>
            <a:off x="679450" y="241300"/>
            <a:ext cx="1566863" cy="1219200"/>
          </a:xfrm>
          <a:prstGeom prst="rect">
            <a:avLst/>
          </a:prstGeom>
          <a:noFill/>
          <a:ln w="9525">
            <a:noFill/>
            <a:miter lim="800000"/>
            <a:headEnd/>
            <a:tailEnd/>
          </a:ln>
        </p:spPr>
      </p:pic>
      <p:sp>
        <p:nvSpPr>
          <p:cNvPr id="5" name="Prostokąt 4"/>
          <p:cNvSpPr/>
          <p:nvPr userDrawn="1"/>
        </p:nvSpPr>
        <p:spPr>
          <a:xfrm>
            <a:off x="974725" y="6756400"/>
            <a:ext cx="1052513" cy="10001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pole tekstowe 5"/>
          <p:cNvSpPr txBox="1">
            <a:spLocks noChangeArrowheads="1"/>
          </p:cNvSpPr>
          <p:nvPr userDrawn="1"/>
        </p:nvSpPr>
        <p:spPr bwMode="auto">
          <a:xfrm>
            <a:off x="7419975" y="6372225"/>
            <a:ext cx="1362075" cy="369888"/>
          </a:xfrm>
          <a:prstGeom prst="rect">
            <a:avLst/>
          </a:prstGeom>
          <a:noFill/>
          <a:ln>
            <a:noFill/>
          </a:ln>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pl-PL" sz="1600" b="1" dirty="0" smtClean="0">
                <a:solidFill>
                  <a:srgbClr val="7F7F7F"/>
                </a:solidFill>
                <a:latin typeface="Myriad Pro" pitchFamily="34" charset="0"/>
                <a:cs typeface="Arial" pitchFamily="34" charset="0"/>
              </a:rPr>
              <a:t>www.wzp.p</a:t>
            </a:r>
            <a:r>
              <a:rPr lang="pl-PL" b="1" dirty="0" smtClean="0">
                <a:solidFill>
                  <a:srgbClr val="7F7F7F"/>
                </a:solidFill>
                <a:latin typeface="Myriad Pro" pitchFamily="34" charset="0"/>
                <a:cs typeface="Arial" pitchFamily="34" charset="0"/>
              </a:rPr>
              <a:t>l</a:t>
            </a:r>
          </a:p>
        </p:txBody>
      </p:sp>
      <p:pic>
        <p:nvPicPr>
          <p:cNvPr id="8" name="Obraz 8" descr="UE_LOGO_Europejski_Fundusz_Rolny_JPG"/>
          <p:cNvPicPr>
            <a:picLocks noChangeAspect="1" noChangeArrowheads="1"/>
          </p:cNvPicPr>
          <p:nvPr userDrawn="1"/>
        </p:nvPicPr>
        <p:blipFill>
          <a:blip r:embed="rId11" cstate="print"/>
          <a:srcRect/>
          <a:stretch>
            <a:fillRect/>
          </a:stretch>
        </p:blipFill>
        <p:spPr bwMode="auto">
          <a:xfrm>
            <a:off x="3228975" y="5972318"/>
            <a:ext cx="657225" cy="541338"/>
          </a:xfrm>
          <a:prstGeom prst="rect">
            <a:avLst/>
          </a:prstGeom>
          <a:noFill/>
          <a:ln w="9525">
            <a:noFill/>
            <a:miter lim="800000"/>
            <a:headEnd/>
            <a:tailEnd/>
          </a:ln>
        </p:spPr>
      </p:pic>
      <p:pic>
        <p:nvPicPr>
          <p:cNvPr id="9" name="Obraz 9"/>
          <p:cNvPicPr>
            <a:picLocks noChangeAspect="1" noChangeArrowheads="1"/>
          </p:cNvPicPr>
          <p:nvPr userDrawn="1"/>
        </p:nvPicPr>
        <p:blipFill>
          <a:blip r:embed="rId12" cstate="print"/>
          <a:srcRect/>
          <a:stretch>
            <a:fillRect/>
          </a:stretch>
        </p:blipFill>
        <p:spPr bwMode="auto">
          <a:xfrm>
            <a:off x="5153995" y="5908117"/>
            <a:ext cx="914400" cy="600075"/>
          </a:xfrm>
          <a:prstGeom prst="rect">
            <a:avLst/>
          </a:prstGeom>
          <a:noFill/>
          <a:ln w="9525">
            <a:noFill/>
            <a:miter lim="800000"/>
            <a:headEnd/>
            <a:tailEnd/>
          </a:ln>
        </p:spPr>
      </p:pic>
      <p:sp>
        <p:nvSpPr>
          <p:cNvPr id="11" name="Prostokąt 10"/>
          <p:cNvSpPr/>
          <p:nvPr userDrawn="1"/>
        </p:nvSpPr>
        <p:spPr>
          <a:xfrm>
            <a:off x="1949570" y="6507222"/>
            <a:ext cx="6477991" cy="215444"/>
          </a:xfrm>
          <a:prstGeom prst="rect">
            <a:avLst/>
          </a:prstGeom>
        </p:spPr>
        <p:txBody>
          <a:bodyPr wrap="square">
            <a:spAutoFit/>
          </a:bodyPr>
          <a:lstStyle/>
          <a:p>
            <a:r>
              <a:rPr lang="pl-PL" sz="800" dirty="0" smtClean="0">
                <a:latin typeface="Arial" charset="0"/>
              </a:rPr>
              <a:t>Europejski </a:t>
            </a:r>
            <a:r>
              <a:rPr lang="pl-PL" sz="800" baseline="0" dirty="0" smtClean="0">
                <a:latin typeface="Arial" charset="0"/>
              </a:rPr>
              <a:t>Fundusz Rolny na rzecz Rozwoju Obszarów Wiejskich</a:t>
            </a:r>
            <a:r>
              <a:rPr lang="pl-PL" sz="800" dirty="0" smtClean="0">
                <a:latin typeface="Arial" charset="0"/>
              </a:rPr>
              <a:t>: Europa inwestująca w obszary wiejskie”</a:t>
            </a:r>
            <a:endParaRPr lang="pl-PL" dirty="0"/>
          </a:p>
        </p:txBody>
      </p:sp>
      <p:pic>
        <p:nvPicPr>
          <p:cNvPr id="12" name="Obraz 11" descr="KSOW_LOGO_JPG"/>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3973997" y="5998122"/>
            <a:ext cx="1160780" cy="475615"/>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51" r:id="rId4"/>
    <p:sldLayoutId id="2147483748" r:id="rId5"/>
    <p:sldLayoutId id="2147483749" r:id="rId6"/>
    <p:sldLayoutId id="2147483750" r:id="rId7"/>
    <p:sldLayoutId id="2147483752" r:id="rId8"/>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9.xml"/><Relationship Id="rId1" Type="http://schemas.openxmlformats.org/officeDocument/2006/relationships/slideLayout" Target="../slideLayouts/slideLayout6.xml"/><Relationship Id="rId4" Type="http://schemas.openxmlformats.org/officeDocument/2006/relationships/image" Target="../media/image16.e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0" descr="C:\Users\mkrawczyk\Desktop\Zdjęcia\Konkurs\F_8_16.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051" name="Obraz 6"/>
          <p:cNvPicPr>
            <a:picLocks noChangeAspect="1"/>
          </p:cNvPicPr>
          <p:nvPr/>
        </p:nvPicPr>
        <p:blipFill>
          <a:blip r:embed="rId4" cstate="print"/>
          <a:srcRect/>
          <a:stretch>
            <a:fillRect/>
          </a:stretch>
        </p:blipFill>
        <p:spPr bwMode="auto">
          <a:xfrm>
            <a:off x="0" y="0"/>
            <a:ext cx="9144000" cy="6858000"/>
          </a:xfrm>
          <a:prstGeom prst="rect">
            <a:avLst/>
          </a:prstGeom>
          <a:noFill/>
          <a:ln w="9525">
            <a:noFill/>
            <a:miter lim="800000"/>
            <a:headEnd/>
            <a:tailEnd/>
          </a:ln>
        </p:spPr>
      </p:pic>
      <p:pic>
        <p:nvPicPr>
          <p:cNvPr id="2052" name="Obraz 8"/>
          <p:cNvPicPr>
            <a:picLocks noChangeAspect="1"/>
          </p:cNvPicPr>
          <p:nvPr/>
        </p:nvPicPr>
        <p:blipFill>
          <a:blip r:embed="rId5" cstate="print"/>
          <a:srcRect/>
          <a:stretch>
            <a:fillRect/>
          </a:stretch>
        </p:blipFill>
        <p:spPr bwMode="auto">
          <a:xfrm>
            <a:off x="498475" y="806450"/>
            <a:ext cx="2782888" cy="2163763"/>
          </a:xfrm>
          <a:prstGeom prst="rect">
            <a:avLst/>
          </a:prstGeom>
          <a:noFill/>
          <a:ln w="9525">
            <a:noFill/>
            <a:miter lim="800000"/>
            <a:headEnd/>
            <a:tailEnd/>
          </a:ln>
        </p:spPr>
      </p:pic>
      <p:sp>
        <p:nvSpPr>
          <p:cNvPr id="2053" name="pole tekstowe 11"/>
          <p:cNvSpPr txBox="1">
            <a:spLocks noChangeArrowheads="1"/>
          </p:cNvSpPr>
          <p:nvPr/>
        </p:nvSpPr>
        <p:spPr bwMode="auto">
          <a:xfrm>
            <a:off x="0" y="6273800"/>
            <a:ext cx="7535863" cy="584200"/>
          </a:xfrm>
          <a:prstGeom prst="rect">
            <a:avLst/>
          </a:prstGeom>
          <a:solidFill>
            <a:schemeClr val="bg1"/>
          </a:solidFill>
          <a:ln w="9525">
            <a:noFill/>
            <a:miter lim="800000"/>
            <a:headEnd/>
            <a:tailEnd/>
          </a:ln>
        </p:spPr>
        <p:txBody>
          <a:bodyPr>
            <a:spAutoFit/>
          </a:bodyPr>
          <a:lstStyle/>
          <a:p>
            <a:r>
              <a:rPr lang="pl-PL" sz="800" dirty="0"/>
              <a:t>Materiał opracowany przez Wydział Programów Rozwoju Obszarów Wiejskich - Urząd Marszałkowski Województwa Zachodniopomorskiego.</a:t>
            </a:r>
            <a:br>
              <a:rPr lang="pl-PL" sz="800" dirty="0"/>
            </a:br>
            <a:r>
              <a:rPr lang="pl-PL" sz="800" dirty="0"/>
              <a:t>Instytucja Zarządzająca PROW 2014-2020 – Minister Rolnictwa i Rozwoju Wsi.</a:t>
            </a:r>
            <a:br>
              <a:rPr lang="pl-PL" sz="800" dirty="0"/>
            </a:br>
            <a:r>
              <a:rPr lang="pl-PL" sz="800" dirty="0"/>
              <a:t>„Europejski Fundusz Rolny na rzecz Rozwoju Obszarów Wiejskich: Europa inwestująca w obszary wiejskie”. Materiał współfinansowany ze środków Unii Europejskiej w ramach Pomocy Technicznej Programu Rozwoju Obszarów Wiejskich na lata 2014-2020.</a:t>
            </a:r>
          </a:p>
        </p:txBody>
      </p:sp>
      <p:pic>
        <p:nvPicPr>
          <p:cNvPr id="2054" name="Picture 2" descr="C:\Users\mmatusiak\Desktop\Symbol UE (jpg)\flag_yellow_low.jpg"/>
          <p:cNvPicPr>
            <a:picLocks noChangeAspect="1" noChangeArrowheads="1"/>
          </p:cNvPicPr>
          <p:nvPr/>
        </p:nvPicPr>
        <p:blipFill>
          <a:blip r:embed="rId6" cstate="print"/>
          <a:srcRect/>
          <a:stretch>
            <a:fillRect/>
          </a:stretch>
        </p:blipFill>
        <p:spPr bwMode="auto">
          <a:xfrm>
            <a:off x="0" y="5878513"/>
            <a:ext cx="568325" cy="379412"/>
          </a:xfrm>
          <a:prstGeom prst="rect">
            <a:avLst/>
          </a:prstGeom>
          <a:noFill/>
          <a:ln w="9525">
            <a:noFill/>
            <a:miter lim="800000"/>
            <a:headEnd/>
            <a:tailEnd/>
          </a:ln>
        </p:spPr>
      </p:pic>
      <p:pic>
        <p:nvPicPr>
          <p:cNvPr id="2056" name="Obraz 14" descr="KSOW_LOGO_JPG"/>
          <p:cNvPicPr>
            <a:picLocks noChangeAspect="1" noChangeArrowheads="1"/>
          </p:cNvPicPr>
          <p:nvPr/>
        </p:nvPicPr>
        <p:blipFill>
          <a:blip r:embed="rId7" cstate="print"/>
          <a:srcRect/>
          <a:stretch>
            <a:fillRect/>
          </a:stretch>
        </p:blipFill>
        <p:spPr bwMode="auto">
          <a:xfrm>
            <a:off x="923925" y="5868988"/>
            <a:ext cx="1046163" cy="415925"/>
          </a:xfrm>
          <a:prstGeom prst="rect">
            <a:avLst/>
          </a:prstGeom>
          <a:noFill/>
          <a:ln w="9525">
            <a:noFill/>
            <a:miter lim="800000"/>
            <a:headEnd/>
            <a:tailEnd/>
          </a:ln>
        </p:spPr>
      </p:pic>
      <p:pic>
        <p:nvPicPr>
          <p:cNvPr id="2057" name="Picture 12"/>
          <p:cNvPicPr>
            <a:picLocks noChangeAspect="1" noChangeArrowheads="1"/>
          </p:cNvPicPr>
          <p:nvPr/>
        </p:nvPicPr>
        <p:blipFill>
          <a:blip r:embed="rId8" cstate="print"/>
          <a:srcRect/>
          <a:stretch>
            <a:fillRect/>
          </a:stretch>
        </p:blipFill>
        <p:spPr bwMode="auto">
          <a:xfrm>
            <a:off x="2305050" y="5881688"/>
            <a:ext cx="728663" cy="449262"/>
          </a:xfrm>
          <a:prstGeom prst="rect">
            <a:avLst/>
          </a:prstGeom>
          <a:noFill/>
          <a:ln w="9525">
            <a:noFill/>
            <a:miter lim="800000"/>
            <a:headEnd/>
            <a:tailEnd/>
          </a:ln>
        </p:spPr>
      </p:pic>
      <p:sp>
        <p:nvSpPr>
          <p:cNvPr id="2058" name="Text Box 11"/>
          <p:cNvSpPr txBox="1">
            <a:spLocks noChangeArrowheads="1"/>
          </p:cNvSpPr>
          <p:nvPr/>
        </p:nvSpPr>
        <p:spPr bwMode="auto">
          <a:xfrm>
            <a:off x="0" y="3657601"/>
            <a:ext cx="5796136" cy="1631216"/>
          </a:xfrm>
          <a:prstGeom prst="rect">
            <a:avLst/>
          </a:prstGeom>
          <a:solidFill>
            <a:srgbClr val="009932"/>
          </a:solidFill>
          <a:ln w="9525">
            <a:noFill/>
            <a:miter lim="800000"/>
            <a:headEnd/>
            <a:tailEnd/>
          </a:ln>
        </p:spPr>
        <p:txBody>
          <a:bodyPr wrap="square">
            <a:spAutoFit/>
          </a:bodyPr>
          <a:lstStyle/>
          <a:p>
            <a:pPr algn="ctr"/>
            <a:r>
              <a:rPr lang="pl-PL" altLang="pl-PL" sz="2000" b="1" dirty="0" smtClean="0">
                <a:solidFill>
                  <a:schemeClr val="bg1"/>
                </a:solidFill>
                <a:latin typeface="Arial" pitchFamily="34" charset="0"/>
              </a:rPr>
              <a:t>Program Rozwoju Obszarów Wiejskich </a:t>
            </a:r>
            <a:br>
              <a:rPr lang="pl-PL" altLang="pl-PL" sz="2000" b="1" dirty="0" smtClean="0">
                <a:solidFill>
                  <a:schemeClr val="bg1"/>
                </a:solidFill>
                <a:latin typeface="Arial" pitchFamily="34" charset="0"/>
              </a:rPr>
            </a:br>
            <a:r>
              <a:rPr lang="pl-PL" altLang="pl-PL" sz="2000" b="1" dirty="0" smtClean="0">
                <a:solidFill>
                  <a:schemeClr val="bg1"/>
                </a:solidFill>
                <a:latin typeface="Arial" pitchFamily="34" charset="0"/>
              </a:rPr>
              <a:t>na lata 2014-2020</a:t>
            </a:r>
          </a:p>
          <a:p>
            <a:pPr algn="ctr"/>
            <a:endParaRPr lang="pl-PL" altLang="pl-PL" sz="2000" b="1" dirty="0" smtClean="0">
              <a:solidFill>
                <a:schemeClr val="bg1"/>
              </a:solidFill>
              <a:latin typeface="Arial" pitchFamily="34" charset="0"/>
            </a:endParaRPr>
          </a:p>
          <a:p>
            <a:pPr algn="ctr"/>
            <a:r>
              <a:rPr lang="pl-PL" altLang="pl-PL" sz="2000" b="1" dirty="0" smtClean="0">
                <a:solidFill>
                  <a:schemeClr val="bg1"/>
                </a:solidFill>
                <a:latin typeface="Arial" pitchFamily="34" charset="0"/>
              </a:rPr>
              <a:t>Targowiska </a:t>
            </a:r>
          </a:p>
          <a:p>
            <a:pPr algn="ctr"/>
            <a:r>
              <a:rPr lang="pl-PL" altLang="pl-PL" sz="2000" b="1" dirty="0" smtClean="0">
                <a:solidFill>
                  <a:schemeClr val="bg1"/>
                </a:solidFill>
                <a:latin typeface="Arial" pitchFamily="34" charset="0"/>
              </a:rPr>
              <a:t>– wniosek o przyznanie pomocy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138674"/>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itchFamily="34" charset="0"/>
              </a:rPr>
              <a:t>I. CZĘŚĆ OGÓLNA</a:t>
            </a:r>
            <a:endParaRPr lang="pl-PL" sz="1400" dirty="0"/>
          </a:p>
        </p:txBody>
      </p:sp>
      <p:sp>
        <p:nvSpPr>
          <p:cNvPr id="4" name="Symbol zastępczy zawartości 3"/>
          <p:cNvSpPr>
            <a:spLocks noGrp="1"/>
          </p:cNvSpPr>
          <p:nvPr>
            <p:ph idx="1"/>
          </p:nvPr>
        </p:nvSpPr>
        <p:spPr>
          <a:xfrm>
            <a:off x="1533525" y="893126"/>
            <a:ext cx="7222102" cy="5233037"/>
          </a:xfrm>
        </p:spPr>
        <p:txBody>
          <a:bodyPr/>
          <a:lstStyle/>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a:latin typeface="Arial" pitchFamily="34" charset="0"/>
              <a:cs typeface="Arial" pitchFamily="34" charset="0"/>
            </a:endParaRPr>
          </a:p>
        </p:txBody>
      </p:sp>
      <p:sp>
        <p:nvSpPr>
          <p:cNvPr id="5" name="pole tekstowe 4"/>
          <p:cNvSpPr txBox="1"/>
          <p:nvPr/>
        </p:nvSpPr>
        <p:spPr>
          <a:xfrm>
            <a:off x="228887" y="4080041"/>
            <a:ext cx="8344147" cy="1705082"/>
          </a:xfrm>
          <a:prstGeom prst="rect">
            <a:avLst/>
          </a:prstGeom>
          <a:noFill/>
        </p:spPr>
        <p:txBody>
          <a:bodyPr wrap="square" rtlCol="0">
            <a:spAutoFit/>
          </a:bodyPr>
          <a:lstStyle/>
          <a:p>
            <a:pPr lvl="0" algn="just" eaLnBrk="0" hangingPunct="0">
              <a:spcBef>
                <a:spcPct val="20000"/>
              </a:spcBef>
            </a:pPr>
            <a:r>
              <a:rPr lang="pl-PL" sz="1400" dirty="0" smtClean="0">
                <a:solidFill>
                  <a:prstClr val="black"/>
                </a:solidFill>
                <a:latin typeface="Arial" pitchFamily="34" charset="0"/>
                <a:cs typeface="Arial" pitchFamily="34" charset="0"/>
              </a:rPr>
              <a:t>         W części ogólnej należy zaznaczyć </a:t>
            </a:r>
            <a:r>
              <a:rPr lang="pl-PL" sz="1400" dirty="0">
                <a:solidFill>
                  <a:prstClr val="black"/>
                </a:solidFill>
                <a:latin typeface="Arial" pitchFamily="34" charset="0"/>
                <a:cs typeface="Arial" pitchFamily="34" charset="0"/>
              </a:rPr>
              <a:t>właściwe pole:</a:t>
            </a:r>
          </a:p>
          <a:p>
            <a:pPr lvl="1" algn="just" eaLnBrk="0" hangingPunct="0">
              <a:spcBef>
                <a:spcPts val="600"/>
              </a:spcBef>
            </a:pPr>
            <a:r>
              <a:rPr lang="pl-PL" sz="1400" b="1" dirty="0">
                <a:solidFill>
                  <a:prstClr val="black"/>
                </a:solidFill>
                <a:latin typeface="Arial" pitchFamily="34" charset="0"/>
                <a:cs typeface="Arial" pitchFamily="34" charset="0"/>
              </a:rPr>
              <a:t> </a:t>
            </a:r>
            <a:r>
              <a:rPr lang="pl-PL" sz="1400" b="1" dirty="0" smtClean="0">
                <a:solidFill>
                  <a:prstClr val="black"/>
                </a:solidFill>
                <a:latin typeface="Arial" pitchFamily="34" charset="0"/>
                <a:cs typeface="Arial" pitchFamily="34" charset="0"/>
              </a:rPr>
              <a:t>       </a:t>
            </a:r>
            <a:r>
              <a:rPr lang="pl-PL" sz="1200" dirty="0" smtClean="0">
                <a:solidFill>
                  <a:prstClr val="black"/>
                </a:solidFill>
                <a:latin typeface="Arial" pitchFamily="34" charset="0"/>
                <a:cs typeface="Arial" pitchFamily="34" charset="0"/>
              </a:rPr>
              <a:t>1.1.</a:t>
            </a:r>
            <a:r>
              <a:rPr lang="pl-PL" sz="1400" b="1" dirty="0" smtClean="0">
                <a:solidFill>
                  <a:prstClr val="black"/>
                </a:solidFill>
                <a:latin typeface="Arial" pitchFamily="34" charset="0"/>
                <a:cs typeface="Arial" pitchFamily="34" charset="0"/>
              </a:rPr>
              <a:t>  Złożenie wniosku</a:t>
            </a:r>
            <a:endParaRPr lang="pl-PL" sz="1400" dirty="0" smtClean="0">
              <a:solidFill>
                <a:prstClr val="black"/>
              </a:solidFill>
              <a:latin typeface="Arial" pitchFamily="34" charset="0"/>
              <a:cs typeface="Arial" pitchFamily="34" charset="0"/>
            </a:endParaRPr>
          </a:p>
          <a:p>
            <a:pPr lvl="0" algn="just" eaLnBrk="0" hangingPunct="0">
              <a:spcBef>
                <a:spcPct val="20000"/>
              </a:spcBef>
            </a:pPr>
            <a:r>
              <a:rPr lang="pl-PL" sz="1400" dirty="0" smtClean="0">
                <a:solidFill>
                  <a:prstClr val="black"/>
                </a:solidFill>
                <a:latin typeface="Arial" pitchFamily="34" charset="0"/>
                <a:cs typeface="Arial" pitchFamily="34" charset="0"/>
              </a:rPr>
              <a:t>          lub   </a:t>
            </a:r>
            <a:r>
              <a:rPr lang="pl-PL" sz="1200" dirty="0" smtClean="0">
                <a:solidFill>
                  <a:prstClr val="black"/>
                </a:solidFill>
                <a:latin typeface="Arial" pitchFamily="34" charset="0"/>
                <a:cs typeface="Arial" pitchFamily="34" charset="0"/>
              </a:rPr>
              <a:t>1.2. </a:t>
            </a:r>
            <a:r>
              <a:rPr lang="pl-PL" sz="1400" b="1" dirty="0" smtClean="0">
                <a:solidFill>
                  <a:prstClr val="black"/>
                </a:solidFill>
                <a:latin typeface="Arial" pitchFamily="34" charset="0"/>
                <a:cs typeface="Arial" pitchFamily="34" charset="0"/>
              </a:rPr>
              <a:t>Korekta wniosku</a:t>
            </a:r>
            <a:r>
              <a:rPr lang="pl-PL" sz="1400" dirty="0" smtClean="0">
                <a:solidFill>
                  <a:prstClr val="black"/>
                </a:solidFill>
                <a:latin typeface="Arial" pitchFamily="34" charset="0"/>
                <a:cs typeface="Arial" pitchFamily="34" charset="0"/>
              </a:rPr>
              <a:t> - w przypadku, gdy Wnioskodawca zostanie wezwany na piśmie przez</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	     UM do usunięcia braków we wniosku albo wycofuje wniosek w części.</a:t>
            </a:r>
          </a:p>
          <a:p>
            <a:pPr marL="709200" lvl="1" algn="just" eaLnBrk="0" hangingPunct="0">
              <a:spcBef>
                <a:spcPts val="600"/>
              </a:spcBef>
            </a:pPr>
            <a:r>
              <a:rPr lang="pl-PL" sz="1200" dirty="0" smtClean="0">
                <a:solidFill>
                  <a:prstClr val="black"/>
                </a:solidFill>
                <a:latin typeface="Arial" pitchFamily="34" charset="0"/>
                <a:cs typeface="Arial" pitchFamily="34" charset="0"/>
              </a:rPr>
              <a:t>W </a:t>
            </a:r>
            <a:r>
              <a:rPr lang="pl-PL" sz="1200" dirty="0">
                <a:solidFill>
                  <a:prstClr val="black"/>
                </a:solidFill>
                <a:latin typeface="Arial" pitchFamily="34" charset="0"/>
                <a:cs typeface="Arial" pitchFamily="34" charset="0"/>
              </a:rPr>
              <a:t>tym </a:t>
            </a:r>
            <a:r>
              <a:rPr lang="pl-PL" sz="1200" dirty="0" smtClean="0">
                <a:solidFill>
                  <a:prstClr val="black"/>
                </a:solidFill>
                <a:latin typeface="Arial" pitchFamily="34" charset="0"/>
                <a:cs typeface="Arial" pitchFamily="34" charset="0"/>
              </a:rPr>
              <a:t>przypadku należy dokonać poprawek </a:t>
            </a:r>
            <a:r>
              <a:rPr lang="pl-PL" sz="1200" dirty="0">
                <a:solidFill>
                  <a:prstClr val="black"/>
                </a:solidFill>
                <a:latin typeface="Arial" pitchFamily="34" charset="0"/>
                <a:cs typeface="Arial" pitchFamily="34" charset="0"/>
              </a:rPr>
              <a:t>i </a:t>
            </a:r>
            <a:r>
              <a:rPr lang="pl-PL" sz="1200" dirty="0" smtClean="0">
                <a:solidFill>
                  <a:prstClr val="black"/>
                </a:solidFill>
                <a:latin typeface="Arial" pitchFamily="34" charset="0"/>
                <a:cs typeface="Arial" pitchFamily="34" charset="0"/>
              </a:rPr>
              <a:t>uzupełnień w </a:t>
            </a:r>
            <a:r>
              <a:rPr lang="pl-PL" sz="1200" dirty="0">
                <a:solidFill>
                  <a:prstClr val="black"/>
                </a:solidFill>
                <a:latin typeface="Arial" pitchFamily="34" charset="0"/>
                <a:cs typeface="Arial" pitchFamily="34" charset="0"/>
              </a:rPr>
              <a:t>polach </a:t>
            </a:r>
            <a:r>
              <a:rPr lang="pl-PL" sz="1200" dirty="0" smtClean="0">
                <a:solidFill>
                  <a:prstClr val="black"/>
                </a:solidFill>
                <a:latin typeface="Arial" pitchFamily="34" charset="0"/>
                <a:cs typeface="Arial" pitchFamily="34" charset="0"/>
              </a:rPr>
              <a:t>wniosku / załącznikach wyłącznie </a:t>
            </a:r>
            <a:r>
              <a:rPr lang="pl-PL" sz="1200" dirty="0">
                <a:solidFill>
                  <a:prstClr val="black"/>
                </a:solidFill>
                <a:latin typeface="Arial" pitchFamily="34" charset="0"/>
                <a:cs typeface="Arial" pitchFamily="34" charset="0"/>
              </a:rPr>
              <a:t>tych</a:t>
            </a:r>
            <a:r>
              <a:rPr lang="pl-PL" sz="1200" dirty="0" smtClean="0">
                <a:solidFill>
                  <a:prstClr val="black"/>
                </a:solidFill>
                <a:latin typeface="Arial" pitchFamily="34" charset="0"/>
                <a:cs typeface="Arial" pitchFamily="34" charset="0"/>
              </a:rPr>
              <a:t>, </a:t>
            </a:r>
            <a:br>
              <a:rPr lang="pl-PL" sz="1200" dirty="0" smtClean="0">
                <a:solidFill>
                  <a:prstClr val="black"/>
                </a:solidFill>
                <a:latin typeface="Arial" pitchFamily="34" charset="0"/>
                <a:cs typeface="Arial" pitchFamily="34" charset="0"/>
              </a:rPr>
            </a:br>
            <a:r>
              <a:rPr lang="pl-PL" sz="1200" dirty="0" smtClean="0">
                <a:solidFill>
                  <a:prstClr val="black"/>
                </a:solidFill>
                <a:latin typeface="Arial" pitchFamily="34" charset="0"/>
                <a:cs typeface="Arial" pitchFamily="34" charset="0"/>
              </a:rPr>
              <a:t>do </a:t>
            </a:r>
            <a:r>
              <a:rPr lang="pl-PL" sz="1200" dirty="0">
                <a:solidFill>
                  <a:prstClr val="black"/>
                </a:solidFill>
                <a:latin typeface="Arial" pitchFamily="34" charset="0"/>
                <a:cs typeface="Arial" pitchFamily="34" charset="0"/>
              </a:rPr>
              <a:t>korekty których Wnioskodawca </a:t>
            </a:r>
            <a:r>
              <a:rPr lang="pl-PL" sz="1200" dirty="0" smtClean="0">
                <a:solidFill>
                  <a:prstClr val="black"/>
                </a:solidFill>
                <a:latin typeface="Arial" pitchFamily="34" charset="0"/>
                <a:cs typeface="Arial" pitchFamily="34" charset="0"/>
              </a:rPr>
              <a:t>został </a:t>
            </a:r>
            <a:r>
              <a:rPr lang="pl-PL" sz="1200" dirty="0">
                <a:solidFill>
                  <a:prstClr val="black"/>
                </a:solidFill>
                <a:latin typeface="Arial" pitchFamily="34" charset="0"/>
                <a:cs typeface="Arial" pitchFamily="34" charset="0"/>
              </a:rPr>
              <a:t>wezwany. Dane wniosku </a:t>
            </a:r>
            <a:r>
              <a:rPr lang="pl-PL" sz="1200" dirty="0" smtClean="0">
                <a:solidFill>
                  <a:prstClr val="black"/>
                </a:solidFill>
                <a:latin typeface="Arial" pitchFamily="34" charset="0"/>
                <a:cs typeface="Arial" pitchFamily="34" charset="0"/>
              </a:rPr>
              <a:t>nie objęte korektą </a:t>
            </a:r>
            <a:r>
              <a:rPr lang="pl-PL" sz="1200" dirty="0">
                <a:solidFill>
                  <a:prstClr val="black"/>
                </a:solidFill>
                <a:latin typeface="Arial" pitchFamily="34" charset="0"/>
                <a:cs typeface="Arial" pitchFamily="34" charset="0"/>
              </a:rPr>
              <a:t>muszą być tożsame </a:t>
            </a:r>
            <a:r>
              <a:rPr lang="pl-PL" sz="1200" dirty="0" smtClean="0">
                <a:solidFill>
                  <a:prstClr val="black"/>
                </a:solidFill>
                <a:latin typeface="Arial" pitchFamily="34" charset="0"/>
                <a:cs typeface="Arial" pitchFamily="34" charset="0"/>
              </a:rPr>
              <a:t/>
            </a:r>
            <a:br>
              <a:rPr lang="pl-PL" sz="1200" dirty="0" smtClean="0">
                <a:solidFill>
                  <a:prstClr val="black"/>
                </a:solidFill>
                <a:latin typeface="Arial" pitchFamily="34" charset="0"/>
                <a:cs typeface="Arial" pitchFamily="34" charset="0"/>
              </a:rPr>
            </a:br>
            <a:r>
              <a:rPr lang="pl-PL" sz="1200" dirty="0" smtClean="0">
                <a:solidFill>
                  <a:prstClr val="black"/>
                </a:solidFill>
                <a:latin typeface="Arial" pitchFamily="34" charset="0"/>
                <a:cs typeface="Arial" pitchFamily="34" charset="0"/>
              </a:rPr>
              <a:t>z </a:t>
            </a:r>
            <a:r>
              <a:rPr lang="pl-PL" sz="1200" dirty="0">
                <a:solidFill>
                  <a:prstClr val="black"/>
                </a:solidFill>
                <a:latin typeface="Arial" pitchFamily="34" charset="0"/>
                <a:cs typeface="Arial" pitchFamily="34" charset="0"/>
              </a:rPr>
              <a:t>danymi, które zostały podane w ostatniej złożonej </a:t>
            </a:r>
            <a:r>
              <a:rPr lang="pl-PL" sz="1200" dirty="0" smtClean="0">
                <a:solidFill>
                  <a:prstClr val="black"/>
                </a:solidFill>
                <a:latin typeface="Arial" pitchFamily="34" charset="0"/>
                <a:cs typeface="Arial" pitchFamily="34" charset="0"/>
              </a:rPr>
              <a:t>wersji </a:t>
            </a:r>
            <a:r>
              <a:rPr lang="pl-PL" sz="1200" dirty="0">
                <a:solidFill>
                  <a:prstClr val="black"/>
                </a:solidFill>
                <a:latin typeface="Arial" pitchFamily="34" charset="0"/>
                <a:cs typeface="Arial" pitchFamily="34" charset="0"/>
              </a:rPr>
              <a:t>wniosku. </a:t>
            </a:r>
          </a:p>
        </p:txBody>
      </p:sp>
      <p:graphicFrame>
        <p:nvGraphicFramePr>
          <p:cNvPr id="6" name="Tabela 5"/>
          <p:cNvGraphicFramePr>
            <a:graphicFrameLocks noGrp="1"/>
          </p:cNvGraphicFramePr>
          <p:nvPr/>
        </p:nvGraphicFramePr>
        <p:xfrm>
          <a:off x="2610028" y="797541"/>
          <a:ext cx="6235092" cy="3251534"/>
        </p:xfrm>
        <a:graphic>
          <a:graphicData uri="http://schemas.openxmlformats.org/drawingml/2006/table">
            <a:tbl>
              <a:tblPr/>
              <a:tblGrid>
                <a:gridCol w="175636"/>
                <a:gridCol w="175636"/>
                <a:gridCol w="169364"/>
                <a:gridCol w="169364"/>
                <a:gridCol w="169364"/>
                <a:gridCol w="169364"/>
                <a:gridCol w="169364"/>
                <a:gridCol w="169364"/>
                <a:gridCol w="169364"/>
                <a:gridCol w="169364"/>
                <a:gridCol w="169364"/>
                <a:gridCol w="169364"/>
                <a:gridCol w="169364"/>
                <a:gridCol w="169364"/>
                <a:gridCol w="175636"/>
                <a:gridCol w="169364"/>
                <a:gridCol w="169364"/>
                <a:gridCol w="169364"/>
                <a:gridCol w="169364"/>
                <a:gridCol w="169364"/>
                <a:gridCol w="169364"/>
                <a:gridCol w="175636"/>
                <a:gridCol w="175636"/>
                <a:gridCol w="175636"/>
                <a:gridCol w="175636"/>
                <a:gridCol w="188181"/>
                <a:gridCol w="178773"/>
                <a:gridCol w="178773"/>
                <a:gridCol w="178773"/>
                <a:gridCol w="175636"/>
                <a:gridCol w="175636"/>
                <a:gridCol w="175636"/>
                <a:gridCol w="213272"/>
                <a:gridCol w="175636"/>
                <a:gridCol w="175636"/>
                <a:gridCol w="141136"/>
              </a:tblGrid>
              <a:tr h="149754">
                <a:tc rowSpan="3" gridSpan="21">
                  <a:txBody>
                    <a:bodyPr/>
                    <a:lstStyle/>
                    <a:p>
                      <a:pPr algn="ctr" fontAlgn="b"/>
                      <a:r>
                        <a:rPr lang="pl-PL" sz="1000" b="1" i="0" u="none" strike="noStrike" dirty="0">
                          <a:latin typeface="Arial"/>
                        </a:rPr>
                        <a:t>WNIOSEK O PRZYZNANIE POMOCY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a:txBody>
                    <a:bodyPr/>
                    <a:lstStyle/>
                    <a:p>
                      <a:pPr algn="l" fontAlgn="ctr"/>
                      <a:r>
                        <a:rPr lang="pl-PL" sz="10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49754">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ctr"/>
                      <a:r>
                        <a:rPr lang="pl-PL" sz="10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7">
                  <a:txBody>
                    <a:bodyPr/>
                    <a:lstStyle/>
                    <a:p>
                      <a:pPr algn="r" fontAlgn="ctr"/>
                      <a:r>
                        <a:rPr lang="pl-PL" sz="700" b="0" i="1" u="none" strike="noStrike">
                          <a:latin typeface="Arial"/>
                        </a:rPr>
                        <a:t>Symbol formularza</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ctr" fontAlgn="ctr"/>
                      <a:r>
                        <a:rPr lang="pl-PL" sz="900" b="1" i="0" u="none" strike="noStrike">
                          <a:latin typeface="Arial"/>
                        </a:rPr>
                        <a:t> W-1/7.4.2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10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49754">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gridSpan="14">
                  <a:txBody>
                    <a:bodyPr/>
                    <a:lstStyle/>
                    <a:p>
                      <a:pPr algn="ctr" fontAlgn="ctr"/>
                      <a:r>
                        <a:rPr lang="pl-PL" sz="1000" b="0" i="0" u="none" strike="noStrike">
                          <a:latin typeface="Arial"/>
                        </a:rPr>
                        <a:t>Potwierdzenie przyjęcia wniosku</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ctr"/>
                      <a:r>
                        <a:rPr lang="pl-PL" sz="10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76743">
                <a:tc rowSpan="5" gridSpan="21">
                  <a:txBody>
                    <a:bodyPr/>
                    <a:lstStyle/>
                    <a:p>
                      <a:pPr algn="ctr" fontAlgn="ctr"/>
                      <a:r>
                        <a:rPr lang="pl-PL" sz="1000" b="1" i="0" u="none" strike="noStrike" dirty="0">
                          <a:latin typeface="Arial"/>
                        </a:rPr>
                        <a:t>na operacje typu </a:t>
                      </a:r>
                      <a:r>
                        <a:rPr lang="pl-PL" sz="1000" b="1" i="1" u="none" strike="noStrike" dirty="0">
                          <a:latin typeface="Arial"/>
                        </a:rPr>
                        <a:t/>
                      </a:r>
                      <a:br>
                        <a:rPr lang="pl-PL" sz="1000" b="1" i="1" u="none" strike="noStrike" dirty="0">
                          <a:latin typeface="Arial"/>
                        </a:rPr>
                      </a:br>
                      <a:r>
                        <a:rPr lang="pl-PL" sz="1000" b="1" i="1" u="none" strike="noStrike" dirty="0">
                          <a:latin typeface="Arial"/>
                        </a:rPr>
                        <a:t> „Inwestycje w targowiska lub obiekty budowlane </a:t>
                      </a:r>
                      <a:br>
                        <a:rPr lang="pl-PL" sz="1000" b="1" i="1" u="none" strike="noStrike" dirty="0">
                          <a:latin typeface="Arial"/>
                        </a:rPr>
                      </a:br>
                      <a:r>
                        <a:rPr lang="pl-PL" sz="1000" b="1" i="1" u="none" strike="noStrike" dirty="0">
                          <a:latin typeface="Arial"/>
                        </a:rPr>
                        <a:t>przeznaczone na cele promocji lokalnych produktów” </a:t>
                      </a:r>
                      <a:br>
                        <a:rPr lang="pl-PL" sz="1000" b="1" i="1" u="none" strike="noStrike" dirty="0">
                          <a:latin typeface="Arial"/>
                        </a:rPr>
                      </a:br>
                      <a:r>
                        <a:rPr lang="pl-PL" sz="1000" b="1" i="0" u="none" strike="noStrike" dirty="0">
                          <a:latin typeface="Arial"/>
                        </a:rPr>
                        <a:t>w ramach </a:t>
                      </a:r>
                      <a:r>
                        <a:rPr lang="pl-PL" sz="1000" b="1" i="0" u="none" strike="noStrike" dirty="0" err="1">
                          <a:latin typeface="Arial"/>
                        </a:rPr>
                        <a:t>poddziałania</a:t>
                      </a:r>
                      <a:r>
                        <a:rPr lang="pl-PL" sz="1000" b="1" i="0" u="none" strike="noStrike" dirty="0">
                          <a:latin typeface="Arial"/>
                        </a:rPr>
                        <a:t> </a:t>
                      </a:r>
                      <a:r>
                        <a:rPr lang="pl-PL" sz="1000" b="1" i="1" u="none" strike="noStrike" dirty="0">
                          <a:latin typeface="Arial"/>
                        </a:rPr>
                        <a:t>„Wsparcie inwestycji w tworzenie, ulepszanie i rozwijanie podstawowych usług lokalnych </a:t>
                      </a:r>
                      <a:br>
                        <a:rPr lang="pl-PL" sz="1000" b="1" i="1" u="none" strike="noStrike" dirty="0">
                          <a:latin typeface="Arial"/>
                        </a:rPr>
                      </a:br>
                      <a:r>
                        <a:rPr lang="pl-PL" sz="1000" b="1" i="1" u="none" strike="noStrike" dirty="0">
                          <a:latin typeface="Arial"/>
                        </a:rPr>
                        <a:t>dla ludności wiejskiej, w tym rekreacji, kultury </a:t>
                      </a:r>
                      <a:br>
                        <a:rPr lang="pl-PL" sz="1000" b="1" i="1" u="none" strike="noStrike" dirty="0">
                          <a:latin typeface="Arial"/>
                        </a:rPr>
                      </a:br>
                      <a:r>
                        <a:rPr lang="pl-PL" sz="1000" b="1" i="1" u="none" strike="noStrike" dirty="0">
                          <a:latin typeface="Arial"/>
                        </a:rPr>
                        <a:t>i powiązanej infrastruktury”,</a:t>
                      </a:r>
                      <a:br>
                        <a:rPr lang="pl-PL" sz="1000" b="1" i="1" u="none" strike="noStrike" dirty="0">
                          <a:latin typeface="Arial"/>
                        </a:rPr>
                      </a:br>
                      <a:r>
                        <a:rPr lang="pl-PL" sz="1000" b="1" i="0" u="none" strike="noStrike" dirty="0">
                          <a:latin typeface="Arial"/>
                        </a:rPr>
                        <a:t>objętego Programem Rozwoju Obszarów Wiejskich </a:t>
                      </a:r>
                      <a:br>
                        <a:rPr lang="pl-PL" sz="1000" b="1" i="0" u="none" strike="noStrike" dirty="0">
                          <a:latin typeface="Arial"/>
                        </a:rPr>
                      </a:br>
                      <a:r>
                        <a:rPr lang="pl-PL" sz="1000" b="1" i="0" u="none" strike="noStrike" dirty="0">
                          <a:latin typeface="Arial"/>
                        </a:rPr>
                        <a:t>na lata 2014-2020</a:t>
                      </a:r>
                      <a:endParaRPr lang="pl-PL" sz="1000" b="1" i="1" u="none" strike="noStrike" dirty="0">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a:txBody>
                    <a:bodyPr/>
                    <a:lstStyle/>
                    <a:p>
                      <a:pPr algn="l" fontAlgn="ctr"/>
                      <a:r>
                        <a:rPr lang="pl-PL" sz="8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800" b="1"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800" b="1" i="0" u="none" strike="noStrike">
                          <a:latin typeface="Arial"/>
                        </a:rPr>
                        <a:t> </a:t>
                      </a:r>
                    </a:p>
                  </a:txBody>
                  <a:tcPr marL="0" marR="0" marT="0" marB="0" anchor="ctr">
                    <a:lnL>
                      <a:noFill/>
                    </a:lnL>
                    <a:lnR>
                      <a:noFill/>
                    </a:lnR>
                    <a:lnT>
                      <a:noFill/>
                    </a:lnT>
                    <a:lnB>
                      <a:noFill/>
                    </a:lnB>
                    <a:solidFill>
                      <a:srgbClr val="FFFFFF"/>
                    </a:solidFill>
                  </a:tcPr>
                </a:tc>
                <a:tc gridSpan="9">
                  <a:txBody>
                    <a:bodyPr/>
                    <a:lstStyle/>
                    <a:p>
                      <a:pPr algn="ctr" fontAlgn="ctr"/>
                      <a:r>
                        <a:rPr lang="pl-PL" sz="900" b="0" i="1" u="none" strike="noStrike">
                          <a:latin typeface="Arial"/>
                        </a:rPr>
                        <a:t>/pieczęć/</a:t>
                      </a:r>
                    </a:p>
                  </a:txBody>
                  <a:tcPr marL="0" marR="0" marT="0" marB="0" anchor="ctr">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215165">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t"/>
                      <a:r>
                        <a:rPr lang="pl-PL" sz="1100" b="1"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553282">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t"/>
                      <a:r>
                        <a:rPr lang="pl-PL" sz="1100" b="1"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gridSpan="11">
                  <a:txBody>
                    <a:bodyPr/>
                    <a:lstStyle/>
                    <a:p>
                      <a:pPr algn="ctr" fontAlgn="b"/>
                      <a:r>
                        <a:rPr lang="pl-PL" sz="800" b="0" i="0" u="none" strike="noStrike">
                          <a:latin typeface="Arial"/>
                        </a:rPr>
                        <a:t>.........................................................</a:t>
                      </a:r>
                    </a:p>
                  </a:txBody>
                  <a:tcPr marL="0" marR="0" marT="0" marB="0" anchor="b">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8320">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b"/>
                      <a:r>
                        <a:rPr lang="pl-PL" sz="700" b="0" i="1"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13">
                  <a:txBody>
                    <a:bodyPr/>
                    <a:lstStyle/>
                    <a:p>
                      <a:pPr algn="ctr" fontAlgn="b"/>
                      <a:r>
                        <a:rPr lang="pl-PL" sz="800" b="0" i="1" u="none" strike="noStrike">
                          <a:latin typeface="Arial"/>
                        </a:rPr>
                        <a:t>data  przyjęcia i podpis</a:t>
                      </a:r>
                    </a:p>
                  </a:txBody>
                  <a:tcPr marL="0" marR="0" marT="0" marB="0" anchor="b">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264276">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gridSpan="14">
                  <a:txBody>
                    <a:bodyPr/>
                    <a:lstStyle/>
                    <a:p>
                      <a:pPr algn="ctr" fontAlgn="ctr"/>
                      <a:r>
                        <a:rPr lang="pl-PL" sz="800" b="0" i="1" u="none" strike="noStrike">
                          <a:latin typeface="Arial"/>
                        </a:rPr>
                        <a:t> </a:t>
                      </a:r>
                      <a:r>
                        <a:rPr lang="pl-PL" sz="600" b="0" i="1" u="none" strike="noStrike">
                          <a:latin typeface="Arial"/>
                        </a:rPr>
                        <a:t>(wypełnia pracownik urzędu marszałkowskiego </a:t>
                      </a:r>
                      <a:br>
                        <a:rPr lang="pl-PL" sz="600" b="0" i="1" u="none" strike="noStrike">
                          <a:latin typeface="Arial"/>
                        </a:rPr>
                      </a:br>
                      <a:r>
                        <a:rPr lang="pl-PL" sz="600" b="0" i="1" u="none" strike="noStrike">
                          <a:latin typeface="Arial"/>
                        </a:rPr>
                        <a:t>albo wojewódzkiej samorządowej jednostki organizacyjnej)</a:t>
                      </a:r>
                      <a:endParaRPr lang="pl-PL" sz="800" b="0" i="1" u="none" strike="noStrike">
                        <a:latin typeface="Arial"/>
                      </a:endParaRP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253587">
                <a:tc gridSpan="36">
                  <a:txBody>
                    <a:bodyPr/>
                    <a:lstStyle/>
                    <a:p>
                      <a:pPr algn="ctr" fontAlgn="b"/>
                      <a:r>
                        <a:rPr lang="pl-PL" sz="800" b="0" i="1"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19803">
                <a:tc gridSpan="36">
                  <a:txBody>
                    <a:bodyPr/>
                    <a:lstStyle/>
                    <a:p>
                      <a:pPr algn="ctr" fontAlgn="b"/>
                      <a:r>
                        <a:rPr lang="pl-PL" sz="800" b="0" i="1" u="none" strike="noStrike">
                          <a:latin typeface="Arial"/>
                        </a:rPr>
                        <a:t>znak sprawy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39606">
                <a:tc gridSpan="36">
                  <a:txBody>
                    <a:bodyPr/>
                    <a:lstStyle/>
                    <a:p>
                      <a:pPr algn="ctr" fontAlgn="b"/>
                      <a:r>
                        <a:rPr lang="pl-PL" sz="800" b="1" i="1" u="none" strike="noStrike">
                          <a:latin typeface="Arial"/>
                        </a:rPr>
                        <a:t>W celu poprawnego wypełnienia wniosku, podmiot ubiegający się o przyznanie pomocy, </a:t>
                      </a:r>
                      <a:br>
                        <a:rPr lang="pl-PL" sz="800" b="1" i="1" u="none" strike="noStrike">
                          <a:latin typeface="Arial"/>
                        </a:rPr>
                      </a:br>
                      <a:r>
                        <a:rPr lang="pl-PL" sz="800" b="1" i="1" u="none" strike="noStrike">
                          <a:latin typeface="Arial"/>
                        </a:rPr>
                        <a:t>powinien  zapoznać się z instrukcją jego wypełniania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53587">
                <a:tc gridSpan="36">
                  <a:txBody>
                    <a:bodyPr/>
                    <a:lstStyle/>
                    <a:p>
                      <a:pPr algn="l" fontAlgn="b"/>
                      <a:r>
                        <a:rPr lang="pl-PL" sz="1000" b="1" i="0" u="none" strike="noStrike">
                          <a:latin typeface="Arial"/>
                        </a:rPr>
                        <a:t>I. CZĘŚĆ OGÓLNA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8320">
                <a:tc gridSpan="36">
                  <a:txBody>
                    <a:bodyPr/>
                    <a:lstStyle/>
                    <a:p>
                      <a:pPr algn="l" fontAlgn="b"/>
                      <a:r>
                        <a:rPr lang="pl-PL" sz="900" b="0" i="0" u="none" strike="noStrike">
                          <a:latin typeface="Arial"/>
                        </a:rPr>
                        <a:t>1. CEL ZŁOŻENIA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64729">
                <a:tc>
                  <a:txBody>
                    <a:bodyPr/>
                    <a:lstStyle/>
                    <a:p>
                      <a:pPr algn="ctr" fontAlgn="b"/>
                      <a:r>
                        <a:rPr lang="pl-PL" sz="800" b="1" i="1"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7">
                  <a:txBody>
                    <a:bodyPr/>
                    <a:lstStyle/>
                    <a:p>
                      <a:pPr algn="l" fontAlgn="b"/>
                      <a:r>
                        <a:rPr lang="pl-PL" sz="800" b="0" i="1" u="none" strike="noStrike">
                          <a:latin typeface="Arial"/>
                        </a:rPr>
                        <a:t>1.1. Złożenie wniosku</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7">
                  <a:txBody>
                    <a:bodyPr/>
                    <a:lstStyle/>
                    <a:p>
                      <a:pPr algn="l" fontAlgn="b"/>
                      <a:r>
                        <a:rPr lang="pl-PL" sz="800" b="0" i="1" u="none" strike="noStrike">
                          <a:latin typeface="Arial"/>
                        </a:rPr>
                        <a:t>1.2. Korekta wniosku</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19803">
                <a:tc>
                  <a:txBody>
                    <a:bodyPr/>
                    <a:lstStyle/>
                    <a:p>
                      <a:pPr algn="ctr" fontAlgn="b"/>
                      <a:r>
                        <a:rPr lang="pl-PL" sz="800" b="1" i="1"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19803">
                <a:tc>
                  <a:txBody>
                    <a:bodyPr/>
                    <a:lstStyle/>
                    <a:p>
                      <a:pPr algn="ctr" fontAlgn="b"/>
                      <a:r>
                        <a:rPr lang="pl-PL" sz="800" b="1" i="1"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dirty="0">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anose="020B0604020202020204" pitchFamily="34" charset="0"/>
              </a:rPr>
              <a:t>II. IDENTYFIKACJA PODMIOTU UBIEGAJĄCEGO SIĘ O PRZYZNANIE POMOCY</a:t>
            </a:r>
            <a:endParaRPr lang="pl-PL" sz="1400" dirty="0">
              <a:solidFill>
                <a:prstClr val="black"/>
              </a:solidFill>
            </a:endParaRPr>
          </a:p>
        </p:txBody>
      </p:sp>
      <p:sp>
        <p:nvSpPr>
          <p:cNvPr id="4" name="Symbol zastępczy zawartości 3"/>
          <p:cNvSpPr>
            <a:spLocks noGrp="1"/>
          </p:cNvSpPr>
          <p:nvPr>
            <p:ph idx="1"/>
          </p:nvPr>
        </p:nvSpPr>
        <p:spPr>
          <a:xfrm>
            <a:off x="1533525" y="893126"/>
            <a:ext cx="7222102" cy="5233037"/>
          </a:xfrm>
        </p:spPr>
        <p:txBody>
          <a:bodyPr/>
          <a:lstStyle/>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2000" dirty="0">
              <a:latin typeface="Arial" pitchFamily="34" charset="0"/>
              <a:cs typeface="Arial" pitchFamily="34" charset="0"/>
            </a:endParaRPr>
          </a:p>
        </p:txBody>
      </p:sp>
      <p:graphicFrame>
        <p:nvGraphicFramePr>
          <p:cNvPr id="5" name="Tabela 4"/>
          <p:cNvGraphicFramePr>
            <a:graphicFrameLocks noGrp="1"/>
          </p:cNvGraphicFramePr>
          <p:nvPr/>
        </p:nvGraphicFramePr>
        <p:xfrm>
          <a:off x="1271097" y="1393136"/>
          <a:ext cx="6569482" cy="4617107"/>
        </p:xfrm>
        <a:graphic>
          <a:graphicData uri="http://schemas.openxmlformats.org/drawingml/2006/table">
            <a:tbl>
              <a:tblPr/>
              <a:tblGrid>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93600"/>
                <a:gridCol w="183920"/>
                <a:gridCol w="183920"/>
                <a:gridCol w="183920"/>
                <a:gridCol w="180693"/>
                <a:gridCol w="180693"/>
                <a:gridCol w="219413"/>
                <a:gridCol w="219413"/>
                <a:gridCol w="180693"/>
                <a:gridCol w="180693"/>
                <a:gridCol w="145199"/>
              </a:tblGrid>
              <a:tr h="154663">
                <a:tc gridSpan="36">
                  <a:txBody>
                    <a:bodyPr/>
                    <a:lstStyle/>
                    <a:p>
                      <a:pPr algn="l" fontAlgn="ctr"/>
                      <a:r>
                        <a:rPr lang="pl-PL" sz="800" b="1" i="0" u="none" strike="noStrike" dirty="0">
                          <a:latin typeface="Arial"/>
                        </a:rPr>
                        <a:t>II. IDENTYFIKACJA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56290">
                <a:tc>
                  <a:txBody>
                    <a:bodyPr/>
                    <a:lstStyle/>
                    <a:p>
                      <a:pPr algn="l" fontAlgn="ctr"/>
                      <a:r>
                        <a:rPr lang="pl-PL" sz="9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rowSpan="2" gridSpan="18">
                  <a:txBody>
                    <a:bodyPr/>
                    <a:lstStyle/>
                    <a:p>
                      <a:pPr algn="l" fontAlgn="ctr"/>
                      <a:r>
                        <a:rPr lang="pl-PL" sz="700" b="0" i="0" u="none" strike="noStrike">
                          <a:latin typeface="Arial"/>
                        </a:rPr>
                        <a:t>1. NUMER IDENTYFIKACYJNY </a:t>
                      </a:r>
                      <a:r>
                        <a:rPr lang="pl-PL" sz="700" b="0" i="0" u="none" strike="noStrike" baseline="30000">
                          <a:latin typeface="Arial"/>
                        </a:rPr>
                        <a:t>1</a:t>
                      </a:r>
                      <a:endParaRPr lang="pl-PL" sz="7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8"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24">
                  <a:txBody>
                    <a:bodyPr/>
                    <a:lstStyle/>
                    <a:p>
                      <a:pPr algn="l" fontAlgn="ctr"/>
                      <a:r>
                        <a:rPr lang="pl-PL" sz="700" b="0" i="0" u="none" strike="noStrike">
                          <a:latin typeface="Arial"/>
                        </a:rPr>
                        <a:t>2. RODZAJ PODMIOTU UBIEGAJĄCEGO SIĘ O PRZYZNANIE POMOCY</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t"/>
                      <a:r>
                        <a:rPr lang="pl-PL" sz="7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6">
                  <a:txBody>
                    <a:bodyPr/>
                    <a:lstStyle/>
                    <a:p>
                      <a:pPr algn="l" fontAlgn="ctr"/>
                      <a:r>
                        <a:rPr lang="pl-PL" sz="600" b="0" i="1" u="none" strike="noStrike">
                          <a:latin typeface="Arial"/>
                        </a:rPr>
                        <a:t>2.1. Gmina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l" fontAlgn="ctr"/>
                      <a:r>
                        <a:rPr lang="pl-PL" sz="600" b="0" i="1" u="none" strike="noStrike">
                          <a:latin typeface="Arial"/>
                        </a:rPr>
                        <a:t>2.2. Związek międzygminny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4">
                  <a:txBody>
                    <a:bodyPr/>
                    <a:lstStyle/>
                    <a:p>
                      <a:pPr algn="l" fontAlgn="b"/>
                      <a:r>
                        <a:rPr lang="pl-PL" sz="600" b="0" i="1" u="none" strike="noStrike">
                          <a:latin typeface="Arial"/>
                        </a:rPr>
                        <a:t>2.3. Powiat</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l" fontAlgn="t"/>
                      <a:r>
                        <a:rPr lang="pl-PL" sz="600" b="0" i="1" u="none" strike="noStrike">
                          <a:latin typeface="Arial"/>
                        </a:rPr>
                        <a:t>2.4. Związek powiatów</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70942">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70942">
                <a:tc gridSpan="36">
                  <a:txBody>
                    <a:bodyPr/>
                    <a:lstStyle/>
                    <a:p>
                      <a:pPr algn="l" fontAlgn="ctr"/>
                      <a:r>
                        <a:rPr lang="pl-PL" sz="700" b="0" i="0" u="none" strike="noStrike">
                          <a:latin typeface="Arial"/>
                        </a:rPr>
                        <a:t>3. DANE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56290">
                <a:tc gridSpan="19">
                  <a:txBody>
                    <a:bodyPr/>
                    <a:lstStyle/>
                    <a:p>
                      <a:pPr algn="l" fontAlgn="t"/>
                      <a:r>
                        <a:rPr lang="pl-PL" sz="500" b="0" i="1" u="none" strike="noStrike">
                          <a:latin typeface="Arial"/>
                        </a:rPr>
                        <a:t>3.1. Nazwa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3">
                  <a:txBody>
                    <a:bodyPr/>
                    <a:lstStyle/>
                    <a:p>
                      <a:pPr algn="l" fontAlgn="b"/>
                      <a:r>
                        <a:rPr lang="pl-PL" sz="500" b="0" i="1" u="none" strike="noStrike">
                          <a:latin typeface="Arial"/>
                        </a:rPr>
                        <a:t>3.2. NIP</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rowSpan="8" gridSpan="19">
                  <a:txBody>
                    <a:bodyPr/>
                    <a:lstStyle/>
                    <a:p>
                      <a:pPr algn="l" fontAlgn="t"/>
                      <a:r>
                        <a:rPr lang="pl-PL" sz="800" b="0" i="1"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rowSpan="5">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4">
                  <a:txBody>
                    <a:bodyPr/>
                    <a:lstStyle/>
                    <a:p>
                      <a:pPr algn="l" fontAlgn="b"/>
                      <a:r>
                        <a:rPr lang="pl-PL" sz="500" b="0" i="1" u="none" strike="noStrike">
                          <a:latin typeface="Arial"/>
                        </a:rPr>
                        <a:t>3.3. REGON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Times New Roman"/>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r>
              <a:tr h="136461">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b"/>
                      <a:r>
                        <a:rPr lang="pl-PL" sz="800" b="0" i="0" u="none" strike="noStrike">
                          <a:latin typeface="Times New Roman"/>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ctr"/>
                      <a:r>
                        <a:rPr lang="pl-PL" sz="9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ctr"/>
                      <a:r>
                        <a:rPr lang="pl-PL" sz="9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ctr"/>
                      <a:r>
                        <a:rPr lang="pl-PL" sz="9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46522">
                <a:tc gridSpan="36">
                  <a:txBody>
                    <a:bodyPr/>
                    <a:lstStyle/>
                    <a:p>
                      <a:pPr algn="l" fontAlgn="ctr"/>
                      <a:r>
                        <a:rPr lang="pl-PL" sz="700" b="0" i="0" u="none" strike="noStrike">
                          <a:latin typeface="Arial"/>
                        </a:rPr>
                        <a:t>4. SIEDZIBA I ADRES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3">
                  <a:txBody>
                    <a:bodyPr/>
                    <a:lstStyle/>
                    <a:p>
                      <a:pPr algn="l" fontAlgn="t"/>
                      <a:r>
                        <a:rPr lang="pl-PL" sz="500" b="0" i="1" u="none" strike="noStrike">
                          <a:latin typeface="Arial"/>
                        </a:rPr>
                        <a:t>4.1. Kraj</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a:txBody>
                    <a:bodyPr/>
                    <a:lstStyle/>
                    <a:p>
                      <a:pPr algn="l" fontAlgn="t"/>
                      <a:r>
                        <a:rPr lang="pl-PL" sz="5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5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5">
                  <a:txBody>
                    <a:bodyPr/>
                    <a:lstStyle/>
                    <a:p>
                      <a:pPr algn="l" fontAlgn="t"/>
                      <a:r>
                        <a:rPr lang="pl-PL" sz="500" b="0" i="1" u="none" strike="noStrike">
                          <a:latin typeface="Arial"/>
                        </a:rPr>
                        <a:t>4.2. Województwo</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5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5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5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11">
                  <a:txBody>
                    <a:bodyPr/>
                    <a:lstStyle/>
                    <a:p>
                      <a:pPr algn="l" fontAlgn="t"/>
                      <a:r>
                        <a:rPr lang="pl-PL" sz="500" b="0" i="1" u="none" strike="noStrike">
                          <a:latin typeface="Arial"/>
                        </a:rPr>
                        <a:t>4.3. Powiat</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500" b="0" i="1" u="none" strike="noStrike">
                          <a:latin typeface="Arial"/>
                        </a:rPr>
                        <a:t>4.4. Gmina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5">
                  <a:txBody>
                    <a:bodyPr/>
                    <a:lstStyle/>
                    <a:p>
                      <a:pPr algn="l" fontAlgn="ctr"/>
                      <a:r>
                        <a:rPr lang="pl-PL" sz="800" b="0" i="0" u="none" strike="noStrike">
                          <a:latin typeface="Arial"/>
                        </a:rPr>
                        <a:t>Polska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2">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5">
                  <a:txBody>
                    <a:bodyPr/>
                    <a:lstStyle/>
                    <a:p>
                      <a:pPr algn="l" fontAlgn="t"/>
                      <a:r>
                        <a:rPr lang="pl-PL" sz="500" b="0" i="1" u="none" strike="noStrike">
                          <a:latin typeface="Arial"/>
                        </a:rPr>
                        <a:t>4.5. Kod pocztowy</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500" b="0" i="1" u="none" strike="noStrike">
                          <a:latin typeface="Arial"/>
                        </a:rPr>
                        <a:t>4.6. Poczta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20">
                  <a:txBody>
                    <a:bodyPr/>
                    <a:lstStyle/>
                    <a:p>
                      <a:pPr algn="l" fontAlgn="t"/>
                      <a:r>
                        <a:rPr lang="pl-PL" sz="500" b="0" i="1" u="none" strike="noStrike">
                          <a:latin typeface="Arial"/>
                        </a:rPr>
                        <a:t>4.7. Miejscowość</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2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13">
                  <a:txBody>
                    <a:bodyPr/>
                    <a:lstStyle/>
                    <a:p>
                      <a:pPr algn="l" fontAlgn="t"/>
                      <a:r>
                        <a:rPr lang="pl-PL" sz="500" b="0" i="1" u="none" strike="noStrike">
                          <a:latin typeface="Arial"/>
                        </a:rPr>
                        <a:t>4.8. Ulica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t"/>
                      <a:r>
                        <a:rPr lang="pl-PL" sz="500" b="0" i="1" u="none" strike="noStrike">
                          <a:latin typeface="Arial"/>
                        </a:rPr>
                        <a:t>4.9. Nr domu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t"/>
                      <a:r>
                        <a:rPr lang="pl-PL" sz="500" b="0" i="1" u="none" strike="noStrike">
                          <a:latin typeface="Arial"/>
                        </a:rPr>
                        <a:t>4.10. Nr lokalu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t"/>
                      <a:r>
                        <a:rPr lang="pl-PL" sz="500" b="0" i="1" u="none" strike="noStrike">
                          <a:latin typeface="Arial"/>
                        </a:rPr>
                        <a:t>4.11. Nr telefonu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t"/>
                      <a:r>
                        <a:rPr lang="pl-PL" sz="500" b="0" i="1" u="none" strike="noStrike">
                          <a:latin typeface="Arial"/>
                        </a:rPr>
                        <a:t>4.12. Nr faksu  </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13">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19">
                  <a:txBody>
                    <a:bodyPr/>
                    <a:lstStyle/>
                    <a:p>
                      <a:pPr algn="l" fontAlgn="t"/>
                      <a:r>
                        <a:rPr lang="pl-PL" sz="500" b="0" i="1" u="none" strike="noStrike">
                          <a:latin typeface="Arial"/>
                        </a:rPr>
                        <a:t>4.13. E-mail</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6">
                  <a:txBody>
                    <a:bodyPr/>
                    <a:lstStyle/>
                    <a:p>
                      <a:pPr algn="l" fontAlgn="t"/>
                      <a:r>
                        <a:rPr lang="pl-PL" sz="500" b="0" i="1" u="none" strike="noStrike" dirty="0">
                          <a:latin typeface="Arial"/>
                        </a:rPr>
                        <a:t>4.14. Adres  www</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0942">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7">
                  <a:txBody>
                    <a:bodyPr/>
                    <a:lstStyle/>
                    <a:p>
                      <a:pPr algn="l"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Tree>
    <p:extLst>
      <p:ext uri="{BB962C8B-B14F-4D97-AF65-F5344CB8AC3E}">
        <p14:creationId xmlns:p14="http://schemas.microsoft.com/office/powerpoint/2010/main" xmlns="" val="462788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anose="020B0604020202020204" pitchFamily="34" charset="0"/>
              </a:rPr>
              <a:t>II. IDENTYFIKACJA PODMIOTU UBIEGAJĄCEGO SIĘ O PRZYZNANIE POMOCY</a:t>
            </a:r>
            <a:endParaRPr lang="pl-PL" sz="1400" dirty="0">
              <a:solidFill>
                <a:prstClr val="black"/>
              </a:solidFill>
            </a:endParaRPr>
          </a:p>
        </p:txBody>
      </p:sp>
      <p:sp>
        <p:nvSpPr>
          <p:cNvPr id="4" name="Symbol zastępczy zawartości 3"/>
          <p:cNvSpPr>
            <a:spLocks noGrp="1"/>
          </p:cNvSpPr>
          <p:nvPr>
            <p:ph idx="1"/>
          </p:nvPr>
        </p:nvSpPr>
        <p:spPr>
          <a:xfrm>
            <a:off x="2065019" y="893126"/>
            <a:ext cx="6690607" cy="5233037"/>
          </a:xfrm>
        </p:spPr>
        <p:txBody>
          <a:bodyPr/>
          <a:lstStyle/>
          <a:p>
            <a:pPr marL="0" indent="0">
              <a:buNone/>
            </a:pPr>
            <a:r>
              <a:rPr lang="pl-PL" sz="1100" dirty="0" smtClean="0">
                <a:latin typeface="Arial" panose="020B0604020202020204" pitchFamily="34" charset="0"/>
                <a:cs typeface="Arial" panose="020B0604020202020204" pitchFamily="34" charset="0"/>
              </a:rPr>
              <a:t>      </a:t>
            </a:r>
            <a:endParaRPr lang="pl-PL" sz="1200" dirty="0">
              <a:latin typeface="Arial" pitchFamily="34" charset="0"/>
              <a:cs typeface="Arial" pitchFamily="34" charset="0"/>
            </a:endParaRPr>
          </a:p>
        </p:txBody>
      </p:sp>
      <p:graphicFrame>
        <p:nvGraphicFramePr>
          <p:cNvPr id="5" name="Tabela 4"/>
          <p:cNvGraphicFramePr>
            <a:graphicFrameLocks noGrp="1"/>
          </p:cNvGraphicFramePr>
          <p:nvPr/>
        </p:nvGraphicFramePr>
        <p:xfrm>
          <a:off x="2618902" y="1030622"/>
          <a:ext cx="5944144" cy="4899667"/>
        </p:xfrm>
        <a:graphic>
          <a:graphicData uri="http://schemas.openxmlformats.org/drawingml/2006/table">
            <a:tbl>
              <a:tblPr/>
              <a:tblGrid>
                <a:gridCol w="161299"/>
                <a:gridCol w="161299"/>
                <a:gridCol w="161299"/>
                <a:gridCol w="161299"/>
                <a:gridCol w="161299"/>
                <a:gridCol w="161299"/>
                <a:gridCol w="161299"/>
                <a:gridCol w="161299"/>
                <a:gridCol w="161299"/>
                <a:gridCol w="161299"/>
                <a:gridCol w="161299"/>
                <a:gridCol w="161299"/>
                <a:gridCol w="161299"/>
                <a:gridCol w="161299"/>
                <a:gridCol w="161299"/>
                <a:gridCol w="161299"/>
                <a:gridCol w="161299"/>
                <a:gridCol w="167272"/>
                <a:gridCol w="167272"/>
                <a:gridCol w="167272"/>
                <a:gridCol w="167272"/>
                <a:gridCol w="167272"/>
                <a:gridCol w="167272"/>
                <a:gridCol w="167272"/>
                <a:gridCol w="167272"/>
                <a:gridCol w="179220"/>
                <a:gridCol w="170258"/>
                <a:gridCol w="170258"/>
                <a:gridCol w="170258"/>
                <a:gridCol w="167272"/>
                <a:gridCol w="167272"/>
                <a:gridCol w="167272"/>
                <a:gridCol w="203116"/>
                <a:gridCol w="167272"/>
                <a:gridCol w="167272"/>
                <a:gridCol w="134415"/>
              </a:tblGrid>
              <a:tr h="175906">
                <a:tc gridSpan="36">
                  <a:txBody>
                    <a:bodyPr/>
                    <a:lstStyle/>
                    <a:p>
                      <a:pPr algn="l" fontAlgn="b"/>
                      <a:r>
                        <a:rPr lang="pl-PL" sz="700" b="0" i="0" u="none" strike="noStrike">
                          <a:solidFill>
                            <a:srgbClr val="000000"/>
                          </a:solidFill>
                          <a:latin typeface="Arial"/>
                        </a:rPr>
                        <a:t>5. ADRES DO KORESPONDENCJI (należy wypełnić jeżeli jest inny niż w pkt 4 lub ustanowiono pełnomocnika)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3">
                  <a:txBody>
                    <a:bodyPr/>
                    <a:lstStyle/>
                    <a:p>
                      <a:pPr algn="l" fontAlgn="t"/>
                      <a:r>
                        <a:rPr lang="pl-PL" sz="600" b="0" i="1" u="none" strike="noStrike">
                          <a:latin typeface="Arial"/>
                        </a:rPr>
                        <a:t>5.1. Kraj</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5">
                  <a:txBody>
                    <a:bodyPr/>
                    <a:lstStyle/>
                    <a:p>
                      <a:pPr algn="l" fontAlgn="t"/>
                      <a:r>
                        <a:rPr lang="pl-PL" sz="600" b="0" i="1" u="none" strike="noStrike">
                          <a:latin typeface="Arial"/>
                        </a:rPr>
                        <a:t>5.2. Województwo</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11">
                  <a:txBody>
                    <a:bodyPr/>
                    <a:lstStyle/>
                    <a:p>
                      <a:pPr algn="l" fontAlgn="t"/>
                      <a:r>
                        <a:rPr lang="pl-PL" sz="600" b="0" i="1" u="none" strike="noStrike">
                          <a:latin typeface="Arial"/>
                        </a:rPr>
                        <a:t>5.3. Powiat</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600" b="0" i="1" u="none" strike="noStrike">
                          <a:latin typeface="Arial"/>
                        </a:rPr>
                        <a:t>5.4. Gmina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5">
                  <a:txBody>
                    <a:bodyPr/>
                    <a:lstStyle/>
                    <a:p>
                      <a:pPr algn="l" fontAlgn="ctr"/>
                      <a:r>
                        <a:rPr lang="pl-PL" sz="800" b="0" i="0" u="none" strike="noStrike">
                          <a:latin typeface="Arial"/>
                        </a:rPr>
                        <a:t>Polska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2">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5">
                  <a:txBody>
                    <a:bodyPr/>
                    <a:lstStyle/>
                    <a:p>
                      <a:pPr algn="l" fontAlgn="t"/>
                      <a:r>
                        <a:rPr lang="pl-PL" sz="600" b="0" i="1" u="none" strike="noStrike">
                          <a:latin typeface="Arial"/>
                        </a:rPr>
                        <a:t>5.5. Kod pocztowy</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t"/>
                      <a:r>
                        <a:rPr lang="pl-PL" sz="600" b="0" i="1" u="none" strike="noStrike">
                          <a:latin typeface="Arial"/>
                        </a:rPr>
                        <a:t>5.6. Poczta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600" b="0" i="1" u="none" strike="noStrike">
                          <a:latin typeface="Arial"/>
                        </a:rPr>
                        <a:t>5.7. Miejscowość</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600" b="0" i="1" u="none" strike="noStrike">
                          <a:latin typeface="Arial"/>
                        </a:rPr>
                        <a:t>5.8. Ulica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2">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4">
                  <a:txBody>
                    <a:bodyPr/>
                    <a:lstStyle/>
                    <a:p>
                      <a:pPr algn="l" fontAlgn="t"/>
                      <a:r>
                        <a:rPr lang="pl-PL" sz="600" b="0" i="1" u="none" strike="noStrike">
                          <a:latin typeface="Arial"/>
                        </a:rPr>
                        <a:t>5.9. Nr domu</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4">
                  <a:txBody>
                    <a:bodyPr/>
                    <a:lstStyle/>
                    <a:p>
                      <a:pPr algn="ctr" fontAlgn="t"/>
                      <a:r>
                        <a:rPr lang="pl-PL" sz="600" b="0" i="1" u="none" strike="noStrike">
                          <a:latin typeface="Arial"/>
                        </a:rPr>
                        <a:t>5.10. Nr lokalu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t"/>
                      <a:r>
                        <a:rPr lang="pl-PL" sz="600" b="0" i="1" u="none" strike="noStrike">
                          <a:latin typeface="Arial"/>
                        </a:rPr>
                        <a:t>5.11. Nr telefonu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t"/>
                      <a:r>
                        <a:rPr lang="pl-PL" sz="600" b="0" i="1" u="none" strike="noStrike">
                          <a:latin typeface="Arial"/>
                        </a:rPr>
                        <a:t>5.12. Nr faksu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5">
                  <a:txBody>
                    <a:bodyPr/>
                    <a:lstStyle/>
                    <a:p>
                      <a:pPr algn="l" fontAlgn="t"/>
                      <a:r>
                        <a:rPr lang="pl-PL" sz="600" b="0" i="1" u="none" strike="noStrike">
                          <a:latin typeface="Arial"/>
                        </a:rPr>
                        <a:t>5.13. E-mail</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a:txBody>
                    <a:bodyPr/>
                    <a:lstStyle/>
                    <a:p>
                      <a:pPr algn="ctr" fontAlgn="t"/>
                      <a:r>
                        <a:rPr lang="pl-PL" sz="600" b="0" i="1"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314780">
                <a:tc gridSpan="36">
                  <a:txBody>
                    <a:bodyPr/>
                    <a:lstStyle/>
                    <a:p>
                      <a:pPr algn="l" fontAlgn="ctr"/>
                      <a:r>
                        <a:rPr lang="pl-PL" sz="700" b="0" i="0" u="none" strike="noStrike">
                          <a:latin typeface="Arial"/>
                        </a:rPr>
                        <a:t>6. DANE OSÓB UPOWAŻNIONYCH DO REPREZENTOWANIA PODMIOTU UBIEGAJĄCEGO SIĘ O PRZYZNANIE </a:t>
                      </a:r>
                      <a:br>
                        <a:rPr lang="pl-PL" sz="700" b="0" i="0" u="none" strike="noStrike">
                          <a:latin typeface="Arial"/>
                        </a:rPr>
                      </a:br>
                      <a:r>
                        <a:rPr lang="pl-PL" sz="700" b="0" i="0" u="none" strike="noStrike">
                          <a:latin typeface="Arial"/>
                        </a:rPr>
                        <a:t>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7">
                  <a:txBody>
                    <a:bodyPr/>
                    <a:lstStyle/>
                    <a:p>
                      <a:pPr algn="l" fontAlgn="t"/>
                      <a:r>
                        <a:rPr lang="pl-PL" sz="600" b="0" i="1" u="none" strike="noStrike">
                          <a:latin typeface="Arial"/>
                        </a:rPr>
                        <a:t>6.1.1.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6.1.2. Imię</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l" fontAlgn="t"/>
                      <a:r>
                        <a:rPr lang="pl-PL" sz="600" b="0" i="1" u="none" strike="noStrike">
                          <a:latin typeface="Arial"/>
                        </a:rPr>
                        <a:t>6.1.3. Stanowisko/Funkcja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7">
                  <a:txBody>
                    <a:bodyPr/>
                    <a:lstStyle/>
                    <a:p>
                      <a:pPr algn="l" fontAlgn="t"/>
                      <a:r>
                        <a:rPr lang="pl-PL" sz="600" b="0" i="1" u="none" strike="noStrike">
                          <a:latin typeface="Arial"/>
                        </a:rPr>
                        <a:t>6.2.1.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6.2.2. Imię</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l" fontAlgn="t"/>
                      <a:r>
                        <a:rPr lang="pl-PL" sz="600" b="0" i="1" u="none" strike="noStrike">
                          <a:latin typeface="Arial"/>
                        </a:rPr>
                        <a:t>6.2.3. Stanowisko/Funkcja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7">
                  <a:txBody>
                    <a:bodyPr/>
                    <a:lstStyle/>
                    <a:p>
                      <a:pPr algn="l" fontAlgn="t"/>
                      <a:r>
                        <a:rPr lang="pl-PL" sz="600" b="0" i="1" u="none" strike="noStrike">
                          <a:latin typeface="Arial"/>
                        </a:rPr>
                        <a:t>6.3.1.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6.3.2. Imię</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l" fontAlgn="t"/>
                      <a:r>
                        <a:rPr lang="pl-PL" sz="600" b="0" i="1" u="none" strike="noStrike">
                          <a:latin typeface="Arial"/>
                        </a:rPr>
                        <a:t>6.3.3. Stanowisko/Funkcja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83521">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r>
              <a:tr h="237011">
                <a:tc gridSpan="36">
                  <a:txBody>
                    <a:bodyPr/>
                    <a:lstStyle/>
                    <a:p>
                      <a:pPr algn="l" fontAlgn="t"/>
                      <a:r>
                        <a:rPr lang="pl-PL" sz="600" b="0" i="1" u="none" strike="noStrike">
                          <a:latin typeface="Arial"/>
                        </a:rPr>
                        <a:t>Należy wpisać numer identyfikacyjny nadany zgodnie z Ustawą z dnia 18 grudnia 2003 r. o krajowym systemie ewidencji producentów, ewidencji gospodarstw rolnych oraz ewidencji wniosków o przyznanie płatności (Dz. U. z 2015 r. poz. 807 z późn. zm.).</a:t>
                      </a:r>
                    </a:p>
                  </a:txBody>
                  <a:tcPr marL="0" marR="0" marT="0" marB="0">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18505">
                <a:tc gridSpan="36">
                  <a:txBody>
                    <a:bodyPr/>
                    <a:lstStyle/>
                    <a:p>
                      <a:pPr algn="l" fontAlgn="t"/>
                      <a:r>
                        <a:rPr lang="pl-PL" sz="600" b="0" i="1" u="none" strike="noStrike">
                          <a:latin typeface="Arial"/>
                        </a:rPr>
                        <a:t> </a:t>
                      </a:r>
                    </a:p>
                  </a:txBody>
                  <a:tcPr marL="0" marR="0" marT="0" marB="0">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20357">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r>
              <a:tr h="185165">
                <a:tc gridSpan="36">
                  <a:txBody>
                    <a:bodyPr/>
                    <a:lstStyle/>
                    <a:p>
                      <a:pPr algn="l" fontAlgn="ctr"/>
                      <a:r>
                        <a:rPr lang="pl-PL" sz="700" b="0" i="0" u="none" strike="noStrike">
                          <a:latin typeface="Arial"/>
                        </a:rPr>
                        <a:t>7. DANE PEŁNOMOCNIKA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13">
                  <a:txBody>
                    <a:bodyPr/>
                    <a:lstStyle/>
                    <a:p>
                      <a:pPr algn="l" fontAlgn="t"/>
                      <a:r>
                        <a:rPr lang="pl-PL" sz="600" b="0" i="1" u="none" strike="noStrike">
                          <a:latin typeface="Arial"/>
                        </a:rPr>
                        <a:t>7.1. Nazwisko/Nazwa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18">
                  <a:txBody>
                    <a:bodyPr/>
                    <a:lstStyle/>
                    <a:p>
                      <a:pPr algn="l" fontAlgn="t"/>
                      <a:r>
                        <a:rPr lang="pl-PL" sz="600" b="0" i="1" u="none" strike="noStrike">
                          <a:latin typeface="Arial"/>
                        </a:rPr>
                        <a:t>7.2. Imię</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49972">
                <a:tc gridSpan="1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85165">
                <a:tc gridSpan="36">
                  <a:txBody>
                    <a:bodyPr/>
                    <a:lstStyle/>
                    <a:p>
                      <a:pPr algn="l" fontAlgn="ctr"/>
                      <a:r>
                        <a:rPr lang="pl-PL" sz="700" b="0" i="0" u="none" strike="noStrike">
                          <a:latin typeface="Arial"/>
                        </a:rPr>
                        <a:t>8. DANE OSOBY UPRAWNIONEJ DO KONTAKTU</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15">
                  <a:txBody>
                    <a:bodyPr/>
                    <a:lstStyle/>
                    <a:p>
                      <a:pPr algn="l" fontAlgn="t"/>
                      <a:r>
                        <a:rPr lang="pl-PL" sz="600" b="0" i="1" u="none" strike="noStrike">
                          <a:latin typeface="Arial"/>
                        </a:rPr>
                        <a:t>8.1.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600" b="0" i="1" u="none" strike="noStrike">
                          <a:latin typeface="Arial"/>
                        </a:rPr>
                        <a:t>8.2. Imię</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8.3. Nr telefonu</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1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18">
                  <a:txBody>
                    <a:bodyPr/>
                    <a:lstStyle/>
                    <a:p>
                      <a:pPr algn="l" fontAlgn="t"/>
                      <a:r>
                        <a:rPr lang="pl-PL" sz="600" b="0" i="1" u="none" strike="noStrike">
                          <a:latin typeface="Arial"/>
                        </a:rPr>
                        <a:t>8.4. Nr faksu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7">
                  <a:txBody>
                    <a:bodyPr/>
                    <a:lstStyle/>
                    <a:p>
                      <a:pPr algn="l" fontAlgn="t"/>
                      <a:r>
                        <a:rPr lang="pl-PL" sz="600" b="0" i="1" u="none" strike="noStrike">
                          <a:latin typeface="Arial"/>
                        </a:rPr>
                        <a:t>8.5. E-mail</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22198">
                <a:tc gridSpan="1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ctr"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Tree>
    <p:extLst>
      <p:ext uri="{BB962C8B-B14F-4D97-AF65-F5344CB8AC3E}">
        <p14:creationId xmlns:p14="http://schemas.microsoft.com/office/powerpoint/2010/main" xmlns="" val="182280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latin typeface="Arial Narrow" panose="020B0606020202030204" pitchFamily="34" charset="0"/>
              </a:rPr>
              <a:t>III. OPIS PLANOWANEJ OPERACJI</a:t>
            </a:r>
          </a:p>
          <a:p>
            <a:pPr algn="r"/>
            <a:endParaRPr lang="pl-PL" sz="2400" dirty="0">
              <a:solidFill>
                <a:prstClr val="black"/>
              </a:solidFill>
            </a:endParaRPr>
          </a:p>
        </p:txBody>
      </p:sp>
      <p:sp>
        <p:nvSpPr>
          <p:cNvPr id="6" name="Prostokąt 5"/>
          <p:cNvSpPr/>
          <p:nvPr/>
        </p:nvSpPr>
        <p:spPr>
          <a:xfrm>
            <a:off x="500619" y="3283357"/>
            <a:ext cx="8100060" cy="2431435"/>
          </a:xfrm>
          <a:prstGeom prst="rect">
            <a:avLst/>
          </a:prstGeom>
        </p:spPr>
        <p:txBody>
          <a:bodyPr wrap="square">
            <a:spAutoFit/>
          </a:bodyPr>
          <a:lstStyle/>
          <a:p>
            <a:pPr algn="just"/>
            <a:r>
              <a:rPr lang="pl-PL" sz="1400" dirty="0" smtClean="0">
                <a:latin typeface="Arial" pitchFamily="34" charset="0"/>
                <a:cs typeface="Arial" pitchFamily="34" charset="0"/>
              </a:rPr>
              <a:t>1.    </a:t>
            </a:r>
            <a:r>
              <a:rPr lang="pl-PL" sz="1400" b="1" dirty="0" smtClean="0">
                <a:latin typeface="Arial" pitchFamily="34" charset="0"/>
                <a:cs typeface="Arial" pitchFamily="34" charset="0"/>
              </a:rPr>
              <a:t>Tytuł </a:t>
            </a:r>
            <a:r>
              <a:rPr lang="pl-PL" sz="1400" b="1" dirty="0">
                <a:latin typeface="Arial" pitchFamily="34" charset="0"/>
                <a:cs typeface="Arial" pitchFamily="34" charset="0"/>
              </a:rPr>
              <a:t>operacji </a:t>
            </a:r>
            <a:r>
              <a:rPr lang="pl-PL" sz="1400" b="1" dirty="0" smtClean="0">
                <a:latin typeface="Arial" pitchFamily="34" charset="0"/>
                <a:cs typeface="Arial" pitchFamily="34" charset="0"/>
              </a:rPr>
              <a:t> </a:t>
            </a:r>
            <a:r>
              <a:rPr lang="pl-PL" sz="1400" dirty="0" smtClean="0">
                <a:latin typeface="Arial" pitchFamily="34" charset="0"/>
                <a:cs typeface="Arial" pitchFamily="34" charset="0"/>
              </a:rPr>
              <a:t>-  we  wszystkich </a:t>
            </a:r>
            <a:r>
              <a:rPr lang="pl-PL" sz="1400" dirty="0">
                <a:latin typeface="Arial" pitchFamily="34" charset="0"/>
                <a:cs typeface="Arial" pitchFamily="34" charset="0"/>
              </a:rPr>
              <a:t>dokumentach, </a:t>
            </a:r>
            <a:r>
              <a:rPr lang="pl-PL" sz="1400" dirty="0" smtClean="0">
                <a:latin typeface="Arial" pitchFamily="34" charset="0"/>
                <a:cs typeface="Arial" pitchFamily="34" charset="0"/>
              </a:rPr>
              <a:t>w  których </a:t>
            </a:r>
            <a:r>
              <a:rPr lang="pl-PL" sz="1400" dirty="0">
                <a:latin typeface="Arial" pitchFamily="34" charset="0"/>
                <a:cs typeface="Arial" pitchFamily="34" charset="0"/>
              </a:rPr>
              <a:t>jest </a:t>
            </a:r>
            <a:r>
              <a:rPr lang="pl-PL" sz="1400" dirty="0" smtClean="0">
                <a:latin typeface="Arial" pitchFamily="34" charset="0"/>
                <a:cs typeface="Arial" pitchFamily="34" charset="0"/>
              </a:rPr>
              <a:t>do niego odwołanie powinien być</a:t>
            </a:r>
          </a:p>
          <a:p>
            <a:pPr marL="360000" algn="just"/>
            <a:r>
              <a:rPr lang="pl-PL" sz="1400" dirty="0" smtClean="0">
                <a:latin typeface="Arial" pitchFamily="34" charset="0"/>
                <a:cs typeface="Arial" pitchFamily="34" charset="0"/>
              </a:rPr>
              <a:t>podawany </a:t>
            </a:r>
            <a:r>
              <a:rPr lang="pl-PL" sz="1400" dirty="0">
                <a:latin typeface="Arial" pitchFamily="34" charset="0"/>
                <a:cs typeface="Arial" pitchFamily="34" charset="0"/>
              </a:rPr>
              <a:t>w takim właśnie </a:t>
            </a:r>
            <a:r>
              <a:rPr lang="pl-PL" sz="1400" dirty="0" smtClean="0">
                <a:latin typeface="Arial" pitchFamily="34" charset="0"/>
                <a:cs typeface="Arial" pitchFamily="34" charset="0"/>
              </a:rPr>
              <a:t>brzmieniu. Tytuł </a:t>
            </a:r>
            <a:r>
              <a:rPr lang="pl-PL" sz="1400" dirty="0">
                <a:latin typeface="Arial" pitchFamily="34" charset="0"/>
                <a:cs typeface="Arial" pitchFamily="34" charset="0"/>
              </a:rPr>
              <a:t>powinien </a:t>
            </a:r>
            <a:r>
              <a:rPr lang="pl-PL" sz="1400" dirty="0" smtClean="0">
                <a:latin typeface="Arial" pitchFamily="34" charset="0"/>
                <a:cs typeface="Arial" pitchFamily="34" charset="0"/>
              </a:rPr>
              <a:t>być </a:t>
            </a:r>
            <a:r>
              <a:rPr lang="pl-PL" sz="1400" dirty="0">
                <a:latin typeface="Arial" pitchFamily="34" charset="0"/>
                <a:cs typeface="Arial" pitchFamily="34" charset="0"/>
              </a:rPr>
              <a:t>zwięzły oraz informować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o </a:t>
            </a:r>
            <a:r>
              <a:rPr lang="pl-PL" sz="1400" dirty="0">
                <a:latin typeface="Arial" pitchFamily="34" charset="0"/>
                <a:cs typeface="Arial" pitchFamily="34" charset="0"/>
              </a:rPr>
              <a:t>rodzaju planowanego </a:t>
            </a:r>
            <a:r>
              <a:rPr lang="pl-PL" sz="1400" dirty="0" smtClean="0">
                <a:latin typeface="Arial" pitchFamily="34" charset="0"/>
                <a:cs typeface="Arial" pitchFamily="34" charset="0"/>
              </a:rPr>
              <a:t>przedsięwzięcia.</a:t>
            </a:r>
          </a:p>
          <a:p>
            <a:pPr lvl="0" algn="just">
              <a:spcBef>
                <a:spcPts val="600"/>
              </a:spcBef>
            </a:pPr>
            <a:r>
              <a:rPr lang="pl-PL" sz="1200" dirty="0" smtClean="0">
                <a:solidFill>
                  <a:prstClr val="black"/>
                </a:solidFill>
                <a:latin typeface="Arial" pitchFamily="34" charset="0"/>
                <a:cs typeface="Arial" pitchFamily="34" charset="0"/>
              </a:rPr>
              <a:t>2.2.  </a:t>
            </a:r>
            <a:r>
              <a:rPr lang="pl-PL" sz="1400" b="1" dirty="0" smtClean="0">
                <a:solidFill>
                  <a:prstClr val="black"/>
                </a:solidFill>
                <a:latin typeface="Arial" pitchFamily="34" charset="0"/>
                <a:cs typeface="Arial" pitchFamily="34" charset="0"/>
              </a:rPr>
              <a:t>Cel operacji  </a:t>
            </a:r>
            <a:r>
              <a:rPr lang="pl-PL" sz="1400" dirty="0">
                <a:solidFill>
                  <a:prstClr val="black"/>
                </a:solidFill>
                <a:latin typeface="Arial" pitchFamily="34" charset="0"/>
                <a:cs typeface="Arial" pitchFamily="34" charset="0"/>
              </a:rPr>
              <a:t>- </a:t>
            </a:r>
            <a:r>
              <a:rPr lang="pl-PL" sz="1400" dirty="0" smtClean="0">
                <a:solidFill>
                  <a:prstClr val="black"/>
                </a:solidFill>
                <a:latin typeface="Arial" pitchFamily="34" charset="0"/>
                <a:cs typeface="Arial" pitchFamily="34" charset="0"/>
              </a:rPr>
              <a:t> powinien  wpisywać  się w </a:t>
            </a:r>
            <a:r>
              <a:rPr lang="pl-PL" sz="1400" dirty="0">
                <a:solidFill>
                  <a:prstClr val="black"/>
                </a:solidFill>
                <a:latin typeface="Arial" pitchFamily="34" charset="0"/>
                <a:cs typeface="Arial" pitchFamily="34" charset="0"/>
              </a:rPr>
              <a:t>cele określone </a:t>
            </a:r>
            <a:r>
              <a:rPr lang="pl-PL" sz="1400" dirty="0" smtClean="0">
                <a:solidFill>
                  <a:prstClr val="black"/>
                </a:solidFill>
                <a:latin typeface="Arial" pitchFamily="34" charset="0"/>
                <a:cs typeface="Arial" pitchFamily="34" charset="0"/>
              </a:rPr>
              <a:t>w  </a:t>
            </a:r>
            <a:r>
              <a:rPr lang="pl-PL" sz="1400" dirty="0">
                <a:solidFill>
                  <a:prstClr val="black"/>
                </a:solidFill>
                <a:latin typeface="Arial" pitchFamily="34" charset="0"/>
                <a:cs typeface="Arial" pitchFamily="34" charset="0"/>
              </a:rPr>
              <a:t>PROW 2014- 2020</a:t>
            </a:r>
            <a:r>
              <a:rPr lang="pl-PL" sz="1400" dirty="0" smtClean="0">
                <a:solidFill>
                  <a:prstClr val="black"/>
                </a:solidFill>
                <a:latin typeface="Arial" pitchFamily="34" charset="0"/>
                <a:cs typeface="Arial" pitchFamily="34" charset="0"/>
              </a:rPr>
              <a:t>,  </a:t>
            </a:r>
            <a:r>
              <a:rPr lang="pl-PL" sz="1400" dirty="0">
                <a:solidFill>
                  <a:prstClr val="black"/>
                </a:solidFill>
                <a:latin typeface="Arial" pitchFamily="34" charset="0"/>
                <a:cs typeface="Arial" pitchFamily="34" charset="0"/>
              </a:rPr>
              <a:t>dla tego </a:t>
            </a:r>
            <a:r>
              <a:rPr lang="pl-PL" sz="1400" dirty="0" smtClean="0">
                <a:solidFill>
                  <a:prstClr val="black"/>
                </a:solidFill>
                <a:latin typeface="Arial" pitchFamily="34" charset="0"/>
                <a:cs typeface="Arial" pitchFamily="34" charset="0"/>
              </a:rPr>
              <a:t>typu</a:t>
            </a:r>
          </a:p>
          <a:p>
            <a:pPr marL="360000" lvl="0" algn="just">
              <a:spcBef>
                <a:spcPts val="0"/>
              </a:spcBef>
            </a:pPr>
            <a:r>
              <a:rPr lang="pl-PL" sz="1400" dirty="0" smtClean="0">
                <a:solidFill>
                  <a:prstClr val="black"/>
                </a:solidFill>
                <a:latin typeface="Arial" pitchFamily="34" charset="0"/>
                <a:cs typeface="Arial" pitchFamily="34" charset="0"/>
              </a:rPr>
              <a:t>operacji. </a:t>
            </a:r>
            <a:r>
              <a:rPr lang="pl-PL" sz="1400" dirty="0" smtClean="0">
                <a:solidFill>
                  <a:srgbClr val="FF0000"/>
                </a:solidFill>
                <a:latin typeface="Arial" pitchFamily="34" charset="0"/>
                <a:cs typeface="Arial" pitchFamily="34" charset="0"/>
              </a:rPr>
              <a:t>Należy </a:t>
            </a:r>
            <a:r>
              <a:rPr lang="pl-PL" sz="1400" dirty="0">
                <a:solidFill>
                  <a:srgbClr val="FF0000"/>
                </a:solidFill>
                <a:latin typeface="Arial" pitchFamily="34" charset="0"/>
                <a:cs typeface="Arial" pitchFamily="34" charset="0"/>
              </a:rPr>
              <a:t>w sposób zwięzły i mierzalny określić cel i uzasadnić, w jaki sposób wpływa on na osiągnięcie celów określonych w Programie.  </a:t>
            </a:r>
          </a:p>
          <a:p>
            <a:pPr lvl="0" algn="just">
              <a:spcBef>
                <a:spcPts val="0"/>
              </a:spcBef>
            </a:pPr>
            <a:endParaRPr lang="pl-PL" sz="700" dirty="0" smtClean="0">
              <a:solidFill>
                <a:prstClr val="black"/>
              </a:solidFill>
              <a:latin typeface="Arial" pitchFamily="34" charset="0"/>
              <a:cs typeface="Arial" pitchFamily="34" charset="0"/>
            </a:endParaRPr>
          </a:p>
          <a:p>
            <a:pPr lvl="0" algn="just"/>
            <a:r>
              <a:rPr lang="pl-PL" sz="1400" u="sng" dirty="0" smtClean="0">
                <a:solidFill>
                  <a:srgbClr val="FF0000"/>
                </a:solidFill>
                <a:latin typeface="Arial" pitchFamily="34" charset="0"/>
                <a:cs typeface="Arial" pitchFamily="34" charset="0"/>
              </a:rPr>
              <a:t>Uwaga</a:t>
            </a:r>
            <a:r>
              <a:rPr lang="pl-PL" sz="1400" u="sng" dirty="0">
                <a:solidFill>
                  <a:srgbClr val="FF0000"/>
                </a:solidFill>
                <a:latin typeface="Arial" pitchFamily="34" charset="0"/>
                <a:cs typeface="Arial" pitchFamily="34" charset="0"/>
              </a:rPr>
              <a:t>: </a:t>
            </a:r>
            <a:r>
              <a:rPr lang="pl-PL" sz="1400" dirty="0">
                <a:solidFill>
                  <a:prstClr val="black"/>
                </a:solidFill>
                <a:latin typeface="Arial" pitchFamily="34" charset="0"/>
                <a:cs typeface="Arial" pitchFamily="34" charset="0"/>
              </a:rPr>
              <a:t>Powyższe dane, po pozytywnej weryfikacji zostaną przeniesione do umowy o przyznaniu pomocy, co będzie wiązało się z koniecznością zapewnienia trwałości operacji zgodnie z art. 71 rozporządzenia nr 1303/2013, tj. osiągnięcia wskaźników realizacji celu operacji do dnia złożenia wniosku o płatność końcową oraz jego zachowania w okresie </a:t>
            </a:r>
            <a:r>
              <a:rPr lang="pl-PL" sz="1400" dirty="0" smtClean="0">
                <a:solidFill>
                  <a:prstClr val="black"/>
                </a:solidFill>
                <a:latin typeface="Arial" pitchFamily="34" charset="0"/>
                <a:cs typeface="Arial" pitchFamily="34" charset="0"/>
              </a:rPr>
              <a:t>5  lat </a:t>
            </a:r>
            <a:r>
              <a:rPr lang="pl-PL" sz="1400" dirty="0">
                <a:solidFill>
                  <a:prstClr val="black"/>
                </a:solidFill>
                <a:latin typeface="Arial" pitchFamily="34" charset="0"/>
                <a:cs typeface="Arial" pitchFamily="34" charset="0"/>
              </a:rPr>
              <a:t>od wypłaty płatności końcowej</a:t>
            </a:r>
            <a:r>
              <a:rPr lang="pl-PL" sz="1400" dirty="0" smtClean="0">
                <a:solidFill>
                  <a:prstClr val="black"/>
                </a:solidFill>
                <a:latin typeface="Arial" pitchFamily="34" charset="0"/>
                <a:cs typeface="Arial" pitchFamily="34" charset="0"/>
              </a:rPr>
              <a:t>.</a:t>
            </a:r>
            <a:endParaRPr lang="pl-PL" sz="1400" dirty="0">
              <a:solidFill>
                <a:prstClr val="black"/>
              </a:solidFill>
              <a:latin typeface="Arial" pitchFamily="34" charset="0"/>
              <a:cs typeface="Arial" pitchFamily="34" charset="0"/>
            </a:endParaRPr>
          </a:p>
        </p:txBody>
      </p:sp>
      <p:graphicFrame>
        <p:nvGraphicFramePr>
          <p:cNvPr id="5" name="Tabela 4"/>
          <p:cNvGraphicFramePr>
            <a:graphicFrameLocks noGrp="1"/>
          </p:cNvGraphicFramePr>
          <p:nvPr/>
        </p:nvGraphicFramePr>
        <p:xfrm>
          <a:off x="2689938" y="1130207"/>
          <a:ext cx="6217326" cy="1923712"/>
        </p:xfrm>
        <a:graphic>
          <a:graphicData uri="http://schemas.openxmlformats.org/drawingml/2006/table">
            <a:tbl>
              <a:tblPr/>
              <a:tblGrid>
                <a:gridCol w="1540071"/>
                <a:gridCol w="171119"/>
                <a:gridCol w="171119"/>
                <a:gridCol w="171119"/>
                <a:gridCol w="171119"/>
                <a:gridCol w="171119"/>
                <a:gridCol w="171119"/>
                <a:gridCol w="171119"/>
                <a:gridCol w="171119"/>
                <a:gridCol w="171119"/>
                <a:gridCol w="171119"/>
                <a:gridCol w="171119"/>
                <a:gridCol w="171119"/>
                <a:gridCol w="171119"/>
                <a:gridCol w="171119"/>
                <a:gridCol w="171119"/>
                <a:gridCol w="171119"/>
                <a:gridCol w="190132"/>
                <a:gridCol w="180626"/>
                <a:gridCol w="180626"/>
                <a:gridCol w="180626"/>
                <a:gridCol w="171119"/>
                <a:gridCol w="171119"/>
                <a:gridCol w="171119"/>
                <a:gridCol w="209146"/>
                <a:gridCol w="171119"/>
                <a:gridCol w="171119"/>
                <a:gridCol w="142600"/>
              </a:tblGrid>
              <a:tr h="219276">
                <a:tc gridSpan="28">
                  <a:txBody>
                    <a:bodyPr/>
                    <a:lstStyle/>
                    <a:p>
                      <a:pPr algn="l" fontAlgn="t"/>
                      <a:r>
                        <a:rPr lang="pl-PL" sz="1000" b="1" i="0" u="none" strike="noStrike">
                          <a:latin typeface="Arial"/>
                        </a:rPr>
                        <a:t>III. OPIS PLANOWANEJ OPERACJI</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8835">
                <a:tc gridSpan="28">
                  <a:txBody>
                    <a:bodyPr/>
                    <a:lstStyle/>
                    <a:p>
                      <a:pPr algn="l" fontAlgn="ctr"/>
                      <a:r>
                        <a:rPr lang="pl-PL" sz="900" b="0" i="0" u="none" strike="noStrike">
                          <a:latin typeface="Arial"/>
                        </a:rPr>
                        <a:t>1. TYTUŁ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75769">
                <a:tc gridSpan="28">
                  <a:txBody>
                    <a:bodyPr/>
                    <a:lstStyle/>
                    <a:p>
                      <a:pPr algn="l" fontAlgn="t"/>
                      <a:r>
                        <a:rPr lang="pl-PL" sz="1000" b="0" i="0"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67068">
                <a:tc gridSpan="28">
                  <a:txBody>
                    <a:bodyPr/>
                    <a:lstStyle/>
                    <a:p>
                      <a:pPr algn="l" fontAlgn="t"/>
                      <a:r>
                        <a:rPr lang="pl-PL" sz="900" b="0" i="0" u="none" strike="noStrike">
                          <a:latin typeface="Arial"/>
                        </a:rPr>
                        <a:t>2. CELE OPERACJI</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0481">
                <a:tc gridSpan="27">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11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0481">
                <a:tc gridSpan="27">
                  <a:txBody>
                    <a:bodyPr/>
                    <a:lstStyle/>
                    <a:p>
                      <a:pPr algn="l" fontAlgn="t"/>
                      <a:r>
                        <a:rPr lang="pl-PL" sz="900" b="0" i="0" u="none" strike="noStrike">
                          <a:latin typeface="Arial"/>
                        </a:rPr>
                        <a:t>2.1. Cel w ramach PROW na lata 2014-2020, w który wpisuje się operacja</a:t>
                      </a:r>
                    </a:p>
                  </a:txBody>
                  <a:tcPr marL="0" marR="0" marT="0" marB="0">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11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553410">
                <a:tc gridSpan="28">
                  <a:txBody>
                    <a:bodyPr/>
                    <a:lstStyle/>
                    <a:p>
                      <a:pPr algn="l" fontAlgn="ctr"/>
                      <a:r>
                        <a:rPr lang="pl-PL" sz="900" b="0" i="1" u="none" strike="noStrike">
                          <a:latin typeface="Arial"/>
                        </a:rPr>
                        <a:t>Poprawa konkurencyjności  producentów rolnych poprzez lepsze ich zintegrowanie z łańcuchem rolno-spożywczym poprzez systemy jakości, dodawanie wartości do produktów rolnych, promocję na rynkach lokalnych i krótkie cykle dostaw, grupy  producentów oraz organizacje międzybranżowe (3 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98392">
                <a:tc>
                  <a:txBody>
                    <a:bodyPr/>
                    <a:lstStyle/>
                    <a:p>
                      <a:pPr algn="l" fontAlgn="ctr"/>
                      <a:r>
                        <a:rPr lang="pl-PL" sz="900" b="0" i="0" u="none" strike="noStrike">
                          <a:latin typeface="Arial"/>
                        </a:rPr>
                        <a:t>2.2. Cel planowanej operacji</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dirty="0">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3142236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4" name="pole tekstowe 3"/>
          <p:cNvSpPr txBox="1"/>
          <p:nvPr/>
        </p:nvSpPr>
        <p:spPr>
          <a:xfrm>
            <a:off x="445267" y="2913695"/>
            <a:ext cx="8221980" cy="2339102"/>
          </a:xfrm>
          <a:prstGeom prst="rect">
            <a:avLst/>
          </a:prstGeom>
          <a:noFill/>
        </p:spPr>
        <p:txBody>
          <a:bodyPr wrap="square" rtlCol="0">
            <a:spAutoFit/>
          </a:bodyPr>
          <a:lstStyle/>
          <a:p>
            <a:pPr lvl="0"/>
            <a:r>
              <a:rPr lang="pl-PL" sz="1400" dirty="0" smtClean="0">
                <a:solidFill>
                  <a:prstClr val="black"/>
                </a:solidFill>
                <a:latin typeface="Arial" pitchFamily="34" charset="0"/>
                <a:cs typeface="Arial" pitchFamily="34" charset="0"/>
              </a:rPr>
              <a:t>3. </a:t>
            </a:r>
            <a:r>
              <a:rPr lang="pl-PL" sz="1400" b="1" dirty="0" smtClean="0">
                <a:solidFill>
                  <a:prstClr val="black"/>
                </a:solidFill>
                <a:latin typeface="Arial" pitchFamily="34" charset="0"/>
                <a:cs typeface="Arial" pitchFamily="34" charset="0"/>
              </a:rPr>
              <a:t>Miejsce </a:t>
            </a:r>
            <a:r>
              <a:rPr lang="pl-PL" sz="1400" b="1" dirty="0">
                <a:solidFill>
                  <a:prstClr val="black"/>
                </a:solidFill>
                <a:latin typeface="Arial" pitchFamily="34" charset="0"/>
                <a:cs typeface="Arial" pitchFamily="34" charset="0"/>
              </a:rPr>
              <a:t>realizacji operacji:</a:t>
            </a:r>
          </a:p>
          <a:p>
            <a:pPr lvl="0"/>
            <a:endParaRPr lang="pl-PL" sz="600" dirty="0" smtClean="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smtClean="0">
                <a:solidFill>
                  <a:prstClr val="black"/>
                </a:solidFill>
                <a:latin typeface="Arial" pitchFamily="34" charset="0"/>
                <a:cs typeface="Arial" pitchFamily="34" charset="0"/>
              </a:rPr>
              <a:t>Jeżeli </a:t>
            </a:r>
            <a:r>
              <a:rPr lang="pl-PL" sz="1400" dirty="0">
                <a:solidFill>
                  <a:prstClr val="black"/>
                </a:solidFill>
                <a:latin typeface="Arial" pitchFamily="34" charset="0"/>
                <a:cs typeface="Arial" pitchFamily="34" charset="0"/>
              </a:rPr>
              <a:t>operacja realizowana jest w kilku miejscowościach, należy wymienić nazwy tych miejscowości wpisując je kolejno, </a:t>
            </a:r>
            <a:r>
              <a:rPr lang="pl-PL" sz="1400" dirty="0" smtClean="0">
                <a:solidFill>
                  <a:prstClr val="black"/>
                </a:solidFill>
                <a:latin typeface="Arial" pitchFamily="34" charset="0"/>
                <a:cs typeface="Arial" pitchFamily="34" charset="0"/>
              </a:rPr>
              <a:t>odpowiednio w </a:t>
            </a:r>
            <a:r>
              <a:rPr lang="pl-PL" sz="1400" dirty="0">
                <a:solidFill>
                  <a:prstClr val="black"/>
                </a:solidFill>
                <a:latin typeface="Arial" pitchFamily="34" charset="0"/>
                <a:cs typeface="Arial" pitchFamily="34" charset="0"/>
              </a:rPr>
              <a:t>pola części A, B, C….  </a:t>
            </a:r>
          </a:p>
          <a:p>
            <a:pPr lvl="0" algn="just"/>
            <a:endParaRPr lang="pl-PL" sz="700" dirty="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a:solidFill>
                  <a:prstClr val="black"/>
                </a:solidFill>
                <a:latin typeface="Arial" pitchFamily="34" charset="0"/>
                <a:cs typeface="Arial" pitchFamily="34" charset="0"/>
              </a:rPr>
              <a:t>W polu 3.5. TERYT należy podać </a:t>
            </a:r>
            <a:r>
              <a:rPr lang="pl-PL" sz="1400" dirty="0" smtClean="0">
                <a:solidFill>
                  <a:prstClr val="black"/>
                </a:solidFill>
                <a:latin typeface="Arial" pitchFamily="34" charset="0"/>
                <a:cs typeface="Arial" pitchFamily="34" charset="0"/>
              </a:rPr>
              <a:t>7- cyfrowe </a:t>
            </a:r>
            <a:r>
              <a:rPr lang="pl-PL" sz="1400" dirty="0">
                <a:solidFill>
                  <a:prstClr val="black"/>
                </a:solidFill>
                <a:latin typeface="Arial" pitchFamily="34" charset="0"/>
                <a:cs typeface="Arial" pitchFamily="34" charset="0"/>
              </a:rPr>
              <a:t>oznaczenie dotyczące numeru miejscowości ustalonego na podstawie Krajowego Rejestru Urzędowego Podziału Terytorialnego Kraju (TERYT) dostępnego poprzez stronę internetową: </a:t>
            </a:r>
            <a:r>
              <a:rPr lang="pl-PL" sz="1400" i="1" u="sng" dirty="0">
                <a:solidFill>
                  <a:srgbClr val="0070C0"/>
                </a:solidFill>
                <a:latin typeface="Arial" pitchFamily="34" charset="0"/>
                <a:cs typeface="Arial" pitchFamily="34" charset="0"/>
              </a:rPr>
              <a:t>www.stat.gov.pl</a:t>
            </a:r>
            <a:r>
              <a:rPr lang="pl-PL" sz="1400" dirty="0">
                <a:solidFill>
                  <a:srgbClr val="0070C0"/>
                </a:solidFill>
                <a:latin typeface="Arial" pitchFamily="34" charset="0"/>
                <a:cs typeface="Arial" pitchFamily="34" charset="0"/>
              </a:rPr>
              <a:t> </a:t>
            </a:r>
          </a:p>
          <a:p>
            <a:pPr lvl="0" algn="just"/>
            <a:endParaRPr lang="pl-PL" sz="700" dirty="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a:solidFill>
                  <a:prstClr val="black"/>
                </a:solidFill>
                <a:latin typeface="Arial" pitchFamily="34" charset="0"/>
                <a:cs typeface="Arial" pitchFamily="34" charset="0"/>
              </a:rPr>
              <a:t>W polu 3.8. Ulica/oznaczenie działki należy wpisać nazwę ulicy lub ulic (o ile operacja jest realizowana na nieruchomości oznaczonej nazwą ulicy) lub numerem działki ewidencyjnej wraz </a:t>
            </a:r>
            <a:r>
              <a:rPr lang="pl-PL" sz="1400" dirty="0" smtClean="0">
                <a:solidFill>
                  <a:prstClr val="black"/>
                </a:solidFill>
                <a:latin typeface="Arial" pitchFamily="34" charset="0"/>
                <a:cs typeface="Arial" pitchFamily="34" charset="0"/>
              </a:rPr>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z </a:t>
            </a:r>
            <a:r>
              <a:rPr lang="pl-PL" sz="1400" dirty="0">
                <a:solidFill>
                  <a:prstClr val="black"/>
                </a:solidFill>
                <a:latin typeface="Arial" pitchFamily="34" charset="0"/>
                <a:cs typeface="Arial" pitchFamily="34" charset="0"/>
              </a:rPr>
              <a:t>numerem/numerem obrębu geodezyjnego, na których realizowana będzie operacja. </a:t>
            </a:r>
          </a:p>
        </p:txBody>
      </p:sp>
      <p:pic>
        <p:nvPicPr>
          <p:cNvPr id="717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77428" y="1340741"/>
            <a:ext cx="6753225"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783830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4" name="pole tekstowe 3"/>
          <p:cNvSpPr txBox="1"/>
          <p:nvPr/>
        </p:nvSpPr>
        <p:spPr>
          <a:xfrm>
            <a:off x="678180" y="2984433"/>
            <a:ext cx="8221980" cy="2693045"/>
          </a:xfrm>
          <a:prstGeom prst="rect">
            <a:avLst/>
          </a:prstGeom>
          <a:noFill/>
        </p:spPr>
        <p:txBody>
          <a:bodyPr wrap="square" rtlCol="0">
            <a:spAutoFit/>
          </a:bodyPr>
          <a:lstStyle/>
          <a:p>
            <a:r>
              <a:rPr lang="pl-PL" sz="1400" dirty="0" smtClean="0">
                <a:solidFill>
                  <a:prstClr val="black"/>
                </a:solidFill>
                <a:latin typeface="Arial" panose="020B0604020202020204" pitchFamily="34" charset="0"/>
                <a:cs typeface="Arial" pitchFamily="34" charset="0"/>
              </a:rPr>
              <a:t>4. </a:t>
            </a:r>
            <a:r>
              <a:rPr lang="pl-PL" sz="1400" b="1" dirty="0">
                <a:solidFill>
                  <a:prstClr val="black"/>
                </a:solidFill>
                <a:latin typeface="Arial" pitchFamily="34" charset="0"/>
                <a:cs typeface="Arial" pitchFamily="34" charset="0"/>
              </a:rPr>
              <a:t>Obszar, na którym będzie realizowana operacja należy do</a:t>
            </a:r>
            <a:r>
              <a:rPr lang="pl-PL" sz="1400" b="1" dirty="0" smtClean="0">
                <a:solidFill>
                  <a:prstClr val="black"/>
                </a:solidFill>
                <a:latin typeface="Arial" pitchFamily="34" charset="0"/>
                <a:cs typeface="Arial" pitchFamily="34" charset="0"/>
              </a:rPr>
              <a:t>:</a:t>
            </a:r>
          </a:p>
          <a:p>
            <a:pPr marL="720000" lvl="1" indent="-285750">
              <a:spcBef>
                <a:spcPts val="600"/>
              </a:spcBef>
            </a:pPr>
            <a:endParaRPr lang="pl-PL" sz="1400" dirty="0">
              <a:latin typeface="Arial" panose="020B0604020202020204" pitchFamily="34" charset="0"/>
              <a:cs typeface="Arial" panose="020B0604020202020204" pitchFamily="34" charset="0"/>
            </a:endParaRPr>
          </a:p>
          <a:p>
            <a:r>
              <a:rPr lang="pl-PL" sz="1400" dirty="0" smtClean="0">
                <a:latin typeface="Arial" pitchFamily="34" charset="0"/>
                <a:cs typeface="Arial" pitchFamily="34" charset="0"/>
              </a:rPr>
              <a:t>4.1. Miejscowość licząca nie więcej niż 200 000 mieszkańców [SEKCJA WYPEŁNIONA NA STAŁE] </a:t>
            </a:r>
          </a:p>
          <a:p>
            <a:endParaRPr lang="pl-PL" sz="1400" dirty="0" smtClean="0">
              <a:latin typeface="Arial" pitchFamily="34" charset="0"/>
              <a:cs typeface="Arial" pitchFamily="34" charset="0"/>
            </a:endParaRPr>
          </a:p>
          <a:p>
            <a:r>
              <a:rPr lang="pl-PL" sz="1400" dirty="0" smtClean="0">
                <a:latin typeface="Arial" pitchFamily="34" charset="0"/>
                <a:cs typeface="Arial" pitchFamily="34" charset="0"/>
              </a:rPr>
              <a:t>4.2 Liczba mieszkańców miejscowości, w której będzie realizowana operacja według aktualnych na dzień rozpoczęcia naboru wniosków o przyznanie pomocy danych Głównego Urzędu Statystycznego.</a:t>
            </a:r>
          </a:p>
          <a:p>
            <a:r>
              <a:rPr lang="pl-PL" sz="1400" dirty="0" smtClean="0">
                <a:latin typeface="Arial" pitchFamily="34" charset="0"/>
                <a:cs typeface="Arial" pitchFamily="34" charset="0"/>
              </a:rPr>
              <a:t> </a:t>
            </a:r>
          </a:p>
          <a:p>
            <a:r>
              <a:rPr lang="pl-PL" sz="1200" dirty="0" smtClean="0">
                <a:latin typeface="Arial" pitchFamily="34" charset="0"/>
                <a:cs typeface="Arial" pitchFamily="34" charset="0"/>
              </a:rPr>
              <a:t>Należy wpisać mieszkańców danej </a:t>
            </a:r>
            <a:r>
              <a:rPr lang="pl-PL" sz="1200" dirty="0" err="1" smtClean="0">
                <a:latin typeface="Arial" pitchFamily="34" charset="0"/>
                <a:cs typeface="Arial" pitchFamily="34" charset="0"/>
              </a:rPr>
              <a:t>gminy</a:t>
            </a:r>
            <a:r>
              <a:rPr lang="pl-PL" sz="1200" dirty="0" smtClean="0">
                <a:latin typeface="Arial" pitchFamily="34" charset="0"/>
                <a:cs typeface="Arial" pitchFamily="34" charset="0"/>
              </a:rPr>
              <a:t>/</a:t>
            </a:r>
            <a:r>
              <a:rPr lang="pl-PL" sz="1200" dirty="0" err="1" smtClean="0">
                <a:latin typeface="Arial" pitchFamily="34" charset="0"/>
                <a:cs typeface="Arial" pitchFamily="34" charset="0"/>
              </a:rPr>
              <a:t>miasta</a:t>
            </a:r>
            <a:r>
              <a:rPr lang="pl-PL" sz="1200" dirty="0" smtClean="0">
                <a:latin typeface="Arial" pitchFamily="34" charset="0"/>
                <a:cs typeface="Arial" pitchFamily="34" charset="0"/>
              </a:rPr>
              <a:t>. Źródłem danych dotyczących liczby mieszkańców miejscowości, w której realizowana będzie operacja objęta wnioskiem, będzie strona internetowa Głównego Urzędu Statystycznego (</a:t>
            </a:r>
            <a:r>
              <a:rPr lang="pl-PL" sz="1200" dirty="0" err="1" smtClean="0">
                <a:latin typeface="Arial" pitchFamily="34" charset="0"/>
                <a:cs typeface="Arial" pitchFamily="34" charset="0"/>
              </a:rPr>
              <a:t>www.stat.gov.pl</a:t>
            </a:r>
            <a:r>
              <a:rPr lang="pl-PL" sz="1200" dirty="0" smtClean="0">
                <a:latin typeface="Arial" pitchFamily="34" charset="0"/>
                <a:cs typeface="Arial" pitchFamily="34" charset="0"/>
              </a:rPr>
              <a:t>) zakładka „Podstawowe dane/Obszary tematyczne/Ludność/</a:t>
            </a:r>
            <a:r>
              <a:rPr lang="pl-PL" sz="1200" dirty="0" err="1" smtClean="0">
                <a:latin typeface="Arial" pitchFamily="34" charset="0"/>
                <a:cs typeface="Arial" pitchFamily="34" charset="0"/>
              </a:rPr>
              <a:t>Ludność</a:t>
            </a:r>
            <a:r>
              <a:rPr lang="pl-PL" sz="1200" dirty="0" smtClean="0">
                <a:latin typeface="Arial" pitchFamily="34" charset="0"/>
                <a:cs typeface="Arial" pitchFamily="34" charset="0"/>
              </a:rPr>
              <a:t> w gminach (Ludność. Stan i struktura oraz ruch naturalny w przekroju terytorialnym (stanu w dniu 30.06.2016 </a:t>
            </a:r>
            <a:r>
              <a:rPr lang="pl-PL" sz="1200" dirty="0" err="1" smtClean="0">
                <a:latin typeface="Arial" pitchFamily="34" charset="0"/>
                <a:cs typeface="Arial" pitchFamily="34" charset="0"/>
              </a:rPr>
              <a:t>r</a:t>
            </a:r>
            <a:r>
              <a:rPr lang="pl-PL" sz="1200" dirty="0" smtClean="0">
                <a:latin typeface="Arial" pitchFamily="34" charset="0"/>
                <a:cs typeface="Arial" pitchFamily="34" charset="0"/>
              </a:rPr>
              <a:t>). Dane powinny być aktualne na dzień rozpoczęcia naborów wniosków. </a:t>
            </a:r>
            <a:endParaRPr lang="pl-PL" sz="1200" dirty="0" smtClean="0">
              <a:solidFill>
                <a:prstClr val="black"/>
              </a:solidFill>
              <a:latin typeface="Arial" pitchFamily="34" charset="0"/>
              <a:cs typeface="Arial" pitchFamily="34" charset="0"/>
            </a:endParaRPr>
          </a:p>
        </p:txBody>
      </p:sp>
      <p:graphicFrame>
        <p:nvGraphicFramePr>
          <p:cNvPr id="5" name="Tabela 4"/>
          <p:cNvGraphicFramePr>
            <a:graphicFrameLocks noGrp="1"/>
          </p:cNvGraphicFramePr>
          <p:nvPr/>
        </p:nvGraphicFramePr>
        <p:xfrm>
          <a:off x="2396971" y="1205318"/>
          <a:ext cx="6501413" cy="1537883"/>
        </p:xfrm>
        <a:graphic>
          <a:graphicData uri="http://schemas.openxmlformats.org/drawingml/2006/table">
            <a:tbl>
              <a:tblPr/>
              <a:tblGrid>
                <a:gridCol w="5050026"/>
                <a:gridCol w="1451387"/>
              </a:tblGrid>
              <a:tr h="372821">
                <a:tc gridSpan="2">
                  <a:txBody>
                    <a:bodyPr/>
                    <a:lstStyle/>
                    <a:p>
                      <a:pPr algn="l" fontAlgn="ctr"/>
                      <a:r>
                        <a:rPr lang="pl-PL" sz="900" b="0" i="0" u="none" strike="noStrike" dirty="0">
                          <a:latin typeface="Arial"/>
                        </a:rPr>
                        <a:t>4. OBSZAR, NA KTÓRYM BĘDZIE REALIZOWANA OPERACJA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372821">
                <a:tc gridSpan="2">
                  <a:txBody>
                    <a:bodyPr/>
                    <a:lstStyle/>
                    <a:p>
                      <a:pPr algn="l" fontAlgn="ctr"/>
                      <a:r>
                        <a:rPr lang="pl-PL" sz="900" b="0" i="0" u="none" strike="noStrike">
                          <a:latin typeface="Arial"/>
                        </a:rPr>
                        <a:t>4.1.  miejscowość licząca nie więcej niż 200 000 mieszkańców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792241">
                <a:tc>
                  <a:txBody>
                    <a:bodyPr/>
                    <a:lstStyle/>
                    <a:p>
                      <a:pPr algn="just" fontAlgn="ctr"/>
                      <a:r>
                        <a:rPr lang="pl-PL" sz="900" b="0" i="0" u="none" strike="noStrike">
                          <a:latin typeface="Arial"/>
                        </a:rPr>
                        <a:t>4.2. liczba mieszkańców miejscowości, w której jest realizowana operacja, według aktualnych na dzień rozpoczęcia naboru wniosków o przyznanie pomocy danych Głównego Urzędu Statystycznego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pl-PL" sz="900" b="0" i="0" u="none" strike="noStrike" dirty="0">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29439619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97550" y="2019300"/>
            <a:ext cx="8358077" cy="4231928"/>
          </a:xfrm>
          <a:prstGeom prst="rect">
            <a:avLst/>
          </a:prstGeom>
        </p:spPr>
        <p:txBody>
          <a:bodyPr wrap="square">
            <a:spAutoFit/>
          </a:bodyPr>
          <a:lstStyle/>
          <a:p>
            <a:r>
              <a:rPr lang="pl-PL" sz="1400" dirty="0" smtClean="0">
                <a:latin typeface="Arial" pitchFamily="34" charset="0"/>
                <a:cs typeface="Arial" pitchFamily="34" charset="0"/>
              </a:rPr>
              <a:t>5. </a:t>
            </a:r>
            <a:r>
              <a:rPr lang="pl-PL" sz="1400" b="1" dirty="0" smtClean="0">
                <a:latin typeface="Arial" pitchFamily="34" charset="0"/>
                <a:cs typeface="Arial" pitchFamily="34" charset="0"/>
              </a:rPr>
              <a:t>Planowany termin zakończenia operacji (miesiąc/rok)</a:t>
            </a:r>
          </a:p>
          <a:p>
            <a:endParaRPr lang="pl-PL" sz="700" b="1"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Planowany </a:t>
            </a:r>
            <a:r>
              <a:rPr lang="pl-PL" sz="1400" dirty="0">
                <a:latin typeface="Arial" pitchFamily="34" charset="0"/>
                <a:cs typeface="Arial" pitchFamily="34" charset="0"/>
              </a:rPr>
              <a:t>termin zakończenia operacji lub jej etapów </a:t>
            </a:r>
            <a:r>
              <a:rPr lang="pl-PL" sz="1400" dirty="0" smtClean="0">
                <a:latin typeface="Arial" pitchFamily="34" charset="0"/>
                <a:cs typeface="Arial" pitchFamily="34" charset="0"/>
              </a:rPr>
              <a:t>należy podać w układzie – miesiąc/rok.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Termin zakończenia etapu to planowany termin złożenia wniosku o płatność pośrednią / końcową </a:t>
            </a:r>
            <a:br>
              <a:rPr lang="pl-PL" sz="1400" dirty="0" smtClean="0">
                <a:latin typeface="Arial" pitchFamily="34" charset="0"/>
                <a:cs typeface="Arial" pitchFamily="34" charset="0"/>
              </a:rPr>
            </a:br>
            <a:r>
              <a:rPr lang="pl-PL" sz="1400" dirty="0" smtClean="0">
                <a:latin typeface="Arial" pitchFamily="34" charset="0"/>
                <a:cs typeface="Arial" pitchFamily="34" charset="0"/>
              </a:rPr>
              <a:t>do UM. Jeżeli </a:t>
            </a:r>
            <a:r>
              <a:rPr lang="pl-PL" sz="1400" dirty="0">
                <a:latin typeface="Arial" pitchFamily="34" charset="0"/>
                <a:cs typeface="Arial" pitchFamily="34" charset="0"/>
              </a:rPr>
              <a:t>operacja realizowana jest w ramach jednego </a:t>
            </a:r>
            <a:r>
              <a:rPr lang="pl-PL" sz="1400" dirty="0" smtClean="0">
                <a:latin typeface="Arial" pitchFamily="34" charset="0"/>
                <a:cs typeface="Arial" pitchFamily="34" charset="0"/>
              </a:rPr>
              <a:t>etapu, </a:t>
            </a:r>
            <a:r>
              <a:rPr lang="pl-PL" sz="1400" dirty="0">
                <a:latin typeface="Arial" pitchFamily="34" charset="0"/>
                <a:cs typeface="Arial" pitchFamily="34" charset="0"/>
              </a:rPr>
              <a:t>w polu 5.2. należy wstawić kreski</a:t>
            </a:r>
            <a:r>
              <a:rPr lang="pl-PL" sz="1400" dirty="0" smtClean="0">
                <a:latin typeface="Arial" pitchFamily="34" charset="0"/>
                <a:cs typeface="Arial" pitchFamily="34" charset="0"/>
              </a:rPr>
              <a:t>.</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Ustalając termin zakończenia realizacji etapów operacji należy wziąć pod uwagę czas potrzebny na uzyskanie odpowiednich zaświadczeń, pozwoleń, opinii, itp.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Planowany okres całej operacji nie może być dłuższy niż: </a:t>
            </a:r>
          </a:p>
          <a:p>
            <a:pPr marL="742950" lvl="1" indent="-285750" algn="just">
              <a:spcBef>
                <a:spcPts val="600"/>
              </a:spcBef>
              <a:buFont typeface="Arial" panose="020B0604020202020204" pitchFamily="34" charset="0"/>
              <a:buChar char="•"/>
            </a:pPr>
            <a:r>
              <a:rPr lang="pl-PL" sz="1400" b="1" dirty="0" smtClean="0">
                <a:solidFill>
                  <a:srgbClr val="FF0000"/>
                </a:solidFill>
                <a:latin typeface="Arial" pitchFamily="34" charset="0"/>
                <a:cs typeface="Arial" pitchFamily="34" charset="0"/>
              </a:rPr>
              <a:t>24 miesięcy </a:t>
            </a:r>
            <a:r>
              <a:rPr lang="pl-PL" sz="1400" dirty="0" smtClean="0">
                <a:latin typeface="Arial" pitchFamily="34" charset="0"/>
                <a:cs typeface="Arial" pitchFamily="34" charset="0"/>
              </a:rPr>
              <a:t>od dnia zawarcia umowy o przyznaniu pomocy w przypadku operacji realizowanej w </a:t>
            </a:r>
            <a:r>
              <a:rPr lang="pl-PL" sz="1400" b="1" dirty="0" smtClean="0">
                <a:solidFill>
                  <a:srgbClr val="FF0000"/>
                </a:solidFill>
                <a:latin typeface="Arial" pitchFamily="34" charset="0"/>
                <a:cs typeface="Arial" pitchFamily="34" charset="0"/>
              </a:rPr>
              <a:t>jednym etapie</a:t>
            </a:r>
            <a:r>
              <a:rPr lang="pl-PL" sz="1400" dirty="0" smtClean="0">
                <a:latin typeface="Arial" pitchFamily="34" charset="0"/>
                <a:cs typeface="Arial" pitchFamily="34" charset="0"/>
              </a:rPr>
              <a:t>; </a:t>
            </a:r>
          </a:p>
          <a:p>
            <a:pPr marL="742950" lvl="1" indent="-285750" algn="just">
              <a:spcBef>
                <a:spcPts val="600"/>
              </a:spcBef>
              <a:buFont typeface="Arial" panose="020B0604020202020204" pitchFamily="34" charset="0"/>
              <a:buChar char="•"/>
            </a:pPr>
            <a:r>
              <a:rPr lang="pl-PL" sz="1400" b="1" dirty="0" smtClean="0">
                <a:solidFill>
                  <a:srgbClr val="FF0000"/>
                </a:solidFill>
                <a:latin typeface="Arial" pitchFamily="34" charset="0"/>
                <a:cs typeface="Arial" pitchFamily="34" charset="0"/>
              </a:rPr>
              <a:t>36 miesiące </a:t>
            </a:r>
            <a:r>
              <a:rPr lang="pl-PL" sz="1400" dirty="0" smtClean="0">
                <a:latin typeface="Arial" pitchFamily="34" charset="0"/>
                <a:cs typeface="Arial" pitchFamily="34" charset="0"/>
              </a:rPr>
              <a:t>od dnia zawarcia umowy o przyznaniu pomocy w przypadku realizacji operacji </a:t>
            </a:r>
            <a:br>
              <a:rPr lang="pl-PL" sz="1400" dirty="0" smtClean="0">
                <a:latin typeface="Arial" pitchFamily="34" charset="0"/>
                <a:cs typeface="Arial" pitchFamily="34" charset="0"/>
              </a:rPr>
            </a:br>
            <a:r>
              <a:rPr lang="pl-PL" sz="1400" dirty="0" smtClean="0">
                <a:latin typeface="Arial" pitchFamily="34" charset="0"/>
                <a:cs typeface="Arial" pitchFamily="34" charset="0"/>
              </a:rPr>
              <a:t>w </a:t>
            </a:r>
            <a:r>
              <a:rPr lang="pl-PL" sz="1400" b="1" dirty="0" smtClean="0">
                <a:solidFill>
                  <a:srgbClr val="FF0000"/>
                </a:solidFill>
                <a:latin typeface="Arial" pitchFamily="34" charset="0"/>
                <a:cs typeface="Arial" pitchFamily="34" charset="0"/>
              </a:rPr>
              <a:t>dwóch etapach</a:t>
            </a:r>
            <a:r>
              <a:rPr lang="pl-PL" sz="1400" dirty="0" smtClean="0">
                <a:latin typeface="Arial" pitchFamily="34" charset="0"/>
                <a:cs typeface="Arial" pitchFamily="34" charset="0"/>
              </a:rPr>
              <a:t>.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Zakończenie realizacji operacji i złożenie wniosku o płatność końcową musi nastąpić nie później niż do dnia 30 czerwca 2023 roku. </a:t>
            </a:r>
          </a:p>
          <a:p>
            <a:r>
              <a:rPr lang="pl-PL" sz="1400" dirty="0" smtClean="0">
                <a:latin typeface="Arial" pitchFamily="34" charset="0"/>
                <a:cs typeface="Arial" pitchFamily="34" charset="0"/>
              </a:rPr>
              <a:t> </a:t>
            </a:r>
            <a:r>
              <a:rPr lang="pl-PL" sz="1400" b="1" dirty="0" smtClean="0">
                <a:latin typeface="Arial" pitchFamily="34" charset="0"/>
                <a:cs typeface="Arial" pitchFamily="34" charset="0"/>
              </a:rPr>
              <a:t> </a:t>
            </a:r>
            <a:endParaRPr lang="pl-PL" sz="1400" dirty="0">
              <a:latin typeface="Arial" pitchFamily="34" charset="0"/>
              <a:cs typeface="Arial" pitchFamily="34" charset="0"/>
            </a:endParaRPr>
          </a:p>
        </p:txBody>
      </p:sp>
      <p:sp>
        <p:nvSpPr>
          <p:cNvPr id="3" name="Prostokąt 2"/>
          <p:cNvSpPr/>
          <p:nvPr/>
        </p:nvSpPr>
        <p:spPr>
          <a:xfrm>
            <a:off x="2880852" y="43146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pic>
        <p:nvPicPr>
          <p:cNvPr id="819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41626" y="1095374"/>
            <a:ext cx="6753225" cy="809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sp>
        <p:nvSpPr>
          <p:cNvPr id="3" name="Symbol zastępczy zawartości 3"/>
          <p:cNvSpPr txBox="1">
            <a:spLocks/>
          </p:cNvSpPr>
          <p:nvPr/>
        </p:nvSpPr>
        <p:spPr>
          <a:xfrm>
            <a:off x="567875" y="4724029"/>
            <a:ext cx="8229600" cy="1152987"/>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dirty="0" smtClean="0">
                <a:latin typeface="Arial" pitchFamily="34" charset="0"/>
                <a:cs typeface="Arial" pitchFamily="34" charset="0"/>
              </a:rPr>
              <a:t>6. </a:t>
            </a:r>
            <a:r>
              <a:rPr lang="pl-PL" sz="1400" b="1" dirty="0" smtClean="0">
                <a:latin typeface="Arial" pitchFamily="34" charset="0"/>
                <a:cs typeface="Arial" pitchFamily="34" charset="0"/>
              </a:rPr>
              <a:t>Charakterystyka planowanej operacji:</a:t>
            </a:r>
          </a:p>
          <a:p>
            <a:pPr marL="0" indent="0">
              <a:buFont typeface="Arial" charset="0"/>
              <a:buNone/>
            </a:pPr>
            <a:endParaRPr lang="pl-PL" sz="1400" b="1" dirty="0">
              <a:latin typeface="Arial" pitchFamily="34" charset="0"/>
              <a:cs typeface="Arial" pitchFamily="34" charset="0"/>
            </a:endParaRPr>
          </a:p>
          <a:p>
            <a:pPr marL="0" indent="0">
              <a:buNone/>
            </a:pPr>
            <a:r>
              <a:rPr lang="pl-PL" sz="1200" dirty="0" smtClean="0">
                <a:latin typeface="Arial" pitchFamily="34" charset="0"/>
                <a:cs typeface="Arial" pitchFamily="34" charset="0"/>
              </a:rPr>
              <a:t>Należy podać zakres, w jakim będzie realizowana operacja, poprzez wpisanie wartości wskaźników, których osiągnięcie jest zakładane w wyniku realizacji operacji W polach 6.1-6.12 należy odznaczyć znak X oraz wstawić odpowiednio (jeżeli dotyczy), dane liczbowe, procentowe. </a:t>
            </a:r>
          </a:p>
        </p:txBody>
      </p:sp>
      <p:graphicFrame>
        <p:nvGraphicFramePr>
          <p:cNvPr id="5" name="Tabela 4"/>
          <p:cNvGraphicFramePr>
            <a:graphicFrameLocks noGrp="1"/>
          </p:cNvGraphicFramePr>
          <p:nvPr/>
        </p:nvGraphicFramePr>
        <p:xfrm>
          <a:off x="2565646" y="278943"/>
          <a:ext cx="6214368" cy="4275303"/>
        </p:xfrm>
        <a:graphic>
          <a:graphicData uri="http://schemas.openxmlformats.org/drawingml/2006/table">
            <a:tbl>
              <a:tblPr/>
              <a:tblGrid>
                <a:gridCol w="4770186"/>
                <a:gridCol w="178179"/>
                <a:gridCol w="175053"/>
                <a:gridCol w="175053"/>
                <a:gridCol w="212562"/>
                <a:gridCol w="212562"/>
                <a:gridCol w="175053"/>
                <a:gridCol w="175053"/>
                <a:gridCol w="140667"/>
              </a:tblGrid>
              <a:tr h="184606">
                <a:tc gridSpan="9">
                  <a:txBody>
                    <a:bodyPr/>
                    <a:lstStyle/>
                    <a:p>
                      <a:pPr algn="l" fontAlgn="b"/>
                      <a:r>
                        <a:rPr lang="pl-PL" sz="600" b="0" i="0" u="none" strike="noStrike" dirty="0">
                          <a:latin typeface="Arial"/>
                        </a:rPr>
                        <a:t>6. CHARAKTERYSTYKA PLANOWANEJ OPERACJI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95801">
                <a:tc rowSpan="3">
                  <a:txBody>
                    <a:bodyPr/>
                    <a:lstStyle/>
                    <a:p>
                      <a:pPr algn="l" fontAlgn="ctr"/>
                      <a:r>
                        <a:rPr lang="pl-PL" sz="600" b="0" i="0" u="none" strike="noStrike" dirty="0">
                          <a:latin typeface="Arial"/>
                        </a:rPr>
                        <a:t>6.1. Planowana operacja dotyczy budowy targowiska lub obiektów budowlanych przeznaczonych na cele promocji lokalnych produktów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7734">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5801">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95801">
                <a:tc rowSpan="3">
                  <a:txBody>
                    <a:bodyPr/>
                    <a:lstStyle/>
                    <a:p>
                      <a:pPr algn="l" fontAlgn="ctr"/>
                      <a:r>
                        <a:rPr lang="pl-PL" sz="600" b="0" i="0" u="none" strike="noStrike">
                          <a:latin typeface="Arial"/>
                        </a:rPr>
                        <a:t>6.2. Planowana operacja dotyczy przebudowy istniejącego targowiska lub obiektów budowlanych przeznaczonych na cele promocji lokalnych produktów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7734">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5801">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237351">
                <a:tc>
                  <a:txBody>
                    <a:bodyPr/>
                    <a:lstStyle/>
                    <a:p>
                      <a:pPr algn="l" fontAlgn="ctr"/>
                      <a:r>
                        <a:rPr lang="pl-PL" sz="600" b="0" i="0" u="none" strike="noStrike">
                          <a:latin typeface="Arial"/>
                        </a:rPr>
                        <a:t>6.3. Udział powierzchni handlowej targowiska przeznaczonej dla rolników pod sprzedaż produktów rolno-spożywczych w stosunku do powierzchni handlowej targowiska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95801">
                <a:tc rowSpan="3">
                  <a:txBody>
                    <a:bodyPr/>
                    <a:lstStyle/>
                    <a:p>
                      <a:pPr algn="l" fontAlgn="ctr"/>
                      <a:r>
                        <a:rPr lang="pl-PL" sz="600" b="0" i="0" u="none" strike="noStrike">
                          <a:latin typeface="Arial"/>
                        </a:rPr>
                        <a:t>6.4 W gminie nie był realizowany projekt z zakresu budowy lub przebudowy targowiska dofinansowany ze środków w ramach Programu Rozwoju Obszarów Wiejskich na lata 2007–2013</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31861">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1867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652715">
                <a:tc>
                  <a:txBody>
                    <a:bodyPr/>
                    <a:lstStyle/>
                    <a:p>
                      <a:pPr algn="l" fontAlgn="ctr"/>
                      <a:r>
                        <a:rPr lang="pl-PL" sz="600" b="0" i="0" u="none" strike="noStrike">
                          <a:latin typeface="Arial"/>
                        </a:rPr>
                        <a:t>6.5. Udział powierzchni handlowej targowiska przeznaczonej pod sprzedaż produktów rolno-spożywczych wyprodukowanych w systemie rolnictwa ekologicznego, zgodnie z rozporządzeniem Rady (WE) nr 834/2007 z dnia 28 czerwca 2007 r. w sprawie produkcji ekologicznej i znakowania produktów ekologicznych i uchylającym rozporządzenie (EWG) nr 2092/91 (Dz. Urz. UE L 189 z 20.07.2007, str. 1, z późn. zm.), w stosunku do powierzchni handlowej targowiska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51640">
                <a:tc rowSpan="3">
                  <a:txBody>
                    <a:bodyPr/>
                    <a:lstStyle/>
                    <a:p>
                      <a:pPr algn="l" fontAlgn="ctr"/>
                      <a:r>
                        <a:rPr lang="pl-PL" sz="600" b="0" i="0" u="none" strike="noStrike">
                          <a:latin typeface="Arial"/>
                        </a:rPr>
                        <a:t>6.6 Planowana operacja uwzględnia wyposażenie targowiska w instalacje odnawialnego źródła energii w rozumieniu ustawy z dnia 20 lutego 2015 r. o odnawialnych źródłach energii (Dz. U. poz. 478 z późn. zm.), które będą zapewniały pokrycie co najmniej w 30% zapotrzebowania na energię elektryczną lub cieplną</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7734">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91199">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95801">
                <a:tc rowSpan="3">
                  <a:txBody>
                    <a:bodyPr/>
                    <a:lstStyle/>
                    <a:p>
                      <a:pPr algn="l" fontAlgn="ctr"/>
                      <a:r>
                        <a:rPr lang="pl-PL" sz="600" b="0" i="0" u="none" strike="noStrike">
                          <a:latin typeface="Arial"/>
                        </a:rPr>
                        <a:t>6.7. Targowisko będzie obiektem całorocznym</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7734">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5801">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95801">
                <a:tc rowSpan="3">
                  <a:txBody>
                    <a:bodyPr/>
                    <a:lstStyle/>
                    <a:p>
                      <a:pPr algn="l" fontAlgn="ctr"/>
                      <a:r>
                        <a:rPr lang="pl-PL" sz="600" b="0" i="0" u="none" strike="noStrike">
                          <a:latin typeface="Arial"/>
                        </a:rPr>
                        <a:t>6.8. Targowisko będzie ogólnodostępne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7734">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5801">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18675">
                <a:tc rowSpan="3">
                  <a:txBody>
                    <a:bodyPr/>
                    <a:lstStyle/>
                    <a:p>
                      <a:pPr algn="l" fontAlgn="ctr"/>
                      <a:r>
                        <a:rPr lang="pl-PL" sz="600" b="0" i="0" u="none" strike="noStrike">
                          <a:latin typeface="Arial"/>
                        </a:rPr>
                        <a:t>6.9. W okresie 5 lat od dnia wypłaty przez Agencję Restrukturyzacji i Modernizacji Rolnictwa płatności końcowej koszt wynajmu powierzchni handlowej targowiska przez rolników będzie o co najmniej 25% niższy od kosztu wynajmu przez inne podmioty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7734">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12082">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230758">
                <a:tc>
                  <a:txBody>
                    <a:bodyPr/>
                    <a:lstStyle/>
                    <a:p>
                      <a:pPr algn="l" fontAlgn="ctr"/>
                      <a:r>
                        <a:rPr lang="pl-PL" sz="600" b="0" i="0" u="none" strike="noStrike" dirty="0">
                          <a:latin typeface="Arial"/>
                        </a:rPr>
                        <a:t>6.10.Liczba planowanych sprzedających w nowowybudowanym lub przebudowanym targowisku [osobodni/rok]</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97792">
                <a:tc>
                  <a:txBody>
                    <a:bodyPr/>
                    <a:lstStyle/>
                    <a:p>
                      <a:pPr algn="l" fontAlgn="ctr"/>
                      <a:r>
                        <a:rPr lang="pl-PL" sz="600" b="0" i="0" u="none" strike="noStrike">
                          <a:latin typeface="Arial"/>
                        </a:rPr>
                        <a:t>6.11. Liczba planowanych stanowisk / stoisk dla rolników na targowisku</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95801">
                <a:tc rowSpan="3">
                  <a:txBody>
                    <a:bodyPr/>
                    <a:lstStyle/>
                    <a:p>
                      <a:pPr algn="l" fontAlgn="ctr"/>
                      <a:r>
                        <a:rPr lang="pl-PL" sz="600" b="0" i="0" u="none" strike="noStrike">
                          <a:latin typeface="Arial"/>
                        </a:rPr>
                        <a:t>6.12. Targowisko będzie spełniać warunki określone w załączniku do rozporządzenia  </a:t>
                      </a:r>
                      <a:r>
                        <a:rPr lang="pl-PL" sz="600" b="0" i="0" u="none" strike="noStrike" baseline="30000">
                          <a:latin typeface="Arial"/>
                        </a:rPr>
                        <a:t>2</a:t>
                      </a:r>
                      <a:endParaRPr lang="pl-PL" sz="6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7734">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5801">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dirty="0">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21727599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a:t>
            </a:r>
            <a:r>
              <a:rPr lang="pl-PL" sz="1400" b="1" dirty="0" smtClean="0">
                <a:solidFill>
                  <a:prstClr val="black"/>
                </a:solidFill>
                <a:latin typeface="Arial Narrow" panose="020B0606020202030204" pitchFamily="34" charset="0"/>
              </a:rPr>
              <a:t>OPERACJI</a:t>
            </a:r>
            <a:endParaRPr lang="pl-PL" sz="1400" b="1" dirty="0">
              <a:solidFill>
                <a:prstClr val="black"/>
              </a:solidFill>
              <a:latin typeface="Arial Narrow" panose="020B0606020202030204" pitchFamily="34" charset="0"/>
            </a:endParaRPr>
          </a:p>
        </p:txBody>
      </p:sp>
      <p:sp>
        <p:nvSpPr>
          <p:cNvPr id="3" name="Symbol zastępczy zawartości 3"/>
          <p:cNvSpPr txBox="1">
            <a:spLocks/>
          </p:cNvSpPr>
          <p:nvPr/>
        </p:nvSpPr>
        <p:spPr>
          <a:xfrm>
            <a:off x="413884" y="1394604"/>
            <a:ext cx="8229600" cy="5143499"/>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dirty="0" smtClean="0">
                <a:solidFill>
                  <a:prstClr val="black"/>
                </a:solidFill>
                <a:latin typeface="Arial" pitchFamily="34" charset="0"/>
                <a:cs typeface="Arial" pitchFamily="34" charset="0"/>
              </a:rPr>
              <a:t>6. </a:t>
            </a:r>
            <a:r>
              <a:rPr lang="pl-PL" sz="1400" b="1" dirty="0" smtClean="0">
                <a:solidFill>
                  <a:prstClr val="black"/>
                </a:solidFill>
                <a:latin typeface="Arial" pitchFamily="34" charset="0"/>
                <a:cs typeface="Arial" pitchFamily="34" charset="0"/>
              </a:rPr>
              <a:t>Charakterystyka operacji cd.:</a:t>
            </a:r>
          </a:p>
          <a:p>
            <a:pPr marL="0" indent="0">
              <a:buNone/>
            </a:pPr>
            <a:endParaRPr lang="pl-PL" sz="1000" dirty="0" smtClean="0">
              <a:solidFill>
                <a:prstClr val="black"/>
              </a:solidFill>
              <a:latin typeface="Arial" pitchFamily="34" charset="0"/>
              <a:cs typeface="Arial" pitchFamily="34" charset="0"/>
            </a:endParaRPr>
          </a:p>
          <a:p>
            <a:pPr>
              <a:buNone/>
            </a:pPr>
            <a:r>
              <a:rPr lang="pl-PL" sz="1400" dirty="0" smtClean="0">
                <a:latin typeface="Arial" pitchFamily="34" charset="0"/>
                <a:cs typeface="Arial" pitchFamily="34" charset="0"/>
              </a:rPr>
              <a:t>6.1. Planowana operacja dotyczy budowy targowiska lub obiektów budowlanych przeznaczonych na cele promocji lokalnych produktów.</a:t>
            </a:r>
          </a:p>
          <a:p>
            <a:pPr>
              <a:buNone/>
            </a:pPr>
            <a:r>
              <a:rPr lang="pl-PL" sz="1400" dirty="0" smtClean="0">
                <a:latin typeface="Arial" pitchFamily="34" charset="0"/>
                <a:cs typeface="Arial" pitchFamily="34" charset="0"/>
              </a:rPr>
              <a:t>       Należy zaznaczyć X jeżeli planowana jest budowa nowego obiektu. </a:t>
            </a:r>
          </a:p>
          <a:p>
            <a:pPr>
              <a:buNone/>
            </a:pPr>
            <a:endParaRPr lang="pl-PL" sz="1400" dirty="0" smtClean="0">
              <a:latin typeface="Arial" pitchFamily="34" charset="0"/>
              <a:cs typeface="Arial" pitchFamily="34" charset="0"/>
            </a:endParaRPr>
          </a:p>
          <a:p>
            <a:pPr>
              <a:buNone/>
            </a:pPr>
            <a:r>
              <a:rPr lang="pl-PL" sz="1400" dirty="0" smtClean="0">
                <a:latin typeface="Arial" pitchFamily="34" charset="0"/>
                <a:cs typeface="Arial" pitchFamily="34" charset="0"/>
              </a:rPr>
              <a:t>6.2. Planowana operacja dotyczy przebudowy istniejącego targowiska lub obiektów budowlanych przeznaczonych na cele promocji lokalnych produktów. </a:t>
            </a:r>
          </a:p>
          <a:p>
            <a:pPr>
              <a:buNone/>
            </a:pPr>
            <a:r>
              <a:rPr lang="pl-PL" sz="1400" dirty="0" smtClean="0">
                <a:latin typeface="Arial" pitchFamily="34" charset="0"/>
                <a:cs typeface="Arial" pitchFamily="34" charset="0"/>
              </a:rPr>
              <a:t>       Należy zaznaczyć X jeżeli planowana jest </a:t>
            </a:r>
            <a:r>
              <a:rPr lang="pl-PL" sz="1400" smtClean="0">
                <a:latin typeface="Arial" pitchFamily="34" charset="0"/>
                <a:cs typeface="Arial" pitchFamily="34" charset="0"/>
              </a:rPr>
              <a:t>przebudowa obiektu. </a:t>
            </a:r>
            <a:endParaRPr lang="pl-PL" sz="1400" dirty="0" smtClean="0">
              <a:latin typeface="Arial" pitchFamily="34" charset="0"/>
              <a:cs typeface="Arial" pitchFamily="34" charset="0"/>
            </a:endParaRPr>
          </a:p>
          <a:p>
            <a:pPr>
              <a:buNone/>
            </a:pPr>
            <a:endParaRPr lang="pl-PL" sz="1400" dirty="0" smtClean="0">
              <a:latin typeface="Arial" pitchFamily="34" charset="0"/>
              <a:cs typeface="Arial" pitchFamily="34" charset="0"/>
            </a:endParaRPr>
          </a:p>
          <a:p>
            <a:pPr>
              <a:buNone/>
            </a:pPr>
            <a:r>
              <a:rPr lang="pl-PL" sz="1400" dirty="0" smtClean="0">
                <a:latin typeface="Arial" pitchFamily="34" charset="0"/>
                <a:cs typeface="Arial" pitchFamily="34" charset="0"/>
              </a:rPr>
              <a:t>6.3. Udział powierzchni handlowej targowiska przeznaczonej dla rolników pod sprzedaż produktów rolno-spożywczych w stosunku do powierzchni handlowej targowiska </a:t>
            </a:r>
          </a:p>
          <a:p>
            <a:pPr>
              <a:buNone/>
            </a:pPr>
            <a:r>
              <a:rPr lang="pl-PL" sz="1400" dirty="0" smtClean="0">
                <a:latin typeface="Arial" pitchFamily="34" charset="0"/>
                <a:cs typeface="Arial" pitchFamily="34" charset="0"/>
              </a:rPr>
              <a:t>       Należy wpisać wartość procentową wskazującą powierzchnię targowiska, która będzie przeznaczona dla rolników pod sprzedaż produktów rolno-spożywczych po realizacji operacji. Przez powierzchnię handlową targowiska należy rozumieć powierzchnię sprzedaży, o której mowa w ustawie z dnia 27 marca 2003 r. o planowaniu i zagospodarowaniu przestrzennym (</a:t>
            </a:r>
            <a:r>
              <a:rPr lang="pl-PL" sz="1400" dirty="0" err="1" smtClean="0">
                <a:latin typeface="Arial" pitchFamily="34" charset="0"/>
                <a:cs typeface="Arial" pitchFamily="34" charset="0"/>
              </a:rPr>
              <a:t>Dz.U</a:t>
            </a:r>
            <a:r>
              <a:rPr lang="pl-PL" sz="1400" dirty="0" smtClean="0">
                <a:latin typeface="Arial" pitchFamily="34" charset="0"/>
                <a:cs typeface="Arial" pitchFamily="34" charset="0"/>
              </a:rPr>
              <a:t>. z 2015 poz. 478, 2365 oraz z 2016 r. poz. 925). </a:t>
            </a:r>
            <a:r>
              <a:rPr lang="pl-PL" sz="1400" u="sng" dirty="0" smtClean="0">
                <a:latin typeface="Arial" pitchFamily="34" charset="0"/>
                <a:cs typeface="Arial" pitchFamily="34" charset="0"/>
              </a:rPr>
              <a:t>Powierzchnia ta musi stanowić co najmniej 30% powierzchni handlowej targowiska. </a:t>
            </a:r>
            <a:endParaRPr lang="pl-PL" sz="1400" b="1" u="sng" dirty="0">
              <a:solidFill>
                <a:prstClr val="black"/>
              </a:solidFill>
              <a:latin typeface="Arial" pitchFamily="34" charset="0"/>
              <a:cs typeface="Arial" pitchFamily="34" charset="0"/>
            </a:endParaRPr>
          </a:p>
          <a:p>
            <a:pPr marL="324000" lvl="0" indent="0">
              <a:spcBef>
                <a:spcPts val="600"/>
              </a:spcBef>
              <a:buNone/>
            </a:pPr>
            <a:endParaRPr lang="pl-PL" sz="14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3585035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3" name="Symbol zastępczy zawartości 3"/>
          <p:cNvSpPr txBox="1">
            <a:spLocks/>
          </p:cNvSpPr>
          <p:nvPr/>
        </p:nvSpPr>
        <p:spPr>
          <a:xfrm>
            <a:off x="239697" y="1638003"/>
            <a:ext cx="8682361" cy="4460956"/>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600" b="1" dirty="0" smtClean="0">
                <a:solidFill>
                  <a:prstClr val="black"/>
                </a:solidFill>
                <a:latin typeface="Arial" pitchFamily="34" charset="0"/>
                <a:cs typeface="Arial" pitchFamily="34" charset="0"/>
              </a:rPr>
              <a:t>6. Charakterystyka operacji </a:t>
            </a:r>
            <a:r>
              <a:rPr lang="pl-PL" sz="1600" b="1" dirty="0" err="1" smtClean="0">
                <a:solidFill>
                  <a:prstClr val="black"/>
                </a:solidFill>
                <a:latin typeface="Arial" pitchFamily="34" charset="0"/>
                <a:cs typeface="Arial" pitchFamily="34" charset="0"/>
              </a:rPr>
              <a:t>cd</a:t>
            </a:r>
            <a:r>
              <a:rPr lang="pl-PL" sz="1600" b="1" dirty="0" smtClean="0">
                <a:solidFill>
                  <a:prstClr val="black"/>
                </a:solidFill>
                <a:latin typeface="Arial" pitchFamily="34" charset="0"/>
                <a:cs typeface="Arial" pitchFamily="34" charset="0"/>
              </a:rPr>
              <a:t>.:</a:t>
            </a:r>
          </a:p>
          <a:p>
            <a:pPr marL="228600" indent="-228600">
              <a:buNone/>
            </a:pPr>
            <a:endParaRPr lang="pl-PL" sz="1400" b="1" dirty="0" smtClean="0">
              <a:solidFill>
                <a:prstClr val="black"/>
              </a:solidFill>
              <a:latin typeface="Arial" pitchFamily="34" charset="0"/>
              <a:cs typeface="Arial" pitchFamily="34" charset="0"/>
            </a:endParaRPr>
          </a:p>
          <a:p>
            <a:pPr marL="228600" indent="-228600">
              <a:buNone/>
            </a:pPr>
            <a:r>
              <a:rPr lang="pl-PL" sz="1400" dirty="0" smtClean="0">
                <a:latin typeface="Arial" pitchFamily="34" charset="0"/>
                <a:cs typeface="Arial" pitchFamily="34" charset="0"/>
              </a:rPr>
              <a:t>6.4  W gminie nie był realizowany projekt z zakresu budowy lub przebudowy targowiska dofinansowany  </a:t>
            </a:r>
            <a:br>
              <a:rPr lang="pl-PL" sz="1400" dirty="0" smtClean="0">
                <a:latin typeface="Arial" pitchFamily="34" charset="0"/>
                <a:cs typeface="Arial" pitchFamily="34" charset="0"/>
              </a:rPr>
            </a:br>
            <a:r>
              <a:rPr lang="pl-PL" sz="1400" dirty="0" smtClean="0">
                <a:latin typeface="Arial" pitchFamily="34" charset="0"/>
                <a:cs typeface="Arial" pitchFamily="34" charset="0"/>
              </a:rPr>
              <a:t>  w ramach Programu Rozwoju Obszarów Wiejskich na lata 2007–2013 </a:t>
            </a:r>
          </a:p>
          <a:p>
            <a:pPr>
              <a:buNone/>
            </a:pPr>
            <a:r>
              <a:rPr lang="pl-PL" sz="1400" dirty="0" smtClean="0">
                <a:latin typeface="Arial" pitchFamily="34" charset="0"/>
                <a:cs typeface="Arial" pitchFamily="34" charset="0"/>
              </a:rPr>
              <a:t>         </a:t>
            </a:r>
          </a:p>
          <a:p>
            <a:pPr>
              <a:buNone/>
            </a:pPr>
            <a:r>
              <a:rPr lang="pl-PL" sz="1400" dirty="0" smtClean="0">
                <a:latin typeface="Arial" pitchFamily="34" charset="0"/>
                <a:cs typeface="Arial" pitchFamily="34" charset="0"/>
              </a:rPr>
              <a:t>6.5. Udział powierzchni handlowej targowiska przeznaczonej pod sprzedaż produktów rolno-spożywczych wyprodukowanych w systemie rolnictwa ekologicznego, zgodnie z rozporządzeniem Rady (WE) nr 834/2007 z dnia 28 czerwca 2007 r. w sprawie produkcji ekologicznej i znakowania produktów ekologicznych i uchylającym rozporządzenie (EWG) nr 2092/91 (Dz. Urz. UE L 189 z 20.07.2007, str. 1, z </a:t>
            </a:r>
            <a:r>
              <a:rPr lang="pl-PL" sz="1400" dirty="0" err="1" smtClean="0">
                <a:latin typeface="Arial" pitchFamily="34" charset="0"/>
                <a:cs typeface="Arial" pitchFamily="34" charset="0"/>
              </a:rPr>
              <a:t>późn</a:t>
            </a:r>
            <a:r>
              <a:rPr lang="pl-PL" sz="1400" dirty="0" smtClean="0">
                <a:latin typeface="Arial" pitchFamily="34" charset="0"/>
                <a:cs typeface="Arial" pitchFamily="34" charset="0"/>
              </a:rPr>
              <a:t>. zm.6), w stosunku do powierzchni handlowej targowiska. </a:t>
            </a:r>
          </a:p>
          <a:p>
            <a:pPr>
              <a:buNone/>
            </a:pPr>
            <a:r>
              <a:rPr lang="pl-PL" sz="1400" dirty="0" smtClean="0">
                <a:latin typeface="Arial" pitchFamily="34" charset="0"/>
                <a:cs typeface="Arial" pitchFamily="34" charset="0"/>
              </a:rPr>
              <a:t>       Należy wpisać wartość procentową wskazującą powierzchnię handlową targowiska przeznaczoną pod sprzedaż produktów rolno-spożywczych wyprodukowanych w systemie rolnictwa ekologicznego w stosunku do powierzchni handlowej targowiska. </a:t>
            </a:r>
          </a:p>
          <a:p>
            <a:pPr>
              <a:buNone/>
            </a:pPr>
            <a:endParaRPr lang="pl-PL" sz="1400" dirty="0" smtClean="0">
              <a:latin typeface="Arial" pitchFamily="34" charset="0"/>
              <a:cs typeface="Arial" pitchFamily="34" charset="0"/>
            </a:endParaRPr>
          </a:p>
          <a:p>
            <a:pPr>
              <a:buNone/>
            </a:pPr>
            <a:r>
              <a:rPr lang="pl-PL" sz="1400" dirty="0" smtClean="0">
                <a:latin typeface="Arial" pitchFamily="34" charset="0"/>
                <a:cs typeface="Arial" pitchFamily="34" charset="0"/>
              </a:rPr>
              <a:t>6.6. Planowana operacja uwzględnia wyposażenie targowiska w instalacje odnawialnego źródła energii w rozumieniu ustawy z dnia 20 lutego 2015 r. o odnawialnych źródłach energii, które będą zapewniały pokrycie co najmniej w 30% zapotrzebowania na energię elektryczną lub cieplną. </a:t>
            </a:r>
          </a:p>
          <a:p>
            <a:pPr>
              <a:buNone/>
            </a:pPr>
            <a:r>
              <a:rPr lang="pl-PL" sz="1200" dirty="0" smtClean="0"/>
              <a:t>          </a:t>
            </a:r>
          </a:p>
          <a:p>
            <a:pPr marL="0" indent="0" algn="just">
              <a:buNone/>
            </a:pPr>
            <a:endParaRPr lang="pl-PL" sz="1400" dirty="0" smtClean="0">
              <a:solidFill>
                <a:prstClr val="black"/>
              </a:solidFill>
              <a:latin typeface="Arial" pitchFamily="34" charset="0"/>
              <a:cs typeface="Arial" pitchFamily="34" charset="0"/>
            </a:endParaRPr>
          </a:p>
          <a:p>
            <a:pPr marL="288000" indent="0">
              <a:buNone/>
            </a:pPr>
            <a:endParaRPr lang="pl-PL" sz="1400" dirty="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3965731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ymbol zastępczy tekstu 2"/>
          <p:cNvSpPr txBox="1">
            <a:spLocks/>
          </p:cNvSpPr>
          <p:nvPr/>
        </p:nvSpPr>
        <p:spPr bwMode="auto">
          <a:xfrm>
            <a:off x="787909" y="1656734"/>
            <a:ext cx="7433065" cy="4580245"/>
          </a:xfrm>
          <a:prstGeom prst="rect">
            <a:avLst/>
          </a:prstGeom>
          <a:noFill/>
          <a:ln w="9525">
            <a:noFill/>
            <a:miter lim="800000"/>
            <a:headEnd/>
            <a:tailEnd/>
          </a:ln>
        </p:spPr>
        <p:txBody>
          <a:bodyPr/>
          <a:lstStyle/>
          <a:p>
            <a:pPr marL="285750" indent="-285750" algn="just" eaLnBrk="0" hangingPunct="0">
              <a:spcBef>
                <a:spcPct val="20000"/>
              </a:spcBef>
              <a:buFont typeface="Wingdings" pitchFamily="2" charset="2"/>
              <a:buChar char="Ø"/>
            </a:pPr>
            <a:r>
              <a:rPr lang="pl-PL" altLang="pl-PL" b="1" dirty="0" smtClean="0">
                <a:solidFill>
                  <a:srgbClr val="FF0000"/>
                </a:solidFill>
                <a:latin typeface="Arial" pitchFamily="34" charset="0"/>
                <a:cs typeface="Arial" pitchFamily="34" charset="0"/>
              </a:rPr>
              <a:t>Przed wypełnieniem wniosku należy szczegółowo zapoznać się </a:t>
            </a:r>
            <a:br>
              <a:rPr lang="pl-PL" altLang="pl-PL" b="1" dirty="0" smtClean="0">
                <a:solidFill>
                  <a:srgbClr val="FF0000"/>
                </a:solidFill>
                <a:latin typeface="Arial" pitchFamily="34" charset="0"/>
                <a:cs typeface="Arial" pitchFamily="34" charset="0"/>
              </a:rPr>
            </a:br>
            <a:r>
              <a:rPr lang="pl-PL" altLang="pl-PL" b="1" dirty="0" smtClean="0">
                <a:solidFill>
                  <a:srgbClr val="FF0000"/>
                </a:solidFill>
                <a:latin typeface="Arial" pitchFamily="34" charset="0"/>
                <a:cs typeface="Arial" pitchFamily="34" charset="0"/>
              </a:rPr>
              <a:t>z instrukcją jego wypełniania oraz z przedmiotowym rozporządzeniem.</a:t>
            </a:r>
            <a:endParaRPr lang="pl-PL" altLang="pl-PL" b="1" dirty="0" smtClean="0">
              <a:solidFill>
                <a:srgbClr val="000000"/>
              </a:solidFill>
              <a:latin typeface="Arial" pitchFamily="34" charset="0"/>
              <a:cs typeface="Arial" pitchFamily="34" charset="0"/>
            </a:endParaRPr>
          </a:p>
          <a:p>
            <a:pPr algn="just" eaLnBrk="0" hangingPunct="0">
              <a:spcBef>
                <a:spcPct val="20000"/>
              </a:spcBef>
              <a:buFont typeface="Wingdings" pitchFamily="2" charset="2"/>
              <a:buChar char="Ø"/>
            </a:pPr>
            <a:endParaRPr lang="pl-PL" altLang="pl-PL" b="1" dirty="0">
              <a:solidFill>
                <a:srgbClr val="000000"/>
              </a:solidFill>
              <a:latin typeface="Arial" pitchFamily="34" charset="0"/>
              <a:cs typeface="Arial" pitchFamily="34" charset="0"/>
            </a:endParaRPr>
          </a:p>
          <a:p>
            <a:pPr marL="285750" indent="-285750" algn="just" eaLnBrk="0" hangingPunct="0">
              <a:spcBef>
                <a:spcPct val="20000"/>
              </a:spcBef>
              <a:buFont typeface="Wingdings" pitchFamily="2" charset="2"/>
              <a:buChar char="Ø"/>
            </a:pPr>
            <a:r>
              <a:rPr lang="pl-PL" altLang="pl-PL" dirty="0">
                <a:latin typeface="Arial" pitchFamily="34" charset="0"/>
                <a:cs typeface="Arial" pitchFamily="34" charset="0"/>
              </a:rPr>
              <a:t>Wniosek sporządzany jest na formularzu udostępnionym na stronie internetowej urzędu </a:t>
            </a:r>
            <a:r>
              <a:rPr lang="pl-PL" altLang="pl-PL" dirty="0" smtClean="0">
                <a:latin typeface="Arial" pitchFamily="34" charset="0"/>
                <a:cs typeface="Arial" pitchFamily="34" charset="0"/>
              </a:rPr>
              <a:t>marszałkowskiego.</a:t>
            </a:r>
          </a:p>
          <a:p>
            <a:pPr marL="285750" indent="-285750" algn="just" eaLnBrk="0" hangingPunct="0">
              <a:spcBef>
                <a:spcPct val="20000"/>
              </a:spcBef>
              <a:buFont typeface="Wingdings" pitchFamily="2" charset="2"/>
              <a:buChar char="Ø"/>
            </a:pPr>
            <a:endParaRPr lang="pl-PL" altLang="pl-PL" dirty="0">
              <a:latin typeface="Arial" pitchFamily="34" charset="0"/>
              <a:cs typeface="Arial" pitchFamily="34" charset="0"/>
            </a:endParaRPr>
          </a:p>
          <a:p>
            <a:pPr marL="285750" indent="-285750" algn="just" eaLnBrk="0" hangingPunct="0">
              <a:spcBef>
                <a:spcPct val="20000"/>
              </a:spcBef>
              <a:buFont typeface="Wingdings" pitchFamily="2" charset="2"/>
              <a:buChar char="Ø"/>
            </a:pPr>
            <a:r>
              <a:rPr lang="pl-PL" altLang="pl-PL" dirty="0" smtClean="0">
                <a:latin typeface="Arial" pitchFamily="34" charset="0"/>
                <a:cs typeface="Arial" pitchFamily="34" charset="0"/>
              </a:rPr>
              <a:t>Zalecane </a:t>
            </a:r>
            <a:r>
              <a:rPr lang="pl-PL" altLang="pl-PL" dirty="0">
                <a:latin typeface="Arial" pitchFamily="34" charset="0"/>
                <a:cs typeface="Arial" pitchFamily="34" charset="0"/>
              </a:rPr>
              <a:t>jest, aby wniosek został wypełniony elektronicznie </a:t>
            </a:r>
            <a:r>
              <a:rPr lang="pl-PL" altLang="pl-PL" dirty="0" smtClean="0">
                <a:latin typeface="Arial" pitchFamily="34" charset="0"/>
                <a:cs typeface="Arial" pitchFamily="34" charset="0"/>
              </a:rPr>
              <a:t/>
            </a:r>
            <a:br>
              <a:rPr lang="pl-PL" altLang="pl-PL" dirty="0" smtClean="0">
                <a:latin typeface="Arial" pitchFamily="34" charset="0"/>
                <a:cs typeface="Arial" pitchFamily="34" charset="0"/>
              </a:rPr>
            </a:br>
            <a:r>
              <a:rPr lang="pl-PL" altLang="pl-PL" dirty="0" smtClean="0">
                <a:latin typeface="Arial" pitchFamily="34" charset="0"/>
                <a:cs typeface="Arial" pitchFamily="34" charset="0"/>
              </a:rPr>
              <a:t>i </a:t>
            </a:r>
            <a:r>
              <a:rPr lang="pl-PL" altLang="pl-PL" dirty="0">
                <a:latin typeface="Arial" pitchFamily="34" charset="0"/>
                <a:cs typeface="Arial" pitchFamily="34" charset="0"/>
              </a:rPr>
              <a:t>wydrukowany, </a:t>
            </a:r>
            <a:r>
              <a:rPr lang="pl-PL" altLang="pl-PL" dirty="0" smtClean="0">
                <a:latin typeface="Arial" pitchFamily="34" charset="0"/>
                <a:cs typeface="Arial" pitchFamily="34" charset="0"/>
              </a:rPr>
              <a:t>a </a:t>
            </a:r>
            <a:r>
              <a:rPr lang="pl-PL" altLang="pl-PL" dirty="0">
                <a:latin typeface="Arial" pitchFamily="34" charset="0"/>
                <a:cs typeface="Arial" pitchFamily="34" charset="0"/>
              </a:rPr>
              <a:t>następnie zapisany na nośniku CD </a:t>
            </a:r>
            <a:r>
              <a:rPr lang="pl-PL" altLang="pl-PL" dirty="0" smtClean="0">
                <a:latin typeface="Arial" pitchFamily="34" charset="0"/>
                <a:cs typeface="Arial" pitchFamily="34" charset="0"/>
              </a:rPr>
              <a:t>i </a:t>
            </a:r>
            <a:r>
              <a:rPr lang="pl-PL" altLang="pl-PL" dirty="0">
                <a:latin typeface="Arial" pitchFamily="34" charset="0"/>
                <a:cs typeface="Arial" pitchFamily="34" charset="0"/>
              </a:rPr>
              <a:t>dostarczony do UM wraz </a:t>
            </a:r>
            <a:r>
              <a:rPr lang="pl-PL" altLang="pl-PL" dirty="0" smtClean="0">
                <a:latin typeface="Arial" pitchFamily="34" charset="0"/>
                <a:cs typeface="Arial" pitchFamily="34" charset="0"/>
              </a:rPr>
              <a:t>z wnioskiem.</a:t>
            </a:r>
            <a:endParaRPr lang="pl-PL" altLang="pl-PL" b="1" dirty="0">
              <a:solidFill>
                <a:srgbClr val="000000"/>
              </a:solidFill>
              <a:latin typeface="Arial" pitchFamily="34" charset="0"/>
              <a:cs typeface="Arial" pitchFamily="34" charset="0"/>
            </a:endParaRPr>
          </a:p>
          <a:p>
            <a:pPr algn="just" eaLnBrk="0" hangingPunct="0">
              <a:spcBef>
                <a:spcPct val="20000"/>
              </a:spcBef>
              <a:buFont typeface="Arial" charset="0"/>
              <a:buNone/>
            </a:pPr>
            <a:endParaRPr lang="pl-PL" altLang="pl-PL" sz="2000" dirty="0">
              <a:solidFill>
                <a:srgbClr val="000000"/>
              </a:solidFill>
              <a:latin typeface="+mn-lt"/>
            </a:endParaRPr>
          </a:p>
          <a:p>
            <a:pPr marL="342900" indent="-342900" eaLnBrk="0" hangingPunct="0">
              <a:spcBef>
                <a:spcPct val="20000"/>
              </a:spcBef>
              <a:buFont typeface="Arial" charset="0"/>
              <a:buNone/>
            </a:pPr>
            <a:endParaRPr lang="pl-PL" altLang="pl-PL" sz="2000" dirty="0">
              <a:solidFill>
                <a:srgbClr val="000000"/>
              </a:solidFill>
              <a:latin typeface="Arial" charset="0"/>
            </a:endParaRPr>
          </a:p>
          <a:p>
            <a:pPr marL="342900" indent="-342900" eaLnBrk="0" hangingPunct="0">
              <a:spcBef>
                <a:spcPct val="20000"/>
              </a:spcBef>
              <a:buFont typeface="Arial" charset="0"/>
              <a:buNone/>
            </a:pPr>
            <a:endParaRPr lang="pl-PL" altLang="pl-PL" sz="2000" dirty="0">
              <a:solidFill>
                <a:srgbClr val="000000"/>
              </a:solidFill>
              <a:latin typeface="Arial" charset="0"/>
            </a:endParaRPr>
          </a:p>
        </p:txBody>
      </p:sp>
      <p:sp>
        <p:nvSpPr>
          <p:cNvPr id="4" name="Prostokąt 3"/>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3" name="Symbol zastępczy zawartości 3"/>
          <p:cNvSpPr txBox="1">
            <a:spLocks/>
          </p:cNvSpPr>
          <p:nvPr/>
        </p:nvSpPr>
        <p:spPr>
          <a:xfrm>
            <a:off x="186431" y="1367161"/>
            <a:ext cx="8833281" cy="4864964"/>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b="1" dirty="0" smtClean="0">
                <a:solidFill>
                  <a:prstClr val="black"/>
                </a:solidFill>
                <a:latin typeface="Arial" pitchFamily="34" charset="0"/>
                <a:cs typeface="Arial" pitchFamily="34" charset="0"/>
              </a:rPr>
              <a:t>6. Charakterystyka operacji </a:t>
            </a:r>
            <a:r>
              <a:rPr lang="pl-PL" sz="1400" b="1" dirty="0" err="1" smtClean="0">
                <a:solidFill>
                  <a:prstClr val="black"/>
                </a:solidFill>
                <a:latin typeface="Arial" pitchFamily="34" charset="0"/>
                <a:cs typeface="Arial" pitchFamily="34" charset="0"/>
              </a:rPr>
              <a:t>cd</a:t>
            </a:r>
            <a:r>
              <a:rPr lang="pl-PL" sz="1400" b="1" dirty="0" smtClean="0">
                <a:solidFill>
                  <a:prstClr val="black"/>
                </a:solidFill>
                <a:latin typeface="Arial" pitchFamily="34" charset="0"/>
                <a:cs typeface="Arial" pitchFamily="34" charset="0"/>
              </a:rPr>
              <a:t>.:</a:t>
            </a:r>
          </a:p>
          <a:p>
            <a:pPr marL="0" indent="0">
              <a:buFont typeface="Arial" charset="0"/>
              <a:buNone/>
            </a:pPr>
            <a:endParaRPr lang="pl-PL" sz="1200" b="1" dirty="0" smtClean="0">
              <a:solidFill>
                <a:prstClr val="black"/>
              </a:solidFill>
              <a:latin typeface="Arial" pitchFamily="34" charset="0"/>
              <a:cs typeface="Arial" pitchFamily="34" charset="0"/>
            </a:endParaRPr>
          </a:p>
          <a:p>
            <a:pPr>
              <a:buNone/>
            </a:pPr>
            <a:r>
              <a:rPr lang="pl-PL" sz="1200" dirty="0" smtClean="0">
                <a:latin typeface="Arial" pitchFamily="34" charset="0"/>
                <a:cs typeface="Arial" pitchFamily="34" charset="0"/>
              </a:rPr>
              <a:t>6.7.   Targowisko będzie obiektem całorocznym </a:t>
            </a:r>
          </a:p>
          <a:p>
            <a:pPr>
              <a:buNone/>
            </a:pPr>
            <a:r>
              <a:rPr lang="pl-PL" sz="1200" dirty="0" smtClean="0">
                <a:latin typeface="Arial" pitchFamily="34" charset="0"/>
                <a:cs typeface="Arial" pitchFamily="34" charset="0"/>
              </a:rPr>
              <a:t>         Wnioskodawca, który zadeklaruje spełnienie tego warunku powinien załączyć dokumenty na potwierdzenie tej deklaracji. W przypadku wątpliwości może zostać wezwany do dostarczenia w ramach uzupełnień do wniosku dokumentu potwierdzającego, że targowisko będzie obiektem całorocznym. Może to być np. regulamin targowiska, cennik opłat za wynajęcie stanowisk handlowych. </a:t>
            </a:r>
          </a:p>
          <a:p>
            <a:pPr>
              <a:buNone/>
            </a:pPr>
            <a:endParaRPr lang="pl-PL" sz="1200" dirty="0" smtClean="0">
              <a:latin typeface="Arial" pitchFamily="34" charset="0"/>
              <a:cs typeface="Arial" pitchFamily="34" charset="0"/>
            </a:endParaRPr>
          </a:p>
          <a:p>
            <a:pPr>
              <a:buNone/>
            </a:pPr>
            <a:r>
              <a:rPr lang="pl-PL" sz="1200" dirty="0" smtClean="0">
                <a:latin typeface="Arial" pitchFamily="34" charset="0"/>
                <a:cs typeface="Arial" pitchFamily="34" charset="0"/>
              </a:rPr>
              <a:t>6.8   Targowisko będzie ogólnodostępne </a:t>
            </a:r>
          </a:p>
          <a:p>
            <a:pPr>
              <a:buNone/>
            </a:pPr>
            <a:r>
              <a:rPr lang="pl-PL" sz="1200" dirty="0" smtClean="0">
                <a:latin typeface="Arial" pitchFamily="34" charset="0"/>
                <a:cs typeface="Arial" pitchFamily="34" charset="0"/>
              </a:rPr>
              <a:t>         Zostanie sporządzony regulamin targowiska, z którego będzie wynikało, że nie ogranicza się dostępu do obiektu podmiotom gospodarczym oraz zostaną określone i podane do publicznej wiadomości godziny otwarcia obiektu. </a:t>
            </a:r>
          </a:p>
          <a:p>
            <a:pPr>
              <a:buNone/>
            </a:pPr>
            <a:endParaRPr lang="pl-PL" sz="1200" dirty="0" smtClean="0">
              <a:latin typeface="Arial" pitchFamily="34" charset="0"/>
              <a:cs typeface="Arial" pitchFamily="34" charset="0"/>
            </a:endParaRPr>
          </a:p>
          <a:p>
            <a:pPr>
              <a:buNone/>
            </a:pPr>
            <a:r>
              <a:rPr lang="pl-PL" sz="1200" dirty="0" smtClean="0">
                <a:latin typeface="Arial" pitchFamily="34" charset="0"/>
                <a:cs typeface="Arial" pitchFamily="34" charset="0"/>
              </a:rPr>
              <a:t>6.9    W okresie 5 lat od dnia wypłaty przez ARIMR płatności końcowej koszt wynajmu powierzchni handlowej targowiska przez rolników będzie o co najmniej 25% niższy od kosztu wynajmu przez inne podmioty </a:t>
            </a:r>
          </a:p>
          <a:p>
            <a:pPr>
              <a:buNone/>
            </a:pPr>
            <a:r>
              <a:rPr lang="pl-PL" sz="1200" dirty="0" smtClean="0">
                <a:latin typeface="Arial" pitchFamily="34" charset="0"/>
                <a:cs typeface="Arial" pitchFamily="34" charset="0"/>
              </a:rPr>
              <a:t>       </a:t>
            </a:r>
          </a:p>
          <a:p>
            <a:pPr>
              <a:buNone/>
            </a:pPr>
            <a:r>
              <a:rPr lang="pl-PL" sz="1200" dirty="0" smtClean="0">
                <a:latin typeface="Arial" pitchFamily="34" charset="0"/>
                <a:cs typeface="Arial" pitchFamily="34" charset="0"/>
              </a:rPr>
              <a:t>6.10  Liczba planowanych sprzedających w </a:t>
            </a:r>
            <a:r>
              <a:rPr lang="pl-PL" sz="1200" dirty="0" err="1" smtClean="0">
                <a:latin typeface="Arial" pitchFamily="34" charset="0"/>
                <a:cs typeface="Arial" pitchFamily="34" charset="0"/>
              </a:rPr>
              <a:t>nowowobudowanym</a:t>
            </a:r>
            <a:r>
              <a:rPr lang="pl-PL" sz="1200" dirty="0" smtClean="0">
                <a:latin typeface="Arial" pitchFamily="34" charset="0"/>
                <a:cs typeface="Arial" pitchFamily="34" charset="0"/>
              </a:rPr>
              <a:t> lub przebudowanym targowisku (osobodni/rok). </a:t>
            </a:r>
          </a:p>
          <a:p>
            <a:pPr>
              <a:buNone/>
            </a:pPr>
            <a:r>
              <a:rPr lang="pl-PL" sz="1200" dirty="0" smtClean="0">
                <a:latin typeface="Arial" pitchFamily="34" charset="0"/>
                <a:cs typeface="Arial" pitchFamily="34" charset="0"/>
              </a:rPr>
              <a:t>         Należy wpisać liczbę wszystkich planowanych sprzedających w nowowybudowanym lub przebudowanym targowisku w ciągu roku. </a:t>
            </a:r>
          </a:p>
          <a:p>
            <a:pPr>
              <a:buNone/>
            </a:pPr>
            <a:endParaRPr lang="pl-PL" sz="1200" dirty="0" smtClean="0">
              <a:latin typeface="Arial" pitchFamily="34" charset="0"/>
              <a:cs typeface="Arial" pitchFamily="34" charset="0"/>
            </a:endParaRPr>
          </a:p>
          <a:p>
            <a:pPr>
              <a:buNone/>
            </a:pPr>
            <a:r>
              <a:rPr lang="pl-PL" sz="1200" dirty="0" smtClean="0">
                <a:latin typeface="Arial" pitchFamily="34" charset="0"/>
                <a:cs typeface="Arial" pitchFamily="34" charset="0"/>
              </a:rPr>
              <a:t>6.11  Liczba planowanych stanowisk/stoisk dla rolników na targowisku </a:t>
            </a:r>
          </a:p>
          <a:p>
            <a:pPr>
              <a:buNone/>
            </a:pPr>
            <a:r>
              <a:rPr lang="pl-PL" sz="1200" dirty="0" smtClean="0">
                <a:latin typeface="Arial" pitchFamily="34" charset="0"/>
                <a:cs typeface="Arial" pitchFamily="34" charset="0"/>
              </a:rPr>
              <a:t>         Należy wpisać liczbę planowanych miejsc przeznaczonych wyłącznie dla rolników na targowisku </a:t>
            </a:r>
            <a:endParaRPr lang="pl-PL" sz="1200" dirty="0" smtClean="0">
              <a:solidFill>
                <a:prstClr val="black"/>
              </a:solidFill>
              <a:latin typeface="Arial" pitchFamily="34" charset="0"/>
              <a:cs typeface="Arial" pitchFamily="34" charset="0"/>
            </a:endParaRPr>
          </a:p>
          <a:p>
            <a:pPr marL="288000" indent="0">
              <a:buNone/>
            </a:pPr>
            <a:endParaRPr lang="pl-PL" sz="11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31895288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95308" y="1504310"/>
            <a:ext cx="8842159" cy="4185761"/>
          </a:xfrm>
          <a:prstGeom prst="rect">
            <a:avLst/>
          </a:prstGeom>
        </p:spPr>
        <p:txBody>
          <a:bodyPr wrap="square">
            <a:spAutoFit/>
          </a:bodyPr>
          <a:lstStyle/>
          <a:p>
            <a:pPr marL="0" indent="0">
              <a:buFont typeface="Arial" charset="0"/>
              <a:buNone/>
            </a:pPr>
            <a:r>
              <a:rPr lang="pl-PL" sz="1400" b="1" dirty="0" smtClean="0">
                <a:solidFill>
                  <a:prstClr val="black"/>
                </a:solidFill>
                <a:latin typeface="Arial" pitchFamily="34" charset="0"/>
                <a:cs typeface="Arial" pitchFamily="34" charset="0"/>
              </a:rPr>
              <a:t>6. Charakterystyka operacji </a:t>
            </a:r>
            <a:r>
              <a:rPr lang="pl-PL" sz="1400" b="1" dirty="0" err="1" smtClean="0">
                <a:solidFill>
                  <a:prstClr val="black"/>
                </a:solidFill>
                <a:latin typeface="Arial" pitchFamily="34" charset="0"/>
                <a:cs typeface="Arial" pitchFamily="34" charset="0"/>
              </a:rPr>
              <a:t>cd</a:t>
            </a:r>
            <a:r>
              <a:rPr lang="pl-PL" sz="1400" b="1" dirty="0" smtClean="0">
                <a:solidFill>
                  <a:prstClr val="black"/>
                </a:solidFill>
                <a:latin typeface="Arial" pitchFamily="34" charset="0"/>
                <a:cs typeface="Arial" pitchFamily="34" charset="0"/>
              </a:rPr>
              <a:t>.:</a:t>
            </a:r>
          </a:p>
          <a:p>
            <a:pPr marL="0" indent="0">
              <a:buFont typeface="Arial" charset="0"/>
              <a:buNone/>
            </a:pPr>
            <a:endParaRPr lang="pl-PL" b="1" dirty="0" smtClean="0">
              <a:solidFill>
                <a:prstClr val="black"/>
              </a:solidFill>
              <a:latin typeface="Arial" pitchFamily="34" charset="0"/>
              <a:cs typeface="Arial" pitchFamily="34" charset="0"/>
            </a:endParaRPr>
          </a:p>
          <a:p>
            <a:r>
              <a:rPr lang="pl-PL" sz="1300" dirty="0" smtClean="0">
                <a:latin typeface="Arial" pitchFamily="34" charset="0"/>
                <a:cs typeface="Arial" pitchFamily="34" charset="0"/>
              </a:rPr>
              <a:t>6.12 Targowisko będzie spełniać warunki określone w załączniku do rozporządzenia </a:t>
            </a:r>
          </a:p>
          <a:p>
            <a:r>
              <a:rPr lang="pl-PL" sz="1300" dirty="0" smtClean="0">
                <a:latin typeface="Arial" pitchFamily="34" charset="0"/>
                <a:cs typeface="Arial" pitchFamily="34" charset="0"/>
              </a:rPr>
              <a:t>         Targowisko do dnia złożenia wniosku o płatność końcową </a:t>
            </a:r>
            <a:r>
              <a:rPr lang="pl-PL" sz="1300" b="1" dirty="0" smtClean="0">
                <a:latin typeface="Arial" pitchFamily="34" charset="0"/>
                <a:cs typeface="Arial" pitchFamily="34" charset="0"/>
              </a:rPr>
              <a:t>powinno być:</a:t>
            </a:r>
          </a:p>
          <a:p>
            <a:endParaRPr lang="pl-PL" sz="1300" b="1" dirty="0" smtClean="0">
              <a:latin typeface="Arial" pitchFamily="34" charset="0"/>
              <a:cs typeface="Arial" pitchFamily="34" charset="0"/>
            </a:endParaRPr>
          </a:p>
          <a:p>
            <a:pPr>
              <a:buFont typeface="Wingdings" pitchFamily="2" charset="2"/>
              <a:buChar char="Ø"/>
            </a:pPr>
            <a:r>
              <a:rPr lang="pl-PL" sz="1300" b="1" dirty="0" smtClean="0">
                <a:latin typeface="Arial" pitchFamily="34" charset="0"/>
                <a:cs typeface="Arial" pitchFamily="34" charset="0"/>
              </a:rPr>
              <a:t>  utwardzone</a:t>
            </a:r>
          </a:p>
          <a:p>
            <a:pPr>
              <a:buFont typeface="Wingdings" pitchFamily="2" charset="2"/>
              <a:buChar char="Ø"/>
            </a:pPr>
            <a:r>
              <a:rPr lang="pl-PL" sz="1300" b="1" dirty="0" smtClean="0">
                <a:latin typeface="Arial" pitchFamily="34" charset="0"/>
                <a:cs typeface="Arial" pitchFamily="34" charset="0"/>
              </a:rPr>
              <a:t>  oświetlone, </a:t>
            </a:r>
          </a:p>
          <a:p>
            <a:pPr>
              <a:buFont typeface="Wingdings" pitchFamily="2" charset="2"/>
              <a:buChar char="Ø"/>
            </a:pPr>
            <a:r>
              <a:rPr lang="pl-PL" sz="1300" b="1" dirty="0" smtClean="0">
                <a:latin typeface="Arial" pitchFamily="34" charset="0"/>
                <a:cs typeface="Arial" pitchFamily="34" charset="0"/>
              </a:rPr>
              <a:t>  przyłączone do sieci wodociągowej, kanalizacyjnej i elektroenergetycznej, </a:t>
            </a:r>
          </a:p>
          <a:p>
            <a:pPr>
              <a:buFont typeface="Wingdings" pitchFamily="2" charset="2"/>
              <a:buChar char="Ø"/>
            </a:pPr>
            <a:r>
              <a:rPr lang="pl-PL" sz="1300" b="1" dirty="0" smtClean="0">
                <a:latin typeface="Arial" pitchFamily="34" charset="0"/>
                <a:cs typeface="Arial" pitchFamily="34" charset="0"/>
              </a:rPr>
              <a:t>  wyposażone w odpływy wody deszczowej, zadaszone stoiska, które powinny zajmować co najmniej połowę powierzchni handlowej targowiska, miejsca parkingowe oraz urządzenia sanitarnohigieniczne</a:t>
            </a:r>
            <a:r>
              <a:rPr lang="pl-PL" sz="1300" dirty="0" smtClean="0">
                <a:latin typeface="Arial" pitchFamily="34" charset="0"/>
                <a:cs typeface="Arial" pitchFamily="34" charset="0"/>
              </a:rPr>
              <a:t>. </a:t>
            </a:r>
          </a:p>
          <a:p>
            <a:pPr>
              <a:buFont typeface="Wingdings" pitchFamily="2" charset="2"/>
              <a:buChar char="Ø"/>
            </a:pPr>
            <a:r>
              <a:rPr lang="pl-PL" sz="1300" dirty="0" smtClean="0">
                <a:latin typeface="Arial" pitchFamily="34" charset="0"/>
                <a:cs typeface="Arial" pitchFamily="34" charset="0"/>
              </a:rPr>
              <a:t>  zorganizowane tak, aby umożliwić rolnikom dostęp do punktów sprzedaży w sposób określony w regulaminie targowiska, </a:t>
            </a:r>
          </a:p>
          <a:p>
            <a:pPr>
              <a:buFont typeface="Wingdings" pitchFamily="2" charset="2"/>
              <a:buChar char="Ø"/>
            </a:pPr>
            <a:r>
              <a:rPr lang="pl-PL" sz="1300" b="1" dirty="0" smtClean="0">
                <a:latin typeface="Arial" pitchFamily="34" charset="0"/>
                <a:cs typeface="Arial" pitchFamily="34" charset="0"/>
              </a:rPr>
              <a:t>  oznaczone nazwą „Mój Rynek”, </a:t>
            </a:r>
          </a:p>
          <a:p>
            <a:pPr>
              <a:buFont typeface="Wingdings" pitchFamily="2" charset="2"/>
              <a:buChar char="Ø"/>
            </a:pPr>
            <a:r>
              <a:rPr lang="pl-PL" sz="1300" b="1" dirty="0" smtClean="0">
                <a:latin typeface="Arial" pitchFamily="34" charset="0"/>
                <a:cs typeface="Arial" pitchFamily="34" charset="0"/>
              </a:rPr>
              <a:t>  oznaczone unijnym logo produkcji ekologicznej</a:t>
            </a:r>
            <a:r>
              <a:rPr lang="pl-PL" sz="1300" dirty="0" smtClean="0">
                <a:latin typeface="Arial" pitchFamily="34" charset="0"/>
                <a:cs typeface="Arial" pitchFamily="34" charset="0"/>
              </a:rPr>
              <a:t>, którego wzór został określony w załączniku nr XI do rozporządzenia Komisji (WE) nr 889/2008 z dnia 5 września 2008 </a:t>
            </a:r>
            <a:r>
              <a:rPr lang="pl-PL" sz="1300" dirty="0" err="1" smtClean="0">
                <a:latin typeface="Arial" pitchFamily="34" charset="0"/>
                <a:cs typeface="Arial" pitchFamily="34" charset="0"/>
              </a:rPr>
              <a:t>r</a:t>
            </a:r>
            <a:r>
              <a:rPr lang="pl-PL" sz="1300" dirty="0" smtClean="0">
                <a:latin typeface="Arial" pitchFamily="34" charset="0"/>
                <a:cs typeface="Arial" pitchFamily="34" charset="0"/>
              </a:rPr>
              <a:t>. ustanawiającego szczegółowe zasady wdrażania rozporządzenia Rady (WE) nr 834/2007 w sprawie produkcji ekologicznej i znakowania produktów ekologicznych w odniesieniu do produkcji ekologicznej, znakowania i kontroli (Dz. Urz. UE L 250 z 18.09.2009, str. 1, z </a:t>
            </a:r>
            <a:r>
              <a:rPr lang="pl-PL" sz="1300" dirty="0" err="1" smtClean="0">
                <a:latin typeface="Arial" pitchFamily="34" charset="0"/>
                <a:cs typeface="Arial" pitchFamily="34" charset="0"/>
              </a:rPr>
              <a:t>późn</a:t>
            </a:r>
            <a:r>
              <a:rPr lang="pl-PL" sz="1300" dirty="0" smtClean="0">
                <a:latin typeface="Arial" pitchFamily="34" charset="0"/>
                <a:cs typeface="Arial" pitchFamily="34" charset="0"/>
              </a:rPr>
              <a:t>. zm.1) jeżeli operacji zostały przyznane punkty za spełnienie kryterium w zakresie sprzedaży produktów rolno-spożywczych wyprodukowanych w systemie rolnictwa ekologicznego (chodzi o kryterium opisane w §11 ust. 2 </a:t>
            </a:r>
            <a:r>
              <a:rPr lang="pl-PL" sz="1300" dirty="0" err="1" smtClean="0">
                <a:latin typeface="Arial" pitchFamily="34" charset="0"/>
                <a:cs typeface="Arial" pitchFamily="34" charset="0"/>
              </a:rPr>
              <a:t>pkt</a:t>
            </a:r>
            <a:r>
              <a:rPr lang="pl-PL" sz="1300" dirty="0" smtClean="0">
                <a:latin typeface="Arial" pitchFamily="34" charset="0"/>
                <a:cs typeface="Arial" pitchFamily="34" charset="0"/>
              </a:rPr>
              <a:t> 4 a i b) – jeśli dotyczy</a:t>
            </a:r>
          </a:p>
        </p:txBody>
      </p:sp>
      <p:sp>
        <p:nvSpPr>
          <p:cNvPr id="3" name="Prostokąt 2"/>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7144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sp>
        <p:nvSpPr>
          <p:cNvPr id="3" name="Prostokąt 2"/>
          <p:cNvSpPr/>
          <p:nvPr/>
        </p:nvSpPr>
        <p:spPr>
          <a:xfrm>
            <a:off x="356682" y="2544017"/>
            <a:ext cx="8458843" cy="3139321"/>
          </a:xfrm>
          <a:prstGeom prst="rect">
            <a:avLst/>
          </a:prstGeom>
        </p:spPr>
        <p:txBody>
          <a:bodyPr wrap="square">
            <a:spAutoFit/>
          </a:bodyPr>
          <a:lstStyle/>
          <a:p>
            <a:r>
              <a:rPr lang="pl-PL" sz="1400" dirty="0" smtClean="0">
                <a:latin typeface="Arial" pitchFamily="34" charset="0"/>
                <a:cs typeface="Arial" pitchFamily="34" charset="0"/>
              </a:rPr>
              <a:t>7. </a:t>
            </a:r>
            <a:r>
              <a:rPr lang="pl-PL" sz="1400" b="1" dirty="0" smtClean="0">
                <a:latin typeface="Arial" pitchFamily="34" charset="0"/>
                <a:cs typeface="Arial" pitchFamily="34" charset="0"/>
              </a:rPr>
              <a:t>Zakres</a:t>
            </a:r>
            <a:r>
              <a:rPr lang="pl-PL" sz="1400" b="1" dirty="0">
                <a:latin typeface="Arial" pitchFamily="34" charset="0"/>
                <a:cs typeface="Arial" pitchFamily="34" charset="0"/>
              </a:rPr>
              <a:t>, w jakim będzie realizowana operacja  </a:t>
            </a:r>
            <a:endParaRPr lang="pl-PL" sz="1400" b="1" dirty="0" smtClean="0">
              <a:latin typeface="Arial" pitchFamily="34" charset="0"/>
              <a:cs typeface="Arial" pitchFamily="34" charset="0"/>
            </a:endParaRPr>
          </a:p>
          <a:p>
            <a:endParaRPr lang="pl-PL" sz="1400" b="1" dirty="0" smtClean="0">
              <a:latin typeface="Arial" pitchFamily="34" charset="0"/>
              <a:cs typeface="Arial" pitchFamily="34" charset="0"/>
            </a:endParaRPr>
          </a:p>
          <a:p>
            <a:r>
              <a:rPr lang="pl-PL" sz="1200" dirty="0" smtClean="0">
                <a:latin typeface="Arial" pitchFamily="34" charset="0"/>
                <a:cs typeface="Arial" pitchFamily="34" charset="0"/>
              </a:rPr>
              <a:t>Zgodnie z § 4 pkt. 3 rozporządzenia </a:t>
            </a:r>
            <a:r>
              <a:rPr lang="pl-PL" sz="1200" u="sng" dirty="0" smtClean="0">
                <a:latin typeface="Arial" pitchFamily="34" charset="0"/>
                <a:cs typeface="Arial" pitchFamily="34" charset="0"/>
              </a:rPr>
              <a:t>budowa lub przebudowa obiektów budowlanych przeznaczonych na cele promocji lokalnych produktów nie może stanowić odrębnej operacji</a:t>
            </a:r>
            <a:r>
              <a:rPr lang="pl-PL" sz="1200" dirty="0" smtClean="0">
                <a:latin typeface="Arial" pitchFamily="34" charset="0"/>
                <a:cs typeface="Arial" pitchFamily="34" charset="0"/>
              </a:rPr>
              <a:t>. Jeżeli Wnioskodawca planuje realizację zintegrowanej operacji (budowa lub przebudowa obiektów budowlanych w ramach budowy lub przebudowy targowiska) powinien oddzielić koszty tych dwóch przedsięwzięć wpisać je odpowiednio w wiersze 7.1 i 7.2. jeżeli Wnioskodawca planuje realizację operacji polegającej jedynie na budowie lub przebudowie targowiska może wówczas wiersz 7.2 pozostawić niewypełniony. </a:t>
            </a:r>
          </a:p>
          <a:p>
            <a:endParaRPr lang="pl-PL" sz="1200" dirty="0" smtClean="0">
              <a:latin typeface="Arial" pitchFamily="34" charset="0"/>
              <a:cs typeface="Arial" pitchFamily="34" charset="0"/>
            </a:endParaRPr>
          </a:p>
          <a:p>
            <a:r>
              <a:rPr lang="pl-PL" sz="1200" dirty="0" smtClean="0">
                <a:latin typeface="Arial" pitchFamily="34" charset="0"/>
                <a:cs typeface="Arial" pitchFamily="34" charset="0"/>
              </a:rPr>
              <a:t>Należy podać wartości wskaźników, których osiągnięcie jest zakładane w wyniku realizacji operacji - w podziale na budowę lub przebudowę targowiska, obiektu budowlanego przeznaczonego na cele promocji lokalnych produktów. </a:t>
            </a:r>
          </a:p>
          <a:p>
            <a:endParaRPr lang="pl-PL" sz="1200" dirty="0" smtClean="0">
              <a:latin typeface="Arial" pitchFamily="34" charset="0"/>
              <a:cs typeface="Arial" pitchFamily="34" charset="0"/>
            </a:endParaRPr>
          </a:p>
          <a:p>
            <a:r>
              <a:rPr lang="pl-PL" sz="1200" dirty="0" smtClean="0">
                <a:latin typeface="Arial" pitchFamily="34" charset="0"/>
                <a:cs typeface="Arial" pitchFamily="34" charset="0"/>
              </a:rPr>
              <a:t>Należy wpisać wartość „0” w polu, w którym dany wskaźnik nie jest planowany do osiągnięcia. </a:t>
            </a:r>
          </a:p>
          <a:p>
            <a:endParaRPr lang="pl-PL" sz="1200" dirty="0" smtClean="0">
              <a:solidFill>
                <a:srgbClr val="FF0000"/>
              </a:solidFill>
              <a:latin typeface="Arial" pitchFamily="34" charset="0"/>
              <a:cs typeface="Arial" pitchFamily="34" charset="0"/>
            </a:endParaRPr>
          </a:p>
          <a:p>
            <a:r>
              <a:rPr lang="pl-PL" sz="1200" u="sng" dirty="0" smtClean="0">
                <a:solidFill>
                  <a:srgbClr val="FF0000"/>
                </a:solidFill>
                <a:latin typeface="Arial" pitchFamily="34" charset="0"/>
                <a:cs typeface="Arial" pitchFamily="34" charset="0"/>
              </a:rPr>
              <a:t>Uwaga: </a:t>
            </a:r>
            <a:r>
              <a:rPr lang="pl-PL" sz="1200" dirty="0" smtClean="0">
                <a:solidFill>
                  <a:srgbClr val="FF0000"/>
                </a:solidFill>
                <a:latin typeface="Arial" pitchFamily="34" charset="0"/>
                <a:cs typeface="Arial" pitchFamily="34" charset="0"/>
              </a:rPr>
              <a:t>Wartości wskaźników zadeklarowane we wniosku, których osiągnięcie jest zakładane w wyniku realizacji operacji zostaną zamieszczone w umowie o przyznaniu pomocy. Oznacza to, że Beneficjent będzie zobowiązany do ich osiągnięcia do dnia złożenia wniosku o płatność końcową</a:t>
            </a:r>
            <a:r>
              <a:rPr lang="pl-PL" sz="1400" dirty="0" smtClean="0">
                <a:solidFill>
                  <a:srgbClr val="FF0000"/>
                </a:solidFill>
              </a:rPr>
              <a:t>. </a:t>
            </a:r>
            <a:endParaRPr lang="pl-PL" sz="1400" dirty="0" smtClean="0">
              <a:solidFill>
                <a:srgbClr val="FF0000"/>
              </a:solidFill>
              <a:latin typeface="Arial" pitchFamily="34" charset="0"/>
              <a:cs typeface="Arial" pitchFamily="34" charset="0"/>
            </a:endParaRPr>
          </a:p>
        </p:txBody>
      </p:sp>
      <p:graphicFrame>
        <p:nvGraphicFramePr>
          <p:cNvPr id="5" name="Tabela 4"/>
          <p:cNvGraphicFramePr>
            <a:graphicFrameLocks noGrp="1"/>
          </p:cNvGraphicFramePr>
          <p:nvPr/>
        </p:nvGraphicFramePr>
        <p:xfrm>
          <a:off x="2615953" y="1135132"/>
          <a:ext cx="6096000" cy="1267487"/>
        </p:xfrm>
        <a:graphic>
          <a:graphicData uri="http://schemas.openxmlformats.org/drawingml/2006/table">
            <a:tbl>
              <a:tblPr/>
              <a:tblGrid>
                <a:gridCol w="3523375"/>
                <a:gridCol w="1211743"/>
                <a:gridCol w="1360882"/>
              </a:tblGrid>
              <a:tr h="235390">
                <a:tc gridSpan="3">
                  <a:txBody>
                    <a:bodyPr/>
                    <a:lstStyle/>
                    <a:p>
                      <a:pPr algn="l" fontAlgn="b"/>
                      <a:r>
                        <a:rPr lang="pl-PL" sz="900" b="0" i="0" u="none" strike="noStrike">
                          <a:latin typeface="Arial"/>
                        </a:rPr>
                        <a:t>7. ZAKRES, W JAKIM OPERACJA BĘDZIE REALIZOWANA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298765">
                <a:tc rowSpan="2">
                  <a:txBody>
                    <a:bodyPr/>
                    <a:lstStyle/>
                    <a:p>
                      <a:pPr algn="ctr" fontAlgn="ctr"/>
                      <a:r>
                        <a:rPr lang="pl-PL" sz="900" b="0" i="0" u="none" strike="noStrike">
                          <a:latin typeface="Arial"/>
                        </a:rPr>
                        <a:t>Wyszczególnienie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ctr" fontAlgn="b"/>
                      <a:r>
                        <a:rPr lang="pl-PL" sz="900" b="0" i="0" u="none" strike="noStrike">
                          <a:latin typeface="Arial"/>
                        </a:rPr>
                        <a:t>Wartości wskaźników, których osiągnięcie jest zakładane w wyniku realizacji operacji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199177">
                <a:tc vMerge="1">
                  <a:txBody>
                    <a:bodyPr/>
                    <a:lstStyle/>
                    <a:p>
                      <a:endParaRPr lang="pl-PL"/>
                    </a:p>
                  </a:txBody>
                  <a:tcPr/>
                </a:tc>
                <a:tc>
                  <a:txBody>
                    <a:bodyPr/>
                    <a:lstStyle/>
                    <a:p>
                      <a:pPr algn="ctr" fontAlgn="ctr"/>
                      <a:r>
                        <a:rPr lang="pl-PL" sz="900" b="0" i="0" u="none" strike="noStrike">
                          <a:latin typeface="Arial"/>
                        </a:rPr>
                        <a:t>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900" b="0" i="0" u="none" strike="noStrike">
                          <a:latin typeface="Arial"/>
                        </a:rPr>
                        <a:t>przebudowa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44444">
                <a:tc>
                  <a:txBody>
                    <a:bodyPr/>
                    <a:lstStyle/>
                    <a:p>
                      <a:pPr algn="l" fontAlgn="ctr"/>
                      <a:r>
                        <a:rPr lang="pl-PL" sz="900" b="0" i="0" u="none" strike="noStrike">
                          <a:latin typeface="Arial"/>
                        </a:rPr>
                        <a:t>7.1. targowiska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89711">
                <a:tc>
                  <a:txBody>
                    <a:bodyPr/>
                    <a:lstStyle/>
                    <a:p>
                      <a:pPr algn="l" fontAlgn="ctr"/>
                      <a:r>
                        <a:rPr lang="pl-PL" sz="900" b="0" i="0" u="none" strike="noStrike">
                          <a:latin typeface="Arial"/>
                        </a:rPr>
                        <a:t>7.2. obiekty budowlane przeznaczone na cele promocji lokalnych </a:t>
                      </a:r>
                      <a:br>
                        <a:rPr lang="pl-PL" sz="900" b="0" i="0" u="none" strike="noStrike">
                          <a:latin typeface="Arial"/>
                        </a:rPr>
                      </a:br>
                      <a:r>
                        <a:rPr lang="pl-PL" sz="900" b="0" i="0" u="none" strike="noStrike">
                          <a:latin typeface="Arial"/>
                        </a:rPr>
                        <a:t>       produktów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32557782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latin typeface="Arial Narrow" panose="020B0606020202030204" pitchFamily="34" charset="0"/>
                <a:cs typeface="Arial" pitchFamily="34" charset="0"/>
              </a:rPr>
              <a:t>IV. PLAN FINANSOWY </a:t>
            </a:r>
            <a:r>
              <a:rPr lang="pl-PL" sz="1400" b="1" dirty="0" smtClean="0">
                <a:latin typeface="Arial Narrow" panose="020B0606020202030204" pitchFamily="34" charset="0"/>
                <a:cs typeface="Arial" pitchFamily="34" charset="0"/>
              </a:rPr>
              <a:t>OPERACJI</a:t>
            </a:r>
            <a:endParaRPr lang="pl-PL" sz="2400" b="1" dirty="0">
              <a:latin typeface="Arial Narrow" panose="020B0606020202030204" pitchFamily="34" charset="0"/>
              <a:cs typeface="Arial" pitchFamily="34" charset="0"/>
            </a:endParaRPr>
          </a:p>
        </p:txBody>
      </p:sp>
      <p:sp>
        <p:nvSpPr>
          <p:cNvPr id="4" name="Symbol zastępczy zawartości 3"/>
          <p:cNvSpPr>
            <a:spLocks noGrp="1"/>
          </p:cNvSpPr>
          <p:nvPr>
            <p:ph idx="1"/>
          </p:nvPr>
        </p:nvSpPr>
        <p:spPr>
          <a:xfrm>
            <a:off x="200939" y="3310635"/>
            <a:ext cx="8552444" cy="1586732"/>
          </a:xfrm>
        </p:spPr>
        <p:txBody>
          <a:bodyPr/>
          <a:lstStyle/>
          <a:p>
            <a:pPr>
              <a:buAutoNum type="arabicPeriod"/>
            </a:pPr>
            <a:r>
              <a:rPr lang="pl-PL" sz="1000" b="1" dirty="0" smtClean="0">
                <a:latin typeface="Arial" pitchFamily="34" charset="0"/>
                <a:cs typeface="Arial" pitchFamily="34" charset="0"/>
              </a:rPr>
              <a:t>Planowane koszty operacji</a:t>
            </a:r>
          </a:p>
          <a:p>
            <a:pPr>
              <a:buNone/>
            </a:pPr>
            <a:r>
              <a:rPr lang="pl-PL" sz="1000" dirty="0" smtClean="0">
                <a:latin typeface="Arial" pitchFamily="34" charset="0"/>
                <a:cs typeface="Arial" pitchFamily="34" charset="0"/>
              </a:rPr>
              <a:t>          Należy podać dane dotyczące kosztów całkowitych i </a:t>
            </a:r>
            <a:r>
              <a:rPr lang="pl-PL" sz="1000" dirty="0" err="1" smtClean="0">
                <a:latin typeface="Arial" pitchFamily="34" charset="0"/>
                <a:cs typeface="Arial" pitchFamily="34" charset="0"/>
              </a:rPr>
              <a:t>kwalifikowalnych</a:t>
            </a:r>
            <a:r>
              <a:rPr lang="pl-PL" sz="1000" dirty="0" smtClean="0">
                <a:latin typeface="Arial" pitchFamily="34" charset="0"/>
                <a:cs typeface="Arial" pitchFamily="34" charset="0"/>
              </a:rPr>
              <a:t> (inwestycyjnych) poszczególnych zakresów dla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1.1-1.3 w podziale na budowę oraz przebudowę. Koszty należy podać w zł. </a:t>
            </a:r>
            <a:r>
              <a:rPr lang="pl-PL" sz="1000" u="sng" dirty="0" smtClean="0">
                <a:latin typeface="Arial" pitchFamily="34" charset="0"/>
                <a:cs typeface="Arial" pitchFamily="34" charset="0"/>
              </a:rPr>
              <a:t>W planowanych kosztach operacji nie uwzględnia się kosztów ogólnych</a:t>
            </a:r>
            <a:r>
              <a:rPr lang="pl-PL" sz="1000" dirty="0" smtClean="0">
                <a:latin typeface="Arial" pitchFamily="34" charset="0"/>
                <a:cs typeface="Arial" pitchFamily="34" charset="0"/>
              </a:rPr>
              <a:t>. </a:t>
            </a:r>
          </a:p>
          <a:p>
            <a:pPr>
              <a:buNone/>
            </a:pPr>
            <a:r>
              <a:rPr lang="pl-PL" sz="1000" dirty="0" smtClean="0">
                <a:latin typeface="Arial" pitchFamily="34" charset="0"/>
                <a:cs typeface="Arial" pitchFamily="34" charset="0"/>
              </a:rPr>
              <a:t>          </a:t>
            </a:r>
          </a:p>
          <a:p>
            <a:pPr>
              <a:buNone/>
            </a:pPr>
            <a:r>
              <a:rPr lang="pl-PL" sz="1000" dirty="0" smtClean="0">
                <a:latin typeface="Arial" pitchFamily="34" charset="0"/>
                <a:cs typeface="Arial" pitchFamily="34" charset="0"/>
              </a:rPr>
              <a:t>          W przypadku, gdy koszty zakupu nowych urządzeń, materiałów służących realizacji operacji zostały ujęte w kosztach w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1.1-1.2 należy podać w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1.3 wartość „0,00”. </a:t>
            </a:r>
          </a:p>
          <a:p>
            <a:pPr>
              <a:buNone/>
            </a:pPr>
            <a:r>
              <a:rPr lang="pl-PL" sz="1000" dirty="0" smtClean="0">
                <a:latin typeface="Arial" pitchFamily="34" charset="0"/>
                <a:cs typeface="Arial" pitchFamily="34" charset="0"/>
              </a:rPr>
              <a:t>          W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1.3 zakup usług służących realizacji operacji nie należy ujmować kosztów ogólnych. </a:t>
            </a:r>
          </a:p>
          <a:p>
            <a:pPr>
              <a:buNone/>
            </a:pPr>
            <a:r>
              <a:rPr lang="pl-PL" sz="1000" dirty="0" smtClean="0">
                <a:latin typeface="Arial" pitchFamily="34" charset="0"/>
                <a:cs typeface="Arial" pitchFamily="34" charset="0"/>
              </a:rPr>
              <a:t>           W pkt. 1.4. należy zsumować koszty całkowite i </a:t>
            </a:r>
            <a:r>
              <a:rPr lang="pl-PL" sz="1000" dirty="0" err="1" smtClean="0">
                <a:latin typeface="Arial" pitchFamily="34" charset="0"/>
                <a:cs typeface="Arial" pitchFamily="34" charset="0"/>
              </a:rPr>
              <a:t>kwalifikowalne</a:t>
            </a:r>
            <a:r>
              <a:rPr lang="pl-PL" sz="1000" dirty="0" smtClean="0">
                <a:latin typeface="Arial" pitchFamily="34" charset="0"/>
                <a:cs typeface="Arial" pitchFamily="34" charset="0"/>
              </a:rPr>
              <a:t>, dotyczące poszczególnych zakresów. </a:t>
            </a:r>
          </a:p>
          <a:p>
            <a:pPr>
              <a:buNone/>
            </a:pPr>
            <a:r>
              <a:rPr lang="pl-PL" sz="1000" dirty="0" smtClean="0">
                <a:latin typeface="Arial" pitchFamily="34" charset="0"/>
                <a:cs typeface="Arial" pitchFamily="34" charset="0"/>
              </a:rPr>
              <a:t>          Jeżeli w którymkolwiek z powyższych pól dane koszty nie występują, należy wpisać wartość „0”. </a:t>
            </a:r>
          </a:p>
          <a:p>
            <a:pPr>
              <a:buNone/>
            </a:pPr>
            <a:endParaRPr lang="pl-PL" sz="1000" dirty="0" smtClean="0">
              <a:latin typeface="Arial" pitchFamily="34" charset="0"/>
              <a:cs typeface="Arial" pitchFamily="34" charset="0"/>
            </a:endParaRPr>
          </a:p>
          <a:p>
            <a:pPr>
              <a:buNone/>
            </a:pPr>
            <a:r>
              <a:rPr lang="pl-PL" sz="1000" dirty="0" smtClean="0">
                <a:latin typeface="Arial" pitchFamily="34" charset="0"/>
                <a:cs typeface="Arial" pitchFamily="34" charset="0"/>
              </a:rPr>
              <a:t>          </a:t>
            </a:r>
            <a:r>
              <a:rPr lang="pl-PL" sz="1000" u="sng" dirty="0" smtClean="0">
                <a:latin typeface="Arial" pitchFamily="34" charset="0"/>
                <a:cs typeface="Arial" pitchFamily="34" charset="0"/>
              </a:rPr>
              <a:t>Uwaga</a:t>
            </a:r>
            <a:r>
              <a:rPr lang="pl-PL" sz="1000" dirty="0" smtClean="0">
                <a:latin typeface="Arial" pitchFamily="34" charset="0"/>
                <a:cs typeface="Arial" pitchFamily="34" charset="0"/>
              </a:rPr>
              <a:t>: Wszystkie koszty podane w tej sekcji muszą być zgodne z odpowiadającymi im kosztami wyszczególnionymi w </a:t>
            </a:r>
            <a:r>
              <a:rPr lang="pl-PL" sz="1000" i="1" dirty="0" smtClean="0">
                <a:latin typeface="Arial" pitchFamily="34" charset="0"/>
                <a:cs typeface="Arial" pitchFamily="34" charset="0"/>
              </a:rPr>
              <a:t>Zestawieniu rzeczowo-finansowym operacji. </a:t>
            </a:r>
          </a:p>
          <a:p>
            <a:pPr>
              <a:buNone/>
            </a:pPr>
            <a:r>
              <a:rPr lang="pl-PL" sz="1000" dirty="0" smtClean="0">
                <a:latin typeface="Arial" pitchFamily="34" charset="0"/>
                <a:cs typeface="Arial" pitchFamily="34" charset="0"/>
              </a:rPr>
              <a:t>          Ponoszenie kosztów może odbywać się jedynie w formie rozliczenia bezgotówkowego – zgodnie z § 19 ust. 2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 lit. c rozporządzenia. Koszty należy podać w zł, w zaokrągleniu do dwóch miejsc po przecinku. </a:t>
            </a:r>
            <a:endParaRPr lang="pl-PL" sz="1000" b="1"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512374" y="1250483"/>
          <a:ext cx="6039783" cy="1857048"/>
        </p:xfrm>
        <a:graphic>
          <a:graphicData uri="http://schemas.openxmlformats.org/drawingml/2006/table">
            <a:tbl>
              <a:tblPr/>
              <a:tblGrid>
                <a:gridCol w="1956889"/>
                <a:gridCol w="169114"/>
                <a:gridCol w="169114"/>
                <a:gridCol w="169114"/>
                <a:gridCol w="169114"/>
                <a:gridCol w="169114"/>
                <a:gridCol w="169114"/>
                <a:gridCol w="169114"/>
                <a:gridCol w="169114"/>
                <a:gridCol w="169114"/>
                <a:gridCol w="169114"/>
                <a:gridCol w="169114"/>
                <a:gridCol w="169114"/>
                <a:gridCol w="169114"/>
                <a:gridCol w="181193"/>
                <a:gridCol w="172134"/>
                <a:gridCol w="172134"/>
                <a:gridCol w="172134"/>
                <a:gridCol w="169114"/>
                <a:gridCol w="169114"/>
                <a:gridCol w="169114"/>
                <a:gridCol w="205352"/>
                <a:gridCol w="169114"/>
                <a:gridCol w="169114"/>
                <a:gridCol w="135895"/>
              </a:tblGrid>
              <a:tr h="227450">
                <a:tc>
                  <a:txBody>
                    <a:bodyPr/>
                    <a:lstStyle/>
                    <a:p>
                      <a:pPr algn="l" fontAlgn="b"/>
                      <a:r>
                        <a:rPr lang="pl-PL" sz="1000" b="1" i="0" u="none" strike="noStrike" dirty="0">
                          <a:latin typeface="Arial"/>
                        </a:rPr>
                        <a:t>IV. PLAN FINANSOWY OPERACJI</a:t>
                      </a:r>
                    </a:p>
                  </a:txBody>
                  <a:tcPr marL="0" marR="0" marT="0" marB="0" anchor="b">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28363">
                <a:tc gridSpan="25">
                  <a:txBody>
                    <a:bodyPr/>
                    <a:lstStyle/>
                    <a:p>
                      <a:pPr algn="l" fontAlgn="b"/>
                      <a:r>
                        <a:rPr lang="pl-PL" sz="900" b="0" i="0" u="none" strike="noStrike">
                          <a:latin typeface="Arial"/>
                        </a:rPr>
                        <a:t>1. PLANOWANE KOSZTY OPERACJI</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9434">
                <a:tc rowSpan="2" gridSpan="9">
                  <a:txBody>
                    <a:bodyPr/>
                    <a:lstStyle/>
                    <a:p>
                      <a:pPr algn="ctr" fontAlgn="ctr"/>
                      <a:r>
                        <a:rPr lang="pl-PL" sz="900" b="0" i="0" u="none" strike="noStrike">
                          <a:latin typeface="Arial"/>
                        </a:rPr>
                        <a:t>Wyszczególnienie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gridSpan="8">
                  <a:txBody>
                    <a:bodyPr/>
                    <a:lstStyle/>
                    <a:p>
                      <a:pPr algn="ctr" fontAlgn="ctr"/>
                      <a:r>
                        <a:rPr lang="pl-PL" sz="900" b="0" i="0" u="none" strike="noStrike">
                          <a:latin typeface="Arial"/>
                        </a:rPr>
                        <a:t>Koszty całkowite </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ctr" fontAlgn="ctr"/>
                      <a:r>
                        <a:rPr lang="pl-PL" sz="900" b="0" i="0" u="none" strike="noStrike">
                          <a:latin typeface="Arial"/>
                        </a:rPr>
                        <a:t>Koszty kwalifikowalne </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68898">
                <a:tc gridSpan="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gridSpan="4">
                  <a:txBody>
                    <a:bodyPr/>
                    <a:lstStyle/>
                    <a:p>
                      <a:pPr algn="ctr" fontAlgn="ctr"/>
                      <a:r>
                        <a:rPr lang="pl-PL" sz="900" b="0" i="0" u="none" strike="noStrike">
                          <a:latin typeface="Arial"/>
                        </a:rPr>
                        <a:t>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ctr" fontAlgn="ctr"/>
                      <a:r>
                        <a:rPr lang="pl-PL" sz="900" b="0" i="0" u="none" strike="noStrike">
                          <a:latin typeface="Arial"/>
                        </a:rPr>
                        <a:t>przebudowa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ctr" fontAlgn="ctr"/>
                      <a:r>
                        <a:rPr lang="pl-PL" sz="900" b="0" i="0" u="none" strike="noStrike">
                          <a:latin typeface="Arial"/>
                        </a:rPr>
                        <a:t>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ctr" fontAlgn="ctr"/>
                      <a:r>
                        <a:rPr lang="pl-PL" sz="900" b="0" i="0" u="none" strike="noStrike">
                          <a:latin typeface="Arial"/>
                        </a:rPr>
                        <a:t>przebudowa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181059">
                <a:tc gridSpan="9">
                  <a:txBody>
                    <a:bodyPr/>
                    <a:lstStyle/>
                    <a:p>
                      <a:pPr algn="l" fontAlgn="ctr"/>
                      <a:r>
                        <a:rPr lang="pl-PL" sz="900" b="0" i="0" u="none" strike="noStrike">
                          <a:latin typeface="Arial"/>
                        </a:rPr>
                        <a:t>1.1. targowiska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229701">
                <a:tc gridSpan="9">
                  <a:txBody>
                    <a:bodyPr/>
                    <a:lstStyle/>
                    <a:p>
                      <a:pPr algn="l" fontAlgn="ctr"/>
                      <a:r>
                        <a:rPr lang="pl-PL" sz="900" b="0" i="0" u="none" strike="noStrike">
                          <a:latin typeface="Arial"/>
                        </a:rPr>
                        <a:t>1.2. obiekty budowlane przeznaczone na cele promocji</a:t>
                      </a:r>
                      <a:br>
                        <a:rPr lang="pl-PL" sz="900" b="0" i="0" u="none" strike="noStrike">
                          <a:latin typeface="Arial"/>
                        </a:rPr>
                      </a:br>
                      <a:r>
                        <a:rPr lang="pl-PL" sz="900" b="0" i="0" u="none" strike="noStrike">
                          <a:latin typeface="Arial"/>
                        </a:rPr>
                        <a:t>       lokalnych produktów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307057">
                <a:tc gridSpan="9">
                  <a:txBody>
                    <a:bodyPr/>
                    <a:lstStyle/>
                    <a:p>
                      <a:pPr algn="l" fontAlgn="ctr"/>
                      <a:r>
                        <a:rPr lang="pl-PL" sz="900" b="0" i="0" u="none" strike="noStrike" dirty="0">
                          <a:latin typeface="Arial"/>
                        </a:rPr>
                        <a:t>1.3. zakup nowych urządzeń, materiałów i usług służących realizacji </a:t>
                      </a:r>
                      <a:r>
                        <a:rPr lang="pl-PL" sz="900" b="0" i="0" u="none" strike="noStrike" baseline="0" dirty="0" smtClean="0">
                          <a:latin typeface="Arial"/>
                        </a:rPr>
                        <a:t> </a:t>
                      </a:r>
                      <a:r>
                        <a:rPr lang="pl-PL" sz="900" b="0" i="0" u="none" strike="noStrike" dirty="0" smtClean="0">
                          <a:latin typeface="Arial"/>
                        </a:rPr>
                        <a:t>operacji</a:t>
                      </a:r>
                      <a:endParaRPr lang="pl-PL" sz="900" b="0" i="0" u="none" strike="noStrike" dirty="0">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9434">
                <a:tc gridSpan="9">
                  <a:txBody>
                    <a:bodyPr/>
                    <a:lstStyle/>
                    <a:p>
                      <a:pPr algn="l" fontAlgn="ctr"/>
                      <a:r>
                        <a:rPr lang="pl-PL" sz="900" b="0" i="0" u="none" strike="noStrike">
                          <a:latin typeface="Arial"/>
                        </a:rPr>
                        <a:t>1.4. Razem (suma kwot pkt 1.1.-1.3.):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Tree>
    <p:extLst>
      <p:ext uri="{BB962C8B-B14F-4D97-AF65-F5344CB8AC3E}">
        <p14:creationId xmlns:p14="http://schemas.microsoft.com/office/powerpoint/2010/main" xmlns="" val="32557782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436676" y="3432436"/>
            <a:ext cx="8354462" cy="2769989"/>
          </a:xfrm>
          <a:prstGeom prst="rect">
            <a:avLst/>
          </a:prstGeom>
        </p:spPr>
        <p:txBody>
          <a:bodyPr wrap="square">
            <a:spAutoFit/>
          </a:bodyPr>
          <a:lstStyle/>
          <a:p>
            <a:pPr marL="0" indent="0">
              <a:buNone/>
            </a:pPr>
            <a:r>
              <a:rPr lang="pl-PL" sz="1200" b="1" dirty="0" smtClean="0">
                <a:latin typeface="Arial" pitchFamily="34" charset="0"/>
                <a:cs typeface="Arial" pitchFamily="34" charset="0"/>
              </a:rPr>
              <a:t>2. Rodzaje kosztów operacji:</a:t>
            </a:r>
          </a:p>
          <a:p>
            <a:pPr marL="0" indent="0">
              <a:buNone/>
            </a:pPr>
            <a:endParaRPr lang="pl-PL" sz="1200" b="1" dirty="0" smtClean="0">
              <a:latin typeface="Arial" pitchFamily="34" charset="0"/>
              <a:cs typeface="Arial" pitchFamily="34" charset="0"/>
            </a:endParaRPr>
          </a:p>
          <a:p>
            <a:r>
              <a:rPr lang="pl-PL" sz="1200" dirty="0" smtClean="0">
                <a:latin typeface="Arial" pitchFamily="34" charset="0"/>
                <a:cs typeface="Arial" pitchFamily="34" charset="0"/>
              </a:rPr>
              <a:t>2.1. Koszty inwestycyjne są to koszty związane z operacją, wyszczególnione w kosztorysie inwestorskim z wyłączeniem kosztów ogólnych. </a:t>
            </a:r>
          </a:p>
          <a:p>
            <a:endParaRPr lang="pl-PL" sz="1200" dirty="0" smtClean="0">
              <a:latin typeface="Arial" pitchFamily="34" charset="0"/>
              <a:cs typeface="Arial" pitchFamily="34" charset="0"/>
            </a:endParaRPr>
          </a:p>
          <a:p>
            <a:r>
              <a:rPr lang="pl-PL" sz="1200" dirty="0" smtClean="0">
                <a:latin typeface="Arial" pitchFamily="34" charset="0"/>
                <a:cs typeface="Arial" pitchFamily="34" charset="0"/>
              </a:rPr>
              <a:t>Koszty inwestycyjne należy podać jako koszty w podziale na </a:t>
            </a:r>
            <a:r>
              <a:rPr lang="pl-PL" sz="1200" b="1" dirty="0" smtClean="0">
                <a:latin typeface="Arial" pitchFamily="34" charset="0"/>
                <a:cs typeface="Arial" pitchFamily="34" charset="0"/>
              </a:rPr>
              <a:t>całkowity koszt operacji (w zł) oraz koszty </a:t>
            </a:r>
            <a:r>
              <a:rPr lang="pl-PL" sz="1200" b="1" dirty="0" err="1" smtClean="0">
                <a:latin typeface="Arial" pitchFamily="34" charset="0"/>
                <a:cs typeface="Arial" pitchFamily="34" charset="0"/>
              </a:rPr>
              <a:t>kwalifikowalne</a:t>
            </a:r>
            <a:r>
              <a:rPr lang="pl-PL" sz="1200" b="1" dirty="0" smtClean="0">
                <a:latin typeface="Arial" pitchFamily="34" charset="0"/>
                <a:cs typeface="Arial" pitchFamily="34" charset="0"/>
              </a:rPr>
              <a:t> operacji (w zł), które powinny być zgodne z kwotą wpisaną w wierszu 1.4 kolumna Koszty całkowite oraz odpowiednio w wierszu 1.4 kolumna Koszty </a:t>
            </a:r>
            <a:r>
              <a:rPr lang="pl-PL" sz="1200" b="1" dirty="0" err="1" smtClean="0">
                <a:latin typeface="Arial" pitchFamily="34" charset="0"/>
                <a:cs typeface="Arial" pitchFamily="34" charset="0"/>
              </a:rPr>
              <a:t>kwalifikowalne</a:t>
            </a:r>
            <a:r>
              <a:rPr lang="pl-PL" sz="1200" b="1" dirty="0" smtClean="0">
                <a:latin typeface="Arial" pitchFamily="34" charset="0"/>
                <a:cs typeface="Arial" pitchFamily="34" charset="0"/>
              </a:rPr>
              <a:t>. </a:t>
            </a:r>
          </a:p>
          <a:p>
            <a:endParaRPr lang="pl-PL" sz="1200" b="1" dirty="0" smtClean="0">
              <a:latin typeface="Arial" pitchFamily="34" charset="0"/>
              <a:cs typeface="Arial" pitchFamily="34" charset="0"/>
            </a:endParaRPr>
          </a:p>
          <a:p>
            <a:r>
              <a:rPr lang="pl-PL" sz="1200" dirty="0" smtClean="0">
                <a:latin typeface="Arial" pitchFamily="34" charset="0"/>
                <a:cs typeface="Arial" pitchFamily="34" charset="0"/>
              </a:rPr>
              <a:t>Koszty inwestycyjne muszą być zgodne z wartościami podanymi w sekcji </a:t>
            </a:r>
            <a:r>
              <a:rPr lang="pl-PL" sz="1200" b="1" dirty="0" smtClean="0">
                <a:latin typeface="Arial" pitchFamily="34" charset="0"/>
                <a:cs typeface="Arial" pitchFamily="34" charset="0"/>
              </a:rPr>
              <a:t>V. Zestawienie rzeczowo-finansowe operacji (wiersz Suma kosztów inwestycyjnych (Ki) kolumna 5 - Całkowite ogółem, kolumna 6 – Koszty </a:t>
            </a:r>
            <a:r>
              <a:rPr lang="pl-PL" sz="1200" b="1" dirty="0" err="1" smtClean="0">
                <a:latin typeface="Arial" pitchFamily="34" charset="0"/>
                <a:cs typeface="Arial" pitchFamily="34" charset="0"/>
              </a:rPr>
              <a:t>kwalifikowalne</a:t>
            </a:r>
            <a:r>
              <a:rPr lang="pl-PL" sz="1200" b="1" dirty="0" smtClean="0">
                <a:latin typeface="Arial" pitchFamily="34" charset="0"/>
                <a:cs typeface="Arial" pitchFamily="34" charset="0"/>
              </a:rPr>
              <a:t>). </a:t>
            </a:r>
          </a:p>
          <a:p>
            <a:pPr marL="0" indent="0">
              <a:buNone/>
            </a:pPr>
            <a:endParaRPr lang="pl-PL" sz="1400" b="1" dirty="0" smtClean="0">
              <a:latin typeface="Arial" pitchFamily="34" charset="0"/>
              <a:cs typeface="Arial" pitchFamily="34" charset="0"/>
            </a:endParaRPr>
          </a:p>
          <a:p>
            <a:pPr marL="0" indent="0">
              <a:buNone/>
            </a:pPr>
            <a:r>
              <a:rPr lang="pl-PL" sz="1400" b="1" dirty="0" smtClean="0">
                <a:latin typeface="Arial" pitchFamily="34" charset="0"/>
                <a:cs typeface="Arial" pitchFamily="34" charset="0"/>
              </a:rPr>
              <a:t> </a:t>
            </a:r>
          </a:p>
          <a:p>
            <a:pPr marL="0" indent="0">
              <a:buNone/>
            </a:pPr>
            <a:endParaRPr lang="pl-PL" sz="1400" b="1" dirty="0" smtClean="0">
              <a:latin typeface="Arial" pitchFamily="34" charset="0"/>
              <a:cs typeface="Arial" pitchFamily="34" charset="0"/>
            </a:endParaRPr>
          </a:p>
        </p:txBody>
      </p:sp>
      <p:sp>
        <p:nvSpPr>
          <p:cNvPr id="5" name="Prostokąt 4"/>
          <p:cNvSpPr/>
          <p:nvPr/>
        </p:nvSpPr>
        <p:spPr>
          <a:xfrm>
            <a:off x="2880852" y="431461"/>
            <a:ext cx="5874775" cy="892552"/>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p>
        </p:txBody>
      </p:sp>
      <p:graphicFrame>
        <p:nvGraphicFramePr>
          <p:cNvPr id="6" name="Tabela 5"/>
          <p:cNvGraphicFramePr>
            <a:graphicFrameLocks noGrp="1"/>
          </p:cNvGraphicFramePr>
          <p:nvPr/>
        </p:nvGraphicFramePr>
        <p:xfrm>
          <a:off x="2201663" y="1063451"/>
          <a:ext cx="6519169" cy="2034856"/>
        </p:xfrm>
        <a:graphic>
          <a:graphicData uri="http://schemas.openxmlformats.org/drawingml/2006/table">
            <a:tbl>
              <a:tblPr/>
              <a:tblGrid>
                <a:gridCol w="3588532"/>
                <a:gridCol w="1285891"/>
                <a:gridCol w="189395"/>
                <a:gridCol w="1455351"/>
              </a:tblGrid>
              <a:tr h="168185">
                <a:tc gridSpan="4">
                  <a:txBody>
                    <a:bodyPr/>
                    <a:lstStyle/>
                    <a:p>
                      <a:pPr algn="l" fontAlgn="b"/>
                      <a:r>
                        <a:rPr lang="pl-PL" sz="900" b="0" i="0" u="none" strike="noStrike" dirty="0">
                          <a:latin typeface="Arial"/>
                        </a:rPr>
                        <a:t>2. RODZAJE KOSZTÓW OPERACJI</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336370">
                <a:tc>
                  <a:txBody>
                    <a:bodyPr/>
                    <a:lstStyle/>
                    <a:p>
                      <a:pPr algn="ctr" fontAlgn="ctr"/>
                      <a:r>
                        <a:rPr lang="pl-PL" sz="900" b="0" i="0" u="none" strike="noStrike">
                          <a:latin typeface="Arial"/>
                        </a:rPr>
                        <a:t>Wyszczególnienie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ctr" fontAlgn="ctr"/>
                      <a:r>
                        <a:rPr lang="pl-PL" sz="900" b="0" i="0" u="none" strike="noStrike">
                          <a:latin typeface="Arial"/>
                        </a:rPr>
                        <a:t>Całkowity koszt operacji </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ctr" fontAlgn="ctr"/>
                      <a:r>
                        <a:rPr lang="pl-PL" sz="900" b="0" i="0" u="none" strike="noStrike">
                          <a:latin typeface="Arial"/>
                        </a:rPr>
                        <a:t>Koszty kwalifikowalne</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82877">
                <a:tc>
                  <a:txBody>
                    <a:bodyPr/>
                    <a:lstStyle/>
                    <a:p>
                      <a:pPr algn="l" fontAlgn="ctr"/>
                      <a:r>
                        <a:rPr lang="pl-PL" sz="900" b="0" i="0" u="none" strike="noStrike">
                          <a:latin typeface="Arial"/>
                        </a:rPr>
                        <a:t>2.1. Koszty inwestycyjne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89184">
                <a:tc>
                  <a:txBody>
                    <a:bodyPr/>
                    <a:lstStyle/>
                    <a:p>
                      <a:pPr algn="l" fontAlgn="ctr"/>
                      <a:r>
                        <a:rPr lang="pl-PL" sz="900" b="0" i="0" u="none" strike="noStrike" dirty="0">
                          <a:latin typeface="Arial"/>
                        </a:rPr>
                        <a:t>2.2. Koszty ogólne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89184">
                <a:tc>
                  <a:txBody>
                    <a:bodyPr/>
                    <a:lstStyle/>
                    <a:p>
                      <a:pPr algn="l" fontAlgn="ctr"/>
                      <a:r>
                        <a:rPr lang="pl-PL" sz="900" b="0" i="0" u="none" strike="noStrike">
                          <a:latin typeface="Arial"/>
                        </a:rPr>
                        <a:t>2.3. Koszt realizacji operacji (suma kwot pkt 2.1.-2.2.):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95489">
                <a:tc gridSpan="3">
                  <a:txBody>
                    <a:bodyPr/>
                    <a:lstStyle/>
                    <a:p>
                      <a:pPr algn="l" fontAlgn="ctr"/>
                      <a:r>
                        <a:rPr lang="pl-PL" sz="900" b="0" i="0" u="none" strike="noStrike">
                          <a:latin typeface="Arial"/>
                        </a:rPr>
                        <a:t> 2.3.1.  w tym koszty instalacji odnawialnego źródła energii </a:t>
                      </a:r>
                      <a:r>
                        <a:rPr lang="pl-PL" sz="900" b="0" i="0" u="none" strike="noStrike" baseline="30000">
                          <a:latin typeface="Arial"/>
                        </a:rPr>
                        <a:t>3</a:t>
                      </a:r>
                      <a:endParaRPr lang="pl-PL" sz="9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68185">
                <a:tc gridSpan="4">
                  <a:txBody>
                    <a:bodyPr/>
                    <a:lstStyle/>
                    <a:p>
                      <a:pPr algn="l" fontAlgn="b"/>
                      <a:r>
                        <a:rPr lang="pl-PL" sz="900" b="0" i="0" u="none" strike="noStrike">
                          <a:latin typeface="Arial"/>
                        </a:rPr>
                        <a:t>3. KOSZTY KWALIFIKOWALNE ETAPÓW OPERACJI [w zł]</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201794">
                <a:tc gridSpan="2">
                  <a:txBody>
                    <a:bodyPr/>
                    <a:lstStyle/>
                    <a:p>
                      <a:pPr algn="l" fontAlgn="ctr"/>
                      <a:r>
                        <a:rPr lang="pl-PL" sz="900" b="0" i="0" u="none" strike="noStrike">
                          <a:latin typeface="Arial"/>
                        </a:rPr>
                        <a:t>3.1. Koszty kwalifikowalne 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201794">
                <a:tc gridSpan="2">
                  <a:txBody>
                    <a:bodyPr/>
                    <a:lstStyle/>
                    <a:p>
                      <a:pPr algn="l" fontAlgn="ctr"/>
                      <a:r>
                        <a:rPr lang="pl-PL" sz="900" b="0" i="0" u="none" strike="noStrike">
                          <a:latin typeface="Arial"/>
                        </a:rPr>
                        <a:t>3.2. Koszty kwalifikowalne II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201794">
                <a:tc gridSpan="2">
                  <a:txBody>
                    <a:bodyPr/>
                    <a:lstStyle/>
                    <a:p>
                      <a:pPr algn="l" fontAlgn="ctr"/>
                      <a:r>
                        <a:rPr lang="pl-PL" sz="900" b="0" i="0" u="none" strike="noStrike" dirty="0">
                          <a:latin typeface="Arial"/>
                        </a:rPr>
                        <a:t>3.3. Koszty </a:t>
                      </a:r>
                      <a:r>
                        <a:rPr lang="pl-PL" sz="900" b="0" i="0" u="none" strike="noStrike" dirty="0" err="1">
                          <a:latin typeface="Arial"/>
                        </a:rPr>
                        <a:t>kwalifikowalne</a:t>
                      </a:r>
                      <a:r>
                        <a:rPr lang="pl-PL" sz="900" b="0" i="0" u="none" strike="noStrike" dirty="0">
                          <a:latin typeface="Arial"/>
                        </a:rPr>
                        <a:t> (suma kwot </a:t>
                      </a:r>
                      <a:r>
                        <a:rPr lang="pl-PL" sz="900" b="0" i="0" u="none" strike="noStrike" dirty="0" err="1">
                          <a:latin typeface="Arial"/>
                        </a:rPr>
                        <a:t>pkt</a:t>
                      </a:r>
                      <a:r>
                        <a:rPr lang="pl-PL" sz="900" b="0" i="0" u="none" strike="noStrike" dirty="0">
                          <a:latin typeface="Arial"/>
                        </a:rPr>
                        <a:t> 3.1 - 3.2):</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gridSpan="2">
                  <a:txBody>
                    <a:bodyPr/>
                    <a:lstStyle/>
                    <a:p>
                      <a:pPr algn="r" fontAlgn="ctr"/>
                      <a:r>
                        <a:rPr lang="pl-PL" sz="9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92711" y="1511423"/>
            <a:ext cx="8229600" cy="4525963"/>
          </a:xfrm>
        </p:spPr>
        <p:txBody>
          <a:bodyPr/>
          <a:lstStyle/>
          <a:p>
            <a:pPr>
              <a:buNone/>
            </a:pPr>
            <a:r>
              <a:rPr lang="pl-PL" sz="1100" dirty="0" smtClean="0">
                <a:latin typeface="Arial" pitchFamily="34" charset="0"/>
                <a:cs typeface="Arial" pitchFamily="34" charset="0"/>
              </a:rPr>
              <a:t>2.2. Koszty ogólne </a:t>
            </a:r>
            <a:endParaRPr lang="pl-PL" sz="1100" b="1" dirty="0" smtClean="0">
              <a:latin typeface="Arial" pitchFamily="34" charset="0"/>
              <a:cs typeface="Arial" pitchFamily="34" charset="0"/>
            </a:endParaRPr>
          </a:p>
          <a:p>
            <a:pPr>
              <a:buNone/>
            </a:pPr>
            <a:r>
              <a:rPr lang="pl-PL" sz="1100" dirty="0" smtClean="0">
                <a:latin typeface="Arial" pitchFamily="34" charset="0"/>
                <a:cs typeface="Arial" pitchFamily="34" charset="0"/>
              </a:rPr>
              <a:t>         Należy podać wartość kosztów ogólnych, tj. kosztów bezpośrednio związanych z przygotowaniem i realizacją operacji, wymienionych w art. 45 ust. 2 lit. c rozporządzenia nr 1305/2013. Koszty ogólne obejmują zakup usług służących realizacji operacji m.in. koszty sporządzania kosztorysów, projektów architektonicznych lub budowlanych, ocen lub raportów oddziaływania na środowisko, dokumentacji geologicznej lub hydrologicznej, wypisów i wyrysów z katastru nieruchomości, usług geodezyjno-kartograficznych.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Koszty ogólne mogą zostać uznane za </a:t>
            </a:r>
            <a:r>
              <a:rPr lang="pl-PL" sz="1100" dirty="0" err="1" smtClean="0">
                <a:latin typeface="Arial" pitchFamily="34" charset="0"/>
                <a:cs typeface="Arial" pitchFamily="34" charset="0"/>
              </a:rPr>
              <a:t>kwalifikowalne</a:t>
            </a:r>
            <a:r>
              <a:rPr lang="pl-PL" sz="1100" dirty="0" smtClean="0">
                <a:latin typeface="Arial" pitchFamily="34" charset="0"/>
                <a:cs typeface="Arial" pitchFamily="34" charset="0"/>
              </a:rPr>
              <a:t>, jeżeli zostały: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a) poniesione: </a:t>
            </a:r>
          </a:p>
          <a:p>
            <a:pPr>
              <a:buNone/>
            </a:pPr>
            <a:r>
              <a:rPr lang="pl-PL" sz="1100" dirty="0" smtClean="0">
                <a:latin typeface="Arial" pitchFamily="34" charset="0"/>
                <a:cs typeface="Arial" pitchFamily="34" charset="0"/>
              </a:rPr>
              <a:t>    - od dnia 1 stycznia 2014 r., </a:t>
            </a:r>
          </a:p>
          <a:p>
            <a:pPr>
              <a:buNone/>
            </a:pPr>
            <a:r>
              <a:rPr lang="pl-PL" sz="1100" dirty="0" smtClean="0">
                <a:latin typeface="Arial" pitchFamily="34" charset="0"/>
                <a:cs typeface="Arial" pitchFamily="34" charset="0"/>
              </a:rPr>
              <a:t>    - zgodnie z przepisami o zamówieniach publicznych, </a:t>
            </a:r>
          </a:p>
          <a:p>
            <a:pPr>
              <a:buNone/>
            </a:pPr>
            <a:r>
              <a:rPr lang="pl-PL" sz="1100" dirty="0" smtClean="0">
                <a:latin typeface="Arial" pitchFamily="34" charset="0"/>
                <a:cs typeface="Arial" pitchFamily="34" charset="0"/>
              </a:rPr>
              <a:t>    - w formie rozliczenia bezgotówkowego,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b) uwzględnione w oddzielnym systemie rachunkowości albo do ich identyfikacji wykorzystano odpowiedni kod rachunkowy, o których mowa w art. 66 ust. 1 lit. c </a:t>
            </a:r>
            <a:r>
              <a:rPr lang="pl-PL" sz="1100" dirty="0" err="1" smtClean="0">
                <a:latin typeface="Arial" pitchFamily="34" charset="0"/>
                <a:cs typeface="Arial" pitchFamily="34" charset="0"/>
              </a:rPr>
              <a:t>ppkt</a:t>
            </a:r>
            <a:r>
              <a:rPr lang="pl-PL" sz="1100" dirty="0" smtClean="0">
                <a:latin typeface="Arial" pitchFamily="34" charset="0"/>
                <a:cs typeface="Arial" pitchFamily="34" charset="0"/>
              </a:rPr>
              <a:t> (i) rozporządzenia nr 1305/2013. </a:t>
            </a:r>
          </a:p>
          <a:p>
            <a:pPr>
              <a:buNone/>
            </a:pPr>
            <a:r>
              <a:rPr lang="pl-PL" sz="1100" dirty="0" smtClean="0">
                <a:latin typeface="Arial" pitchFamily="34" charset="0"/>
                <a:cs typeface="Arial" pitchFamily="34" charset="0"/>
              </a:rPr>
              <a:t>         </a:t>
            </a:r>
          </a:p>
          <a:p>
            <a:pPr>
              <a:buNone/>
            </a:pPr>
            <a:r>
              <a:rPr lang="pl-PL" sz="1100" dirty="0" smtClean="0">
                <a:latin typeface="Arial" pitchFamily="34" charset="0"/>
                <a:cs typeface="Arial" pitchFamily="34" charset="0"/>
              </a:rPr>
              <a:t> </a:t>
            </a:r>
          </a:p>
          <a:p>
            <a:pPr algn="ctr">
              <a:buNone/>
            </a:pPr>
            <a:r>
              <a:rPr lang="pl-PL" sz="1100" dirty="0" smtClean="0">
                <a:solidFill>
                  <a:srgbClr val="FF0000"/>
                </a:solidFill>
                <a:latin typeface="Arial" pitchFamily="34" charset="0"/>
                <a:cs typeface="Arial" pitchFamily="34" charset="0"/>
              </a:rPr>
              <a:t>       Koszty ogólne nie mogą przekroczyć </a:t>
            </a:r>
            <a:r>
              <a:rPr lang="pl-PL" sz="1100" b="1" dirty="0" smtClean="0">
                <a:solidFill>
                  <a:srgbClr val="FF0000"/>
                </a:solidFill>
                <a:latin typeface="Arial" pitchFamily="34" charset="0"/>
                <a:cs typeface="Arial" pitchFamily="34" charset="0"/>
              </a:rPr>
              <a:t>10% pozostałych kosztów </a:t>
            </a:r>
            <a:r>
              <a:rPr lang="pl-PL" sz="1100" b="1" dirty="0" err="1" smtClean="0">
                <a:solidFill>
                  <a:srgbClr val="FF0000"/>
                </a:solidFill>
                <a:latin typeface="Arial" pitchFamily="34" charset="0"/>
                <a:cs typeface="Arial" pitchFamily="34" charset="0"/>
              </a:rPr>
              <a:t>kwalifikowalnych</a:t>
            </a:r>
            <a:r>
              <a:rPr lang="pl-PL" sz="1100" b="1" dirty="0" smtClean="0">
                <a:solidFill>
                  <a:srgbClr val="FF0000"/>
                </a:solidFill>
                <a:latin typeface="Arial" pitchFamily="34" charset="0"/>
                <a:cs typeface="Arial" pitchFamily="34" charset="0"/>
              </a:rPr>
              <a:t> operacji. </a:t>
            </a:r>
            <a:endParaRPr lang="pl-PL" sz="1100" dirty="0">
              <a:solidFill>
                <a:srgbClr val="FF0000"/>
              </a:solidFill>
              <a:latin typeface="Arial" pitchFamily="34" charset="0"/>
              <a:cs typeface="Arial" pitchFamily="34" charset="0"/>
            </a:endParaRPr>
          </a:p>
        </p:txBody>
      </p:sp>
      <p:sp>
        <p:nvSpPr>
          <p:cNvPr id="4" name="Tytuł 3"/>
          <p:cNvSpPr>
            <a:spLocks noGrp="1"/>
          </p:cNvSpPr>
          <p:nvPr>
            <p:ph type="title"/>
          </p:nvPr>
        </p:nvSpPr>
        <p:spPr>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892552"/>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solidFill>
                <a:prstClr val="black"/>
              </a:solidFill>
              <a:latin typeface="Arial" panose="020B0604020202020204" pitchFamily="34" charset="0"/>
              <a:cs typeface="Arial" panose="020B0604020202020204" pitchFamily="34" charset="0"/>
            </a:endParaRPr>
          </a:p>
        </p:txBody>
      </p:sp>
      <p:sp>
        <p:nvSpPr>
          <p:cNvPr id="5" name="pole tekstowe 4"/>
          <p:cNvSpPr txBox="1"/>
          <p:nvPr/>
        </p:nvSpPr>
        <p:spPr>
          <a:xfrm>
            <a:off x="579728" y="1622781"/>
            <a:ext cx="8367438" cy="3247043"/>
          </a:xfrm>
          <a:prstGeom prst="rect">
            <a:avLst/>
          </a:prstGeom>
          <a:noFill/>
        </p:spPr>
        <p:txBody>
          <a:bodyPr wrap="square" rtlCol="0">
            <a:spAutoFit/>
          </a:bodyPr>
          <a:lstStyle/>
          <a:p>
            <a:pPr algn="just">
              <a:spcBef>
                <a:spcPts val="600"/>
              </a:spcBef>
            </a:pPr>
            <a:r>
              <a:rPr lang="pl-PL" sz="1400" b="1" dirty="0" smtClean="0">
                <a:latin typeface="Arial" panose="020B0604020202020204" pitchFamily="34" charset="0"/>
                <a:cs typeface="Arial" panose="020B0604020202020204" pitchFamily="34" charset="0"/>
              </a:rPr>
              <a:t>3. Koszty kwalifikowalne etapów operacji</a:t>
            </a:r>
          </a:p>
          <a:p>
            <a:pPr algn="just">
              <a:spcBef>
                <a:spcPts val="600"/>
              </a:spcBef>
            </a:pPr>
            <a:endParaRPr lang="pl-PL" sz="600" b="1" dirty="0" smtClean="0">
              <a:latin typeface="Arial" panose="020B0604020202020204" pitchFamily="34" charset="0"/>
              <a:cs typeface="Arial" panose="020B0604020202020204" pitchFamily="34" charset="0"/>
            </a:endParaRPr>
          </a:p>
          <a:p>
            <a:r>
              <a:rPr lang="pl-PL" sz="1200" dirty="0" smtClean="0">
                <a:latin typeface="Arial" pitchFamily="34" charset="0"/>
                <a:cs typeface="Arial" pitchFamily="34" charset="0"/>
              </a:rPr>
              <a:t>Koszty </a:t>
            </a:r>
            <a:r>
              <a:rPr lang="pl-PL" sz="1200" dirty="0" err="1" smtClean="0">
                <a:latin typeface="Arial" pitchFamily="34" charset="0"/>
                <a:cs typeface="Arial" pitchFamily="34" charset="0"/>
              </a:rPr>
              <a:t>kwalifikowalne</a:t>
            </a:r>
            <a:r>
              <a:rPr lang="pl-PL" sz="1200" dirty="0" smtClean="0">
                <a:latin typeface="Arial" pitchFamily="34" charset="0"/>
                <a:cs typeface="Arial" pitchFamily="34" charset="0"/>
              </a:rPr>
              <a:t> mogą zostać zrefundowane w pełnej wysokości, jeżeli zostaną poniesione: </a:t>
            </a:r>
          </a:p>
          <a:p>
            <a:endParaRPr lang="pl-PL" sz="1200" dirty="0" smtClean="0">
              <a:latin typeface="Arial" pitchFamily="34" charset="0"/>
              <a:cs typeface="Arial" pitchFamily="34" charset="0"/>
            </a:endParaRPr>
          </a:p>
          <a:p>
            <a:r>
              <a:rPr lang="pl-PL" sz="1200" b="1" dirty="0" smtClean="0">
                <a:solidFill>
                  <a:srgbClr val="FF0000"/>
                </a:solidFill>
                <a:latin typeface="Arial" pitchFamily="34" charset="0"/>
                <a:cs typeface="Arial" pitchFamily="34" charset="0"/>
              </a:rPr>
              <a:t>- od dnia, w którym została zawarta umowa o przyznaniu pomocy, a w przypadku kosztów ogólnych – od dnia 1 stycznia 2014 r., </a:t>
            </a:r>
          </a:p>
          <a:p>
            <a:r>
              <a:rPr lang="pl-PL" sz="1200" dirty="0" smtClean="0">
                <a:latin typeface="Arial" pitchFamily="34" charset="0"/>
                <a:cs typeface="Arial" pitchFamily="34" charset="0"/>
              </a:rPr>
              <a:t>- zgodnie z przepisami o zamówieniach publicznych, w przypadku gdy te przepisy mają zastosowanie</a:t>
            </a:r>
          </a:p>
          <a:p>
            <a:r>
              <a:rPr lang="pl-PL" sz="1200" dirty="0" smtClean="0">
                <a:latin typeface="Arial" pitchFamily="34" charset="0"/>
                <a:cs typeface="Arial" pitchFamily="34" charset="0"/>
              </a:rPr>
              <a:t>- w formie rozliczenia bezgotówkowego, </a:t>
            </a:r>
          </a:p>
          <a:p>
            <a:pPr>
              <a:buFontTx/>
              <a:buChar char="-"/>
            </a:pPr>
            <a:r>
              <a:rPr lang="pl-PL" sz="1200" dirty="0" smtClean="0">
                <a:latin typeface="Arial" pitchFamily="34" charset="0"/>
                <a:cs typeface="Arial" pitchFamily="34" charset="0"/>
              </a:rPr>
              <a:t>zostały uwzględnione w oddzielnym systemie rachunkowości albo do ich identyfikacji wykorzystano odpowiedni kod rachunkowy, o których mowa w art. 66 ust. 1 lit. c </a:t>
            </a:r>
            <a:r>
              <a:rPr lang="pl-PL" sz="1200" dirty="0" err="1" smtClean="0">
                <a:latin typeface="Arial" pitchFamily="34" charset="0"/>
                <a:cs typeface="Arial" pitchFamily="34" charset="0"/>
              </a:rPr>
              <a:t>ppkt</a:t>
            </a:r>
            <a:r>
              <a:rPr lang="pl-PL" sz="1200" dirty="0" smtClean="0">
                <a:latin typeface="Arial" pitchFamily="34" charset="0"/>
                <a:cs typeface="Arial" pitchFamily="34" charset="0"/>
              </a:rPr>
              <a:t> (i) rozporządzenia nr 1305/2013 w sprawie wsparcia rozwoju obszarów wiejskich przez Europejski Fundusz rolny na rzecz Rozwoju Obszarów Wiejskich (EFRROW) i uchylające rozporządzenie Rady (WE) nr 1698/2005 (Dz. Urz. UE L. 347 z 20.12.2013 r., str. 487 z </a:t>
            </a:r>
            <a:r>
              <a:rPr lang="pl-PL" sz="1200" dirty="0" err="1" smtClean="0">
                <a:latin typeface="Arial" pitchFamily="34" charset="0"/>
                <a:cs typeface="Arial" pitchFamily="34" charset="0"/>
              </a:rPr>
              <a:t>późn</a:t>
            </a:r>
            <a:r>
              <a:rPr lang="pl-PL" sz="1200" dirty="0" smtClean="0">
                <a:latin typeface="Arial" pitchFamily="34" charset="0"/>
                <a:cs typeface="Arial" pitchFamily="34" charset="0"/>
              </a:rPr>
              <a:t>. zm., zwanego dalej „</a:t>
            </a:r>
            <a:r>
              <a:rPr lang="pl-PL" sz="1200" i="1" dirty="0" smtClean="0">
                <a:latin typeface="Arial" pitchFamily="34" charset="0"/>
                <a:cs typeface="Arial" pitchFamily="34" charset="0"/>
              </a:rPr>
              <a:t>rozporządzeniem nr 1305/2013”. </a:t>
            </a:r>
          </a:p>
          <a:p>
            <a:pPr>
              <a:buFontTx/>
              <a:buChar char="-"/>
            </a:pPr>
            <a:endParaRPr lang="pl-PL" sz="1200" i="1" dirty="0" smtClean="0">
              <a:latin typeface="Arial" pitchFamily="34" charset="0"/>
              <a:cs typeface="Arial" pitchFamily="34" charset="0"/>
            </a:endParaRPr>
          </a:p>
          <a:p>
            <a:r>
              <a:rPr lang="pl-PL" sz="1200" dirty="0" smtClean="0">
                <a:latin typeface="Arial" pitchFamily="34" charset="0"/>
                <a:cs typeface="Arial" pitchFamily="34" charset="0"/>
              </a:rPr>
              <a:t>W przypadku naruszenia przepisów o zamówieniach publicznych lub zasady konkurencyjności wydatków, zostaną wobec beneficjenta zastosowane kary administracyjne wg załącznika do umowy</a:t>
            </a:r>
            <a:endParaRPr lang="pl-PL" sz="1200" dirty="0">
              <a:latin typeface="Arial" pitchFamily="34" charset="0"/>
              <a:cs typeface="Arial" pitchFamily="34" charset="0"/>
            </a:endParaRPr>
          </a:p>
          <a:p>
            <a:endParaRPr lang="pl-PL" sz="1200" dirty="0" smtClean="0"/>
          </a:p>
        </p:txBody>
      </p:sp>
    </p:spTree>
    <p:extLst>
      <p:ext uri="{BB962C8B-B14F-4D97-AF65-F5344CB8AC3E}">
        <p14:creationId xmlns:p14="http://schemas.microsoft.com/office/powerpoint/2010/main" xmlns="" val="15627582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lvl="0" algn="r"/>
            <a:r>
              <a:rPr lang="pl-PL" sz="1400" b="1" dirty="0">
                <a:solidFill>
                  <a:prstClr val="black"/>
                </a:solidFill>
                <a:latin typeface="Arial Narrow" panose="020B0606020202030204" pitchFamily="34" charset="0"/>
                <a:cs typeface="Arial" pitchFamily="34" charset="0"/>
              </a:rPr>
              <a:t>IV. PLAN FINANSOWY </a:t>
            </a:r>
            <a:r>
              <a:rPr lang="pl-PL" sz="1400" b="1" dirty="0" smtClean="0">
                <a:solidFill>
                  <a:prstClr val="black"/>
                </a:solidFill>
                <a:latin typeface="Arial Narrow" panose="020B0606020202030204" pitchFamily="34" charset="0"/>
                <a:cs typeface="Arial" pitchFamily="34" charset="0"/>
              </a:rPr>
              <a:t>OPERACJI</a:t>
            </a:r>
            <a:endParaRPr lang="pl-PL" sz="2400" b="1" dirty="0">
              <a:solidFill>
                <a:prstClr val="black"/>
              </a:solidFill>
              <a:latin typeface="Arial Narrow" panose="020B0606020202030204" pitchFamily="34" charset="0"/>
              <a:cs typeface="Arial" pitchFamily="34" charset="0"/>
            </a:endParaRPr>
          </a:p>
        </p:txBody>
      </p:sp>
      <p:sp>
        <p:nvSpPr>
          <p:cNvPr id="3" name="Prostokąt 2"/>
          <p:cNvSpPr/>
          <p:nvPr/>
        </p:nvSpPr>
        <p:spPr>
          <a:xfrm>
            <a:off x="283049" y="2526261"/>
            <a:ext cx="8567469" cy="3370153"/>
          </a:xfrm>
          <a:prstGeom prst="rect">
            <a:avLst/>
          </a:prstGeom>
        </p:spPr>
        <p:txBody>
          <a:bodyPr wrap="square">
            <a:spAutoFit/>
          </a:bodyPr>
          <a:lstStyle/>
          <a:p>
            <a:pPr>
              <a:spcAft>
                <a:spcPts val="600"/>
              </a:spcAft>
            </a:pPr>
            <a:r>
              <a:rPr lang="pl-PL" sz="1400" b="1" dirty="0" smtClean="0">
                <a:latin typeface="Arial" pitchFamily="34" charset="0"/>
                <a:cs typeface="Arial" pitchFamily="34" charset="0"/>
              </a:rPr>
              <a:t>5. Wnioskowana kwota pomocy </a:t>
            </a:r>
          </a:p>
          <a:p>
            <a:pPr marL="285750" indent="-285750" algn="just">
              <a:spcAft>
                <a:spcPts val="600"/>
              </a:spcAft>
              <a:buFont typeface="Wingdings" panose="05000000000000000000" pitchFamily="2" charset="2"/>
              <a:buChar char="Ø"/>
            </a:pPr>
            <a:r>
              <a:rPr lang="pl-PL" sz="1300" dirty="0">
                <a:latin typeface="Arial" pitchFamily="34" charset="0"/>
                <a:cs typeface="Arial" pitchFamily="34" charset="0"/>
              </a:rPr>
              <a:t>Pomoc jest przyznawana w </a:t>
            </a:r>
            <a:r>
              <a:rPr lang="pl-PL" sz="1300" dirty="0" smtClean="0">
                <a:latin typeface="Arial" pitchFamily="34" charset="0"/>
                <a:cs typeface="Arial" pitchFamily="34" charset="0"/>
              </a:rPr>
              <a:t>wysokości </a:t>
            </a:r>
            <a:r>
              <a:rPr lang="pl-PL" sz="1300" dirty="0" smtClean="0">
                <a:solidFill>
                  <a:srgbClr val="FF0000"/>
                </a:solidFill>
                <a:latin typeface="Arial" pitchFamily="34" charset="0"/>
                <a:cs typeface="Arial" pitchFamily="34" charset="0"/>
              </a:rPr>
              <a:t>do </a:t>
            </a:r>
            <a:r>
              <a:rPr lang="pl-PL" sz="1300" b="1" dirty="0" smtClean="0">
                <a:solidFill>
                  <a:srgbClr val="FF0000"/>
                </a:solidFill>
                <a:latin typeface="Arial" pitchFamily="34" charset="0"/>
                <a:cs typeface="Arial" pitchFamily="34" charset="0"/>
              </a:rPr>
              <a:t>63,63</a:t>
            </a:r>
            <a:r>
              <a:rPr lang="pl-PL" sz="1300" b="1" dirty="0">
                <a:solidFill>
                  <a:srgbClr val="FF0000"/>
                </a:solidFill>
                <a:latin typeface="Arial" pitchFamily="34" charset="0"/>
                <a:cs typeface="Arial" pitchFamily="34" charset="0"/>
              </a:rPr>
              <a:t>% </a:t>
            </a:r>
            <a:r>
              <a:rPr lang="pl-PL" sz="1300" dirty="0">
                <a:solidFill>
                  <a:srgbClr val="FF0000"/>
                </a:solidFill>
                <a:latin typeface="Arial" pitchFamily="34" charset="0"/>
                <a:cs typeface="Arial" pitchFamily="34" charset="0"/>
              </a:rPr>
              <a:t>kosztów kwalifikowalnych</a:t>
            </a:r>
            <a:r>
              <a:rPr lang="pl-PL" sz="1300" dirty="0">
                <a:latin typeface="Arial" pitchFamily="34" charset="0"/>
                <a:cs typeface="Arial" pitchFamily="34" charset="0"/>
              </a:rPr>
              <a:t>.</a:t>
            </a:r>
          </a:p>
          <a:p>
            <a:pPr marL="285750" indent="-285750" algn="just">
              <a:spcAft>
                <a:spcPts val="600"/>
              </a:spcAft>
              <a:buFont typeface="Wingdings" panose="05000000000000000000" pitchFamily="2" charset="2"/>
              <a:buChar char="Ø"/>
            </a:pPr>
            <a:r>
              <a:rPr lang="pl-PL" sz="1300" dirty="0" smtClean="0">
                <a:solidFill>
                  <a:srgbClr val="FF0000"/>
                </a:solidFill>
                <a:latin typeface="Arial" pitchFamily="34" charset="0"/>
                <a:cs typeface="Arial" pitchFamily="34" charset="0"/>
              </a:rPr>
              <a:t>Kwotę </a:t>
            </a:r>
            <a:r>
              <a:rPr lang="pl-PL" sz="1300" dirty="0">
                <a:solidFill>
                  <a:srgbClr val="FF0000"/>
                </a:solidFill>
                <a:latin typeface="Arial" pitchFamily="34" charset="0"/>
                <a:cs typeface="Arial" pitchFamily="34" charset="0"/>
              </a:rPr>
              <a:t>pomocy podaje się w złotych zaokrąglając w dół do pełnych złotych</a:t>
            </a:r>
            <a:r>
              <a:rPr lang="pl-PL" sz="1300" dirty="0" smtClean="0">
                <a:solidFill>
                  <a:srgbClr val="FF0000"/>
                </a:solidFill>
                <a:latin typeface="Arial" pitchFamily="34" charset="0"/>
                <a:cs typeface="Arial" pitchFamily="34" charset="0"/>
              </a:rPr>
              <a:t>.</a:t>
            </a:r>
          </a:p>
          <a:p>
            <a:pPr marL="285750" indent="-285750" algn="just">
              <a:spcAft>
                <a:spcPts val="600"/>
              </a:spcAft>
              <a:buFont typeface="Wingdings" panose="05000000000000000000" pitchFamily="2" charset="2"/>
              <a:buChar char="Ø"/>
            </a:pPr>
            <a:r>
              <a:rPr lang="pl-PL" sz="1300" dirty="0">
                <a:latin typeface="Arial" panose="020B0604020202020204" pitchFamily="34" charset="0"/>
                <a:cs typeface="Arial" pitchFamily="34" charset="0"/>
              </a:rPr>
              <a:t>Jeżeli operacja realizowana jest w jednym etapie, </a:t>
            </a:r>
            <a:r>
              <a:rPr lang="pl-PL" sz="1300" dirty="0" smtClean="0">
                <a:latin typeface="Arial" pitchFamily="34" charset="0"/>
                <a:cs typeface="Arial" pitchFamily="34" charset="0"/>
              </a:rPr>
              <a:t>w </a:t>
            </a:r>
            <a:r>
              <a:rPr lang="pl-PL" sz="1300" dirty="0">
                <a:latin typeface="Arial" pitchFamily="34" charset="0"/>
                <a:cs typeface="Arial" pitchFamily="34" charset="0"/>
              </a:rPr>
              <a:t>polu 5.1. </a:t>
            </a:r>
            <a:r>
              <a:rPr lang="pl-PL" sz="1300" dirty="0" smtClean="0">
                <a:latin typeface="Arial" pitchFamily="34" charset="0"/>
                <a:cs typeface="Arial" pitchFamily="34" charset="0"/>
              </a:rPr>
              <a:t>należy wpisać całą </a:t>
            </a:r>
            <a:r>
              <a:rPr lang="pl-PL" sz="1300" dirty="0">
                <a:latin typeface="Arial" pitchFamily="34" charset="0"/>
                <a:cs typeface="Arial" pitchFamily="34" charset="0"/>
              </a:rPr>
              <a:t>kwotę </a:t>
            </a:r>
            <a:r>
              <a:rPr lang="pl-PL" sz="1300" dirty="0" smtClean="0">
                <a:latin typeface="Arial" pitchFamily="34" charset="0"/>
                <a:cs typeface="Arial" pitchFamily="34" charset="0"/>
              </a:rPr>
              <a:t>pomocy, a w polu 5.2. </a:t>
            </a:r>
            <a:r>
              <a:rPr lang="pl-PL" sz="1300" dirty="0" smtClean="0">
                <a:solidFill>
                  <a:srgbClr val="000000"/>
                </a:solidFill>
                <a:latin typeface="Arial" panose="020B0604020202020204" pitchFamily="34" charset="0"/>
                <a:cs typeface="Arial" panose="020B0604020202020204" pitchFamily="34" charset="0"/>
              </a:rPr>
              <a:t>należy </a:t>
            </a:r>
            <a:r>
              <a:rPr lang="pl-PL" sz="1300" dirty="0">
                <a:solidFill>
                  <a:srgbClr val="000000"/>
                </a:solidFill>
                <a:latin typeface="Arial" panose="020B0604020202020204" pitchFamily="34" charset="0"/>
                <a:cs typeface="Arial" panose="020B0604020202020204" pitchFamily="34" charset="0"/>
              </a:rPr>
              <a:t>wpisać wartość „0</a:t>
            </a:r>
            <a:r>
              <a:rPr lang="pl-PL" sz="1300" dirty="0" smtClean="0">
                <a:solidFill>
                  <a:srgbClr val="000000"/>
                </a:solidFill>
                <a:latin typeface="Arial" panose="020B0604020202020204" pitchFamily="34" charset="0"/>
                <a:cs typeface="Arial" panose="020B0604020202020204" pitchFamily="34" charset="0"/>
              </a:rPr>
              <a:t>”.</a:t>
            </a:r>
          </a:p>
          <a:p>
            <a:pPr marL="285750" indent="-285750" algn="just">
              <a:spcAft>
                <a:spcPts val="600"/>
              </a:spcAft>
              <a:buFont typeface="Wingdings" panose="05000000000000000000" pitchFamily="2" charset="2"/>
              <a:buChar char="Ø"/>
            </a:pPr>
            <a:r>
              <a:rPr lang="pl-PL" sz="1300" dirty="0">
                <a:latin typeface="Arial" pitchFamily="34" charset="0"/>
                <a:cs typeface="Arial" pitchFamily="34" charset="0"/>
              </a:rPr>
              <a:t>Wnioskowana kwota pomocy stanowi sumę wnioskowanych kwot pomocy I oraz II etapu operacji podanych odpowiednio w polu 5.1. oraz 5.2</a:t>
            </a:r>
            <a:r>
              <a:rPr lang="pl-PL" sz="1300" dirty="0" smtClean="0">
                <a:latin typeface="Arial" pitchFamily="34" charset="0"/>
                <a:cs typeface="Arial" pitchFamily="34" charset="0"/>
              </a:rPr>
              <a:t>. </a:t>
            </a:r>
          </a:p>
          <a:p>
            <a:pPr marL="285750" indent="-285750" algn="just">
              <a:spcAft>
                <a:spcPts val="600"/>
              </a:spcAft>
              <a:buFont typeface="Wingdings" panose="05000000000000000000" pitchFamily="2" charset="2"/>
              <a:buChar char="Ø"/>
            </a:pPr>
            <a:r>
              <a:rPr lang="pl-PL" sz="1300" dirty="0">
                <a:latin typeface="Arial" pitchFamily="34" charset="0"/>
                <a:cs typeface="Arial" pitchFamily="34" charset="0"/>
              </a:rPr>
              <a:t>Przy obliczaniu kwoty pomocy należy wziąć pod uwagę </a:t>
            </a:r>
            <a:r>
              <a:rPr lang="pl-PL" sz="1300" dirty="0" smtClean="0">
                <a:latin typeface="Arial" pitchFamily="34" charset="0"/>
                <a:cs typeface="Arial" pitchFamily="34" charset="0"/>
              </a:rPr>
              <a:t>limit </a:t>
            </a:r>
            <a:r>
              <a:rPr lang="pl-PL" sz="1300" dirty="0">
                <a:latin typeface="Arial" pitchFamily="34" charset="0"/>
                <a:cs typeface="Arial" pitchFamily="34" charset="0"/>
              </a:rPr>
              <a:t>- </a:t>
            </a:r>
            <a:r>
              <a:rPr lang="pl-PL" sz="1300" dirty="0">
                <a:solidFill>
                  <a:srgbClr val="FF0000"/>
                </a:solidFill>
                <a:latin typeface="Arial" pitchFamily="34" charset="0"/>
                <a:cs typeface="Arial" pitchFamily="34" charset="0"/>
              </a:rPr>
              <a:t>wysokość pomocy z </a:t>
            </a:r>
            <a:r>
              <a:rPr lang="pl-PL" sz="1300" dirty="0" smtClean="0">
                <a:solidFill>
                  <a:srgbClr val="FF0000"/>
                </a:solidFill>
                <a:latin typeface="Arial" pitchFamily="34" charset="0"/>
                <a:cs typeface="Arial" pitchFamily="34" charset="0"/>
              </a:rPr>
              <a:t>EFRROW </a:t>
            </a:r>
            <a:r>
              <a:rPr lang="pl-PL" sz="1300" dirty="0">
                <a:solidFill>
                  <a:srgbClr val="FF0000"/>
                </a:solidFill>
                <a:latin typeface="Arial" pitchFamily="34" charset="0"/>
                <a:cs typeface="Arial" pitchFamily="34" charset="0"/>
              </a:rPr>
              <a:t>nie może przekroczyć </a:t>
            </a:r>
            <a:r>
              <a:rPr lang="pl-PL" sz="1300" b="1" dirty="0">
                <a:solidFill>
                  <a:srgbClr val="FF0000"/>
                </a:solidFill>
                <a:latin typeface="Arial" pitchFamily="34" charset="0"/>
                <a:cs typeface="Arial" pitchFamily="34" charset="0"/>
              </a:rPr>
              <a:t>1</a:t>
            </a:r>
            <a:r>
              <a:rPr lang="pl-PL" sz="1300" b="1" dirty="0" smtClean="0">
                <a:solidFill>
                  <a:srgbClr val="FF0000"/>
                </a:solidFill>
                <a:latin typeface="Arial" pitchFamily="34" charset="0"/>
                <a:cs typeface="Arial" pitchFamily="34" charset="0"/>
              </a:rPr>
              <a:t> </a:t>
            </a:r>
            <a:r>
              <a:rPr lang="pl-PL" sz="1300" b="1" dirty="0">
                <a:solidFill>
                  <a:srgbClr val="FF0000"/>
                </a:solidFill>
                <a:latin typeface="Arial" pitchFamily="34" charset="0"/>
                <a:cs typeface="Arial" pitchFamily="34" charset="0"/>
              </a:rPr>
              <a:t>000 000 zł</a:t>
            </a:r>
            <a:r>
              <a:rPr lang="pl-PL" sz="1300" dirty="0">
                <a:solidFill>
                  <a:srgbClr val="FF0000"/>
                </a:solidFill>
                <a:latin typeface="Arial" pitchFamily="34" charset="0"/>
                <a:cs typeface="Arial" pitchFamily="34" charset="0"/>
              </a:rPr>
              <a:t> na beneficjenta w okresie realizacji Programu</a:t>
            </a:r>
            <a:r>
              <a:rPr lang="pl-PL" sz="1300" dirty="0" smtClean="0">
                <a:latin typeface="Arial" pitchFamily="34" charset="0"/>
                <a:cs typeface="Arial" pitchFamily="34" charset="0"/>
              </a:rPr>
              <a:t>. Przy </a:t>
            </a:r>
            <a:r>
              <a:rPr lang="pl-PL" sz="1300" dirty="0">
                <a:latin typeface="Arial" pitchFamily="34" charset="0"/>
                <a:cs typeface="Arial" pitchFamily="34" charset="0"/>
              </a:rPr>
              <a:t>ustalaniu limitu pomocy uwzględniona zostanie kwota pomocy już wypłacona oraz przyznana na operacje, których realizacja nie została jeszcze zakończona</a:t>
            </a:r>
            <a:r>
              <a:rPr lang="pl-PL" sz="1300" dirty="0" smtClean="0">
                <a:latin typeface="Arial" pitchFamily="34" charset="0"/>
                <a:cs typeface="Arial" pitchFamily="34" charset="0"/>
              </a:rPr>
              <a:t>.</a:t>
            </a:r>
          </a:p>
          <a:p>
            <a:pPr algn="just">
              <a:spcAft>
                <a:spcPts val="600"/>
              </a:spcAft>
            </a:pPr>
            <a:r>
              <a:rPr lang="pl-PL" sz="1300" b="1" u="sng" dirty="0">
                <a:solidFill>
                  <a:srgbClr val="FF0000"/>
                </a:solidFill>
                <a:latin typeface="Arial" pitchFamily="34" charset="0"/>
                <a:cs typeface="Arial" pitchFamily="34" charset="0"/>
              </a:rPr>
              <a:t>Uwaga:</a:t>
            </a:r>
            <a:r>
              <a:rPr lang="pl-PL" sz="1300" dirty="0">
                <a:latin typeface="Arial" pitchFamily="34" charset="0"/>
                <a:cs typeface="Arial" pitchFamily="34" charset="0"/>
              </a:rPr>
              <a:t> W przypadku uzyskania dotacji celowej od innej </a:t>
            </a:r>
            <a:r>
              <a:rPr lang="pl-PL" sz="1300" dirty="0" err="1">
                <a:latin typeface="Arial" pitchFamily="34" charset="0"/>
                <a:cs typeface="Arial" pitchFamily="34" charset="0"/>
              </a:rPr>
              <a:t>jst</a:t>
            </a:r>
            <a:r>
              <a:rPr lang="pl-PL" sz="1300" dirty="0">
                <a:latin typeface="Arial" pitchFamily="34" charset="0"/>
                <a:cs typeface="Arial" pitchFamily="34" charset="0"/>
              </a:rPr>
              <a:t> </a:t>
            </a:r>
            <a:r>
              <a:rPr lang="pl-PL" sz="1300" dirty="0" smtClean="0">
                <a:latin typeface="Arial" pitchFamily="34" charset="0"/>
                <a:cs typeface="Arial" pitchFamily="34" charset="0"/>
              </a:rPr>
              <a:t>kwota </a:t>
            </a:r>
            <a:r>
              <a:rPr lang="pl-PL" sz="1300" dirty="0">
                <a:latin typeface="Arial" pitchFamily="34" charset="0"/>
                <a:cs typeface="Arial" pitchFamily="34" charset="0"/>
              </a:rPr>
              <a:t>dotacji nie może wykraczać poza wysokość wkładu własnego </a:t>
            </a:r>
            <a:r>
              <a:rPr lang="pl-PL" sz="1300" dirty="0" smtClean="0">
                <a:latin typeface="Arial" pitchFamily="34" charset="0"/>
                <a:cs typeface="Arial" pitchFamily="34" charset="0"/>
              </a:rPr>
              <a:t>wynoszącego </a:t>
            </a:r>
            <a:r>
              <a:rPr lang="pl-PL" sz="1300" dirty="0">
                <a:latin typeface="Arial" pitchFamily="34" charset="0"/>
                <a:cs typeface="Arial" pitchFamily="34" charset="0"/>
              </a:rPr>
              <a:t>36,37% kosztów </a:t>
            </a:r>
            <a:r>
              <a:rPr lang="pl-PL" sz="1300" dirty="0" smtClean="0">
                <a:latin typeface="Arial" pitchFamily="34" charset="0"/>
                <a:cs typeface="Arial" pitchFamily="34" charset="0"/>
              </a:rPr>
              <a:t>kwalifikowalnych, ponieważ wydatki </a:t>
            </a:r>
            <a:r>
              <a:rPr lang="pl-PL" sz="1300" dirty="0">
                <a:latin typeface="Arial" pitchFamily="34" charset="0"/>
                <a:cs typeface="Arial" pitchFamily="34" charset="0"/>
              </a:rPr>
              <a:t>podlegające refundacji nie mogą być wcześniej sfinansowane z bezzwrotnych środków otrzymanych od innych podmiotów publicznych.</a:t>
            </a:r>
            <a:endParaRPr lang="pl-PL" sz="1300"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592279" y="1145815"/>
          <a:ext cx="6217329" cy="1357687"/>
        </p:xfrm>
        <a:graphic>
          <a:graphicData uri="http://schemas.openxmlformats.org/drawingml/2006/table">
            <a:tbl>
              <a:tblPr/>
              <a:tblGrid>
                <a:gridCol w="4648735"/>
                <a:gridCol w="1425994"/>
                <a:gridCol w="142600"/>
              </a:tblGrid>
              <a:tr h="312412">
                <a:tc gridSpan="3">
                  <a:txBody>
                    <a:bodyPr/>
                    <a:lstStyle/>
                    <a:p>
                      <a:pPr algn="l" fontAlgn="b"/>
                      <a:r>
                        <a:rPr lang="pl-PL" sz="900" b="0" i="0" u="none" strike="noStrike">
                          <a:latin typeface="Arial"/>
                        </a:rPr>
                        <a:t>5. WNIOSKOWANA KWOTA POMOCY [w zł]</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197209">
                <a:tc>
                  <a:txBody>
                    <a:bodyPr/>
                    <a:lstStyle/>
                    <a:p>
                      <a:pPr algn="l" fontAlgn="ctr"/>
                      <a:r>
                        <a:rPr lang="pl-PL" sz="900" b="0" i="0" u="none" strike="noStrike">
                          <a:latin typeface="Arial"/>
                        </a:rPr>
                        <a:t>5.1. Wnioskowana kwota pomocy 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197209">
                <a:tc>
                  <a:txBody>
                    <a:bodyPr/>
                    <a:lstStyle/>
                    <a:p>
                      <a:pPr algn="l" fontAlgn="ctr"/>
                      <a:r>
                        <a:rPr lang="pl-PL" sz="900" b="0" i="0" u="none" strike="noStrike">
                          <a:latin typeface="Arial"/>
                        </a:rPr>
                        <a:t>5.2. Wnioskowana kwota pomocy II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364479">
                <a:tc>
                  <a:txBody>
                    <a:bodyPr/>
                    <a:lstStyle/>
                    <a:p>
                      <a:pPr algn="l" fontAlgn="ctr"/>
                      <a:r>
                        <a:rPr lang="pl-PL" sz="900" b="0" i="0" u="none" strike="noStrike">
                          <a:latin typeface="Arial"/>
                        </a:rPr>
                        <a:t>5.3. Wnioskowana kwota pomocy (suma kwot pkt 5.1 - 5.2):</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286378">
                <a:tc gridSpan="2">
                  <a:txBody>
                    <a:bodyPr/>
                    <a:lstStyle/>
                    <a:p>
                      <a:pPr algn="l" fontAlgn="ctr"/>
                      <a:r>
                        <a:rPr lang="pl-PL" sz="900" b="0" i="0" u="none" strike="noStrike">
                          <a:latin typeface="Arial"/>
                        </a:rPr>
                        <a:t>5.4. Wnioskowana kwota pomocy słownie: </a:t>
                      </a:r>
                      <a:r>
                        <a:rPr lang="pl-PL" sz="800" b="0" i="0" u="none" strike="noStrike">
                          <a:latin typeface="Arial"/>
                        </a:rPr>
                        <a:t> </a:t>
                      </a:r>
                      <a:endParaRPr lang="pl-PL" sz="9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a:txBody>
                    <a:bodyPr/>
                    <a:lstStyle/>
                    <a:p>
                      <a:pPr algn="l" fontAlgn="b"/>
                      <a:r>
                        <a:rPr lang="pl-PL" sz="1000" b="0" i="0" u="none" strike="noStrike" dirty="0">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a:solidFill>
                  <a:prstClr val="black"/>
                </a:solidFill>
                <a:latin typeface="Arial Narrow" panose="020B0606020202030204" pitchFamily="34" charset="0"/>
                <a:cs typeface="Arial" pitchFamily="34" charset="0"/>
              </a:rPr>
              <a:t>IV. PLAN FINANSOWY </a:t>
            </a:r>
            <a:r>
              <a:rPr lang="pl-PL" sz="1400" b="1" dirty="0" smtClean="0">
                <a:solidFill>
                  <a:prstClr val="black"/>
                </a:solidFill>
                <a:latin typeface="Arial Narrow" panose="020B0606020202030204" pitchFamily="34" charset="0"/>
                <a:cs typeface="Arial" pitchFamily="34" charset="0"/>
              </a:rPr>
              <a:t>OPERACJI</a:t>
            </a:r>
            <a:endParaRPr lang="pl-PL" sz="2400" b="1" dirty="0">
              <a:solidFill>
                <a:prstClr val="black"/>
              </a:solidFill>
              <a:latin typeface="Arial Narrow" panose="020B0606020202030204" pitchFamily="34" charset="0"/>
              <a:cs typeface="Arial" pitchFamily="34" charset="0"/>
            </a:endParaRPr>
          </a:p>
        </p:txBody>
      </p:sp>
      <p:sp>
        <p:nvSpPr>
          <p:cNvPr id="3" name="Prostokąt 2"/>
          <p:cNvSpPr/>
          <p:nvPr/>
        </p:nvSpPr>
        <p:spPr>
          <a:xfrm>
            <a:off x="188157" y="3245064"/>
            <a:ext cx="8567469" cy="2462213"/>
          </a:xfrm>
          <a:prstGeom prst="rect">
            <a:avLst/>
          </a:prstGeom>
        </p:spPr>
        <p:txBody>
          <a:bodyPr wrap="square">
            <a:spAutoFit/>
          </a:bodyPr>
          <a:lstStyle/>
          <a:p>
            <a:endParaRPr lang="pl-PL" sz="1400" b="1" dirty="0" smtClean="0">
              <a:solidFill>
                <a:prstClr val="black"/>
              </a:solidFill>
              <a:latin typeface="Arial" pitchFamily="34" charset="0"/>
              <a:cs typeface="Arial" pitchFamily="34" charset="0"/>
            </a:endParaRPr>
          </a:p>
          <a:p>
            <a:pPr marL="285750" indent="-285750" algn="just">
              <a:spcAft>
                <a:spcPts val="0"/>
              </a:spcAft>
              <a:buFont typeface="Wingdings" panose="05000000000000000000" pitchFamily="2" charset="2"/>
              <a:buChar char="Ø"/>
            </a:pPr>
            <a:r>
              <a:rPr lang="pl-PL" sz="1300" dirty="0" smtClean="0">
                <a:solidFill>
                  <a:prstClr val="black"/>
                </a:solidFill>
                <a:latin typeface="Arial" pitchFamily="34" charset="0"/>
                <a:cs typeface="Arial" pitchFamily="34" charset="0"/>
              </a:rPr>
              <a:t>Należy   odpowiedzieć   „tak”   lub   „nie” </a:t>
            </a:r>
          </a:p>
          <a:p>
            <a:pPr marL="288000" algn="just">
              <a:spcAft>
                <a:spcPts val="0"/>
              </a:spcAft>
            </a:pPr>
            <a:r>
              <a:rPr lang="pl-PL" sz="1300" dirty="0" smtClean="0">
                <a:solidFill>
                  <a:prstClr val="black"/>
                </a:solidFill>
                <a:latin typeface="Arial" pitchFamily="34" charset="0"/>
                <a:cs typeface="Arial" pitchFamily="34" charset="0"/>
              </a:rPr>
              <a:t>na pytania zawarte w tej części wniosku.</a:t>
            </a:r>
          </a:p>
          <a:p>
            <a:pPr marL="288000" algn="just">
              <a:spcAft>
                <a:spcPts val="0"/>
              </a:spcAft>
            </a:pPr>
            <a:r>
              <a:rPr lang="pl-PL" sz="1300" dirty="0" smtClean="0">
                <a:solidFill>
                  <a:prstClr val="black"/>
                </a:solidFill>
                <a:latin typeface="Arial" pitchFamily="34" charset="0"/>
                <a:cs typeface="Arial" pitchFamily="34" charset="0"/>
              </a:rPr>
              <a:t>Na  podstawie  </a:t>
            </a:r>
            <a:r>
              <a:rPr lang="pl-PL" sz="1300" dirty="0">
                <a:solidFill>
                  <a:prstClr val="black"/>
                </a:solidFill>
                <a:latin typeface="Arial" pitchFamily="34" charset="0"/>
                <a:cs typeface="Arial" pitchFamily="34" charset="0"/>
              </a:rPr>
              <a:t>udzielonych </a:t>
            </a:r>
            <a:r>
              <a:rPr lang="pl-PL" sz="1300" dirty="0" smtClean="0">
                <a:solidFill>
                  <a:prstClr val="black"/>
                </a:solidFill>
                <a:latin typeface="Arial" pitchFamily="34" charset="0"/>
                <a:cs typeface="Arial" pitchFamily="34" charset="0"/>
              </a:rPr>
              <a:t> odpowiedzi </a:t>
            </a:r>
          </a:p>
          <a:p>
            <a:pPr marL="288000" algn="just">
              <a:spcAft>
                <a:spcPts val="0"/>
              </a:spcAft>
            </a:pPr>
            <a:r>
              <a:rPr lang="pl-PL" sz="1300" dirty="0" smtClean="0">
                <a:solidFill>
                  <a:prstClr val="black"/>
                </a:solidFill>
                <a:latin typeface="Arial" pitchFamily="34" charset="0"/>
                <a:cs typeface="Arial" pitchFamily="34" charset="0"/>
              </a:rPr>
              <a:t>UM  dokona  oceny </a:t>
            </a:r>
            <a:r>
              <a:rPr lang="pl-PL" sz="1300" dirty="0">
                <a:solidFill>
                  <a:prstClr val="black"/>
                </a:solidFill>
                <a:latin typeface="Arial" pitchFamily="34" charset="0"/>
                <a:cs typeface="Arial" pitchFamily="34" charset="0"/>
              </a:rPr>
              <a:t>możliwości </a:t>
            </a:r>
            <a:r>
              <a:rPr lang="pl-PL" sz="1300" dirty="0" smtClean="0">
                <a:solidFill>
                  <a:prstClr val="black"/>
                </a:solidFill>
                <a:latin typeface="Arial" pitchFamily="34" charset="0"/>
                <a:cs typeface="Arial" pitchFamily="34" charset="0"/>
              </a:rPr>
              <a:t>realizacji</a:t>
            </a:r>
          </a:p>
          <a:p>
            <a:pPr marL="288000" algn="just">
              <a:spcAft>
                <a:spcPts val="0"/>
              </a:spcAft>
            </a:pPr>
            <a:r>
              <a:rPr lang="pl-PL" sz="1300" dirty="0" smtClean="0">
                <a:solidFill>
                  <a:prstClr val="black"/>
                </a:solidFill>
                <a:latin typeface="Arial" pitchFamily="34" charset="0"/>
                <a:cs typeface="Arial" pitchFamily="34" charset="0"/>
              </a:rPr>
              <a:t>operacji  objętej  wnioskiem  bez  udziału </a:t>
            </a:r>
          </a:p>
          <a:p>
            <a:pPr marL="288000" algn="just">
              <a:spcAft>
                <a:spcPts val="600"/>
              </a:spcAft>
            </a:pPr>
            <a:r>
              <a:rPr lang="pl-PL" sz="1300" dirty="0" smtClean="0">
                <a:solidFill>
                  <a:prstClr val="black"/>
                </a:solidFill>
                <a:latin typeface="Arial" pitchFamily="34" charset="0"/>
                <a:cs typeface="Arial" pitchFamily="34" charset="0"/>
              </a:rPr>
              <a:t>środków publicznych.</a:t>
            </a:r>
          </a:p>
          <a:p>
            <a:pPr marL="285750" indent="-285750">
              <a:spcAft>
                <a:spcPts val="600"/>
              </a:spcAft>
              <a:buFont typeface="Wingdings" panose="05000000000000000000" pitchFamily="2" charset="2"/>
              <a:buChar char="Ø"/>
            </a:pPr>
            <a:r>
              <a:rPr lang="pl-PL" sz="1300" dirty="0" smtClean="0">
                <a:solidFill>
                  <a:prstClr val="black"/>
                </a:solidFill>
                <a:latin typeface="Arial" pitchFamily="34" charset="0"/>
                <a:cs typeface="Arial" pitchFamily="34" charset="0"/>
              </a:rPr>
              <a:t>Odpowiedź TAK w punktach A1, B3 i B4 (we wszystkich jednocześnie) oznacza, że realizacja operacji jest możliwa bez udziału środków publicznych. </a:t>
            </a:r>
          </a:p>
          <a:p>
            <a:pPr marL="285750" indent="-285750">
              <a:spcAft>
                <a:spcPts val="600"/>
              </a:spcAft>
              <a:buFont typeface="Wingdings" panose="05000000000000000000" pitchFamily="2" charset="2"/>
              <a:buChar char="Ø"/>
            </a:pPr>
            <a:r>
              <a:rPr lang="pl-PL" sz="1300" dirty="0" smtClean="0">
                <a:solidFill>
                  <a:prstClr val="black"/>
                </a:solidFill>
                <a:latin typeface="Arial" pitchFamily="34" charset="0"/>
                <a:cs typeface="Arial" pitchFamily="34" charset="0"/>
              </a:rPr>
              <a:t>Odpowiedź NIE przynajmniej w jednym z punków, tj. A1, B3 i B4, będzie oznaczać, że  operacja nie  może zostać zrealizowana bez udziału środków publicznych (w tym samym czasie).</a:t>
            </a:r>
            <a:endParaRPr lang="pl-PL" sz="1300" dirty="0">
              <a:solidFill>
                <a:prstClr val="black"/>
              </a:solidFill>
              <a:latin typeface="Arial" pitchFamily="34" charset="0"/>
              <a:cs typeface="Arial" pitchFamily="34" charset="0"/>
            </a:endParaRPr>
          </a:p>
        </p:txBody>
      </p:sp>
      <p:pic>
        <p:nvPicPr>
          <p:cNvPr id="3073" name="Picture 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788108" y="1108566"/>
            <a:ext cx="5355892" cy="35238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pole tekstowe 3"/>
          <p:cNvSpPr txBox="1"/>
          <p:nvPr/>
        </p:nvSpPr>
        <p:spPr>
          <a:xfrm>
            <a:off x="248542" y="2454858"/>
            <a:ext cx="3615909" cy="954107"/>
          </a:xfrm>
          <a:prstGeom prst="rect">
            <a:avLst/>
          </a:prstGeom>
          <a:noFill/>
        </p:spPr>
        <p:txBody>
          <a:bodyPr wrap="square" rtlCol="0">
            <a:spAutoFit/>
          </a:bodyPr>
          <a:lstStyle/>
          <a:p>
            <a:pPr lvl="0"/>
            <a:r>
              <a:rPr lang="pl-PL" sz="1400" b="1" dirty="0" smtClean="0">
                <a:solidFill>
                  <a:prstClr val="black"/>
                </a:solidFill>
                <a:latin typeface="Arial" pitchFamily="34" charset="0"/>
                <a:cs typeface="Arial" pitchFamily="34" charset="0"/>
              </a:rPr>
              <a:t>6. </a:t>
            </a:r>
            <a:r>
              <a:rPr lang="pl-PL" sz="1350" b="1" dirty="0" smtClean="0">
                <a:solidFill>
                  <a:prstClr val="black"/>
                </a:solidFill>
                <a:latin typeface="Arial" pitchFamily="34" charset="0"/>
                <a:cs typeface="Arial" pitchFamily="34" charset="0"/>
              </a:rPr>
              <a:t>Określenie </a:t>
            </a:r>
            <a:r>
              <a:rPr lang="pl-PL" sz="1350" b="1" dirty="0">
                <a:solidFill>
                  <a:prstClr val="black"/>
                </a:solidFill>
                <a:latin typeface="Arial" pitchFamily="34" charset="0"/>
                <a:cs typeface="Arial" pitchFamily="34" charset="0"/>
              </a:rPr>
              <a:t>możliwości </a:t>
            </a:r>
            <a:r>
              <a:rPr lang="pl-PL" sz="1350" b="1" dirty="0" smtClean="0">
                <a:solidFill>
                  <a:prstClr val="black"/>
                </a:solidFill>
                <a:latin typeface="Arial" pitchFamily="34" charset="0"/>
                <a:cs typeface="Arial" pitchFamily="34" charset="0"/>
              </a:rPr>
              <a:t>realizacji</a:t>
            </a:r>
          </a:p>
          <a:p>
            <a:pPr marL="216000" lvl="0"/>
            <a:r>
              <a:rPr lang="pl-PL" sz="1350" b="1" dirty="0" smtClean="0">
                <a:solidFill>
                  <a:prstClr val="black"/>
                </a:solidFill>
                <a:latin typeface="Arial" pitchFamily="34" charset="0"/>
                <a:cs typeface="Arial" pitchFamily="34" charset="0"/>
              </a:rPr>
              <a:t>operacji </a:t>
            </a:r>
            <a:r>
              <a:rPr lang="pl-PL" sz="1350" b="1" dirty="0">
                <a:solidFill>
                  <a:prstClr val="black"/>
                </a:solidFill>
                <a:latin typeface="Arial" pitchFamily="34" charset="0"/>
                <a:cs typeface="Arial" pitchFamily="34" charset="0"/>
              </a:rPr>
              <a:t>przez podmiot ubiegający się </a:t>
            </a:r>
            <a:r>
              <a:rPr lang="pl-PL" sz="1350" b="1" dirty="0" smtClean="0">
                <a:solidFill>
                  <a:prstClr val="black"/>
                </a:solidFill>
                <a:latin typeface="Arial" pitchFamily="34" charset="0"/>
                <a:cs typeface="Arial" pitchFamily="34" charset="0"/>
              </a:rPr>
              <a:t/>
            </a:r>
            <a:br>
              <a:rPr lang="pl-PL" sz="1350" b="1" dirty="0" smtClean="0">
                <a:solidFill>
                  <a:prstClr val="black"/>
                </a:solidFill>
                <a:latin typeface="Arial" pitchFamily="34" charset="0"/>
                <a:cs typeface="Arial" pitchFamily="34" charset="0"/>
              </a:rPr>
            </a:br>
            <a:r>
              <a:rPr lang="pl-PL" sz="1350" b="1" dirty="0" smtClean="0">
                <a:solidFill>
                  <a:prstClr val="black"/>
                </a:solidFill>
                <a:latin typeface="Arial" pitchFamily="34" charset="0"/>
                <a:cs typeface="Arial" pitchFamily="34" charset="0"/>
              </a:rPr>
              <a:t>o </a:t>
            </a:r>
            <a:r>
              <a:rPr lang="pl-PL" sz="1350" b="1" dirty="0">
                <a:solidFill>
                  <a:prstClr val="black"/>
                </a:solidFill>
                <a:latin typeface="Arial" pitchFamily="34" charset="0"/>
                <a:cs typeface="Arial" pitchFamily="34" charset="0"/>
              </a:rPr>
              <a:t>przyznanie pomocy bez udziału środków publicznych </a:t>
            </a:r>
          </a:p>
        </p:txBody>
      </p:sp>
    </p:spTree>
    <p:extLst>
      <p:ext uri="{BB962C8B-B14F-4D97-AF65-F5344CB8AC3E}">
        <p14:creationId xmlns:p14="http://schemas.microsoft.com/office/powerpoint/2010/main" xmlns="" val="8275256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smtClean="0">
                <a:solidFill>
                  <a:prstClr val="black"/>
                </a:solidFill>
                <a:latin typeface="Arial Narrow" panose="020B0606020202030204" pitchFamily="34" charset="0"/>
                <a:cs typeface="Arial" pitchFamily="34" charset="0"/>
              </a:rPr>
              <a:t>V. ZESTAWIENIE RZECZOWO-FINANSOWE OPERACJI </a:t>
            </a:r>
            <a:endParaRPr lang="pl-PL" sz="2400" b="1" dirty="0">
              <a:solidFill>
                <a:prstClr val="black"/>
              </a:solidFill>
              <a:latin typeface="Arial Narrow" panose="020B0606020202030204" pitchFamily="34" charset="0"/>
              <a:cs typeface="Arial" pitchFamily="34" charset="0"/>
            </a:endParaRPr>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80857" y="1437376"/>
            <a:ext cx="7980064" cy="41349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46979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6" name="Prostokąt 5"/>
          <p:cNvSpPr/>
          <p:nvPr/>
        </p:nvSpPr>
        <p:spPr>
          <a:xfrm>
            <a:off x="711596" y="1630410"/>
            <a:ext cx="7802676" cy="4062651"/>
          </a:xfrm>
          <a:prstGeom prst="rect">
            <a:avLst/>
          </a:prstGeom>
        </p:spPr>
        <p:txBody>
          <a:bodyPr wrap="square">
            <a:spAutoFit/>
          </a:bodyPr>
          <a:lstStyle/>
          <a:p>
            <a:pPr marL="285750" indent="-285750" algn="just">
              <a:buFont typeface="Wingdings" pitchFamily="2" charset="2"/>
              <a:buChar char="Ø"/>
            </a:pPr>
            <a:r>
              <a:rPr lang="pl-PL" sz="1600" dirty="0">
                <a:latin typeface="Arial" pitchFamily="34" charset="0"/>
                <a:cs typeface="Arial" pitchFamily="34" charset="0"/>
              </a:rPr>
              <a:t>Wniosek wraz z wymaganymi załącznikami należy złożyć w </a:t>
            </a:r>
            <a:r>
              <a:rPr lang="pl-PL" sz="1600" dirty="0" smtClean="0">
                <a:latin typeface="Arial" pitchFamily="34" charset="0"/>
                <a:cs typeface="Arial" pitchFamily="34" charset="0"/>
              </a:rPr>
              <a:t>UM osobiście lub </a:t>
            </a:r>
            <a:r>
              <a:rPr lang="pl-PL" sz="1600" dirty="0" smtClean="0">
                <a:solidFill>
                  <a:srgbClr val="FF0000"/>
                </a:solidFill>
                <a:latin typeface="Arial" pitchFamily="34" charset="0"/>
                <a:cs typeface="Arial" pitchFamily="34" charset="0"/>
              </a:rPr>
              <a:t>przesyłką rejestrowaną nadaną w placówce pocztowej operatora wyznaczonego w rozumieniu ustawy z dnia 23 listopada 2012 r. – Prawo pocztowe (</a:t>
            </a:r>
            <a:r>
              <a:rPr lang="pl-PL" sz="1600" dirty="0" err="1" smtClean="0">
                <a:solidFill>
                  <a:srgbClr val="FF0000"/>
                </a:solidFill>
                <a:latin typeface="Arial" pitchFamily="34" charset="0"/>
                <a:cs typeface="Arial" pitchFamily="34" charset="0"/>
              </a:rPr>
              <a:t>Dz.U</a:t>
            </a:r>
            <a:r>
              <a:rPr lang="pl-PL" sz="1600" dirty="0" smtClean="0">
                <a:solidFill>
                  <a:srgbClr val="FF0000"/>
                </a:solidFill>
                <a:latin typeface="Arial" pitchFamily="34" charset="0"/>
                <a:cs typeface="Arial" pitchFamily="34" charset="0"/>
              </a:rPr>
              <a:t>. z 2020 </a:t>
            </a:r>
            <a:r>
              <a:rPr lang="pl-PL" sz="1600" dirty="0" err="1" smtClean="0">
                <a:solidFill>
                  <a:srgbClr val="FF0000"/>
                </a:solidFill>
                <a:latin typeface="Arial" pitchFamily="34" charset="0"/>
                <a:cs typeface="Arial" pitchFamily="34" charset="0"/>
              </a:rPr>
              <a:t>r</a:t>
            </a:r>
            <a:r>
              <a:rPr lang="pl-PL" sz="1600" dirty="0" smtClean="0">
                <a:solidFill>
                  <a:srgbClr val="FF0000"/>
                </a:solidFill>
                <a:latin typeface="Arial" pitchFamily="34" charset="0"/>
                <a:cs typeface="Arial" pitchFamily="34" charset="0"/>
              </a:rPr>
              <a:t>. poz. 1041), w miejscu i </a:t>
            </a:r>
            <a:r>
              <a:rPr lang="pl-PL" sz="1600" dirty="0">
                <a:solidFill>
                  <a:srgbClr val="FF0000"/>
                </a:solidFill>
                <a:latin typeface="Arial" pitchFamily="34" charset="0"/>
                <a:cs typeface="Arial" pitchFamily="34" charset="0"/>
              </a:rPr>
              <a:t>terminie określonym w ogłoszeniu o naborze </a:t>
            </a:r>
            <a:r>
              <a:rPr lang="pl-PL" sz="1600" dirty="0" smtClean="0">
                <a:solidFill>
                  <a:srgbClr val="FF0000"/>
                </a:solidFill>
                <a:latin typeface="Arial" pitchFamily="34" charset="0"/>
                <a:cs typeface="Arial" pitchFamily="34" charset="0"/>
              </a:rPr>
              <a:t>wniosków.</a:t>
            </a:r>
          </a:p>
          <a:p>
            <a:pPr marL="285750" indent="-285750" algn="just"/>
            <a:r>
              <a:rPr lang="pl-PL" sz="1600" b="1" dirty="0" smtClean="0">
                <a:solidFill>
                  <a:srgbClr val="FF0000"/>
                </a:solidFill>
                <a:latin typeface="Arial" pitchFamily="34" charset="0"/>
                <a:cs typeface="Arial" pitchFamily="34" charset="0"/>
              </a:rPr>
              <a:t>      </a:t>
            </a:r>
          </a:p>
          <a:p>
            <a:pPr marL="285750" indent="-285750" algn="just"/>
            <a:r>
              <a:rPr lang="pl-PL" sz="1600" b="1" dirty="0" smtClean="0">
                <a:solidFill>
                  <a:srgbClr val="FF0000"/>
                </a:solidFill>
                <a:latin typeface="Arial" pitchFamily="34" charset="0"/>
                <a:cs typeface="Arial" pitchFamily="34" charset="0"/>
              </a:rPr>
              <a:t>     Ze względu na panującą w kraju sytuację epidemiczną, preferuje się składanie wniosków poprzez ich nadanie przesyłką rejestrowaną. Należy przy tym pamiętać, że za  dzień złożenia wniosku uznaje się dzień, w którym nadano tę przesyłkę.</a:t>
            </a:r>
          </a:p>
          <a:p>
            <a:pPr marL="285750" indent="-285750" algn="just">
              <a:buFont typeface="Wingdings" pitchFamily="2" charset="2"/>
              <a:buChar char="Ø"/>
            </a:pPr>
            <a:endParaRPr lang="pl-PL" sz="1600" dirty="0" smtClean="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O terminowości złożenia wniosku decyduje data jego złożenia w miejscu określonym w ogłoszeniu o naborze. </a:t>
            </a:r>
          </a:p>
          <a:p>
            <a:pPr marL="285750" indent="-285750" algn="just">
              <a:buFont typeface="Wingdings" pitchFamily="2" charset="2"/>
              <a:buChar char="Ø"/>
            </a:pPr>
            <a:endParaRPr lang="pl-PL" sz="1600" dirty="0" smtClean="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W przypadku złożenia wniosku przesyłką rejestrowaną nadaną </a:t>
            </a:r>
            <a:br>
              <a:rPr lang="pl-PL" sz="1600" dirty="0" smtClean="0">
                <a:latin typeface="Arial" pitchFamily="34" charset="0"/>
                <a:cs typeface="Arial" pitchFamily="34" charset="0"/>
              </a:rPr>
            </a:br>
            <a:r>
              <a:rPr lang="pl-PL" sz="1600" dirty="0" smtClean="0">
                <a:latin typeface="Arial" pitchFamily="34" charset="0"/>
                <a:cs typeface="Arial" pitchFamily="34" charset="0"/>
              </a:rPr>
              <a:t>w placówce pocztowej operatora wyznaczonego, za dzień złożenia wniosku uznaje się dzień, w którym nadano tę przesyłkę</a:t>
            </a:r>
            <a:r>
              <a:rPr lang="pl-PL" dirty="0" smtClean="0">
                <a:latin typeface="Arial" pitchFamily="34" charset="0"/>
                <a:cs typeface="Arial" pitchFamily="34" charset="0"/>
              </a:rPr>
              <a:t>. </a:t>
            </a:r>
            <a:endParaRPr lang="pl-PL" dirty="0">
              <a:latin typeface="Arial" pitchFamily="34" charset="0"/>
              <a:cs typeface="Arial" pitchFamily="34" charset="0"/>
            </a:endParaRPr>
          </a:p>
        </p:txBody>
      </p:sp>
    </p:spTree>
    <p:extLst>
      <p:ext uri="{BB962C8B-B14F-4D97-AF65-F5344CB8AC3E}">
        <p14:creationId xmlns:p14="http://schemas.microsoft.com/office/powerpoint/2010/main" xmlns="" val="66773427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smtClean="0">
                <a:solidFill>
                  <a:prstClr val="black"/>
                </a:solidFill>
                <a:latin typeface="Arial Narrow" panose="020B0606020202030204" pitchFamily="34" charset="0"/>
                <a:cs typeface="Arial" pitchFamily="34" charset="0"/>
              </a:rPr>
              <a:t>V</a:t>
            </a:r>
            <a:r>
              <a:rPr lang="pl-PL" sz="1400" b="1" dirty="0">
                <a:solidFill>
                  <a:prstClr val="black"/>
                </a:solidFill>
                <a:latin typeface="Arial Narrow" panose="020B0606020202030204" pitchFamily="34" charset="0"/>
                <a:cs typeface="Arial" pitchFamily="34" charset="0"/>
              </a:rPr>
              <a:t>. </a:t>
            </a:r>
            <a:r>
              <a:rPr lang="pl-PL" sz="1400" b="1" dirty="0" smtClean="0">
                <a:solidFill>
                  <a:prstClr val="black"/>
                </a:solidFill>
                <a:latin typeface="Arial Narrow" panose="020B0606020202030204" pitchFamily="34" charset="0"/>
                <a:cs typeface="Arial" pitchFamily="34" charset="0"/>
              </a:rPr>
              <a:t>ZESTAWIENIE RZECZOWO-FINANSOWE OPERACJI </a:t>
            </a:r>
            <a:endParaRPr lang="pl-PL" sz="2400" b="1" dirty="0">
              <a:solidFill>
                <a:prstClr val="black"/>
              </a:solidFill>
              <a:latin typeface="Arial Narrow" panose="020B0606020202030204" pitchFamily="34" charset="0"/>
              <a:cs typeface="Arial" pitchFamily="34" charset="0"/>
            </a:endParaRPr>
          </a:p>
        </p:txBody>
      </p:sp>
      <p:sp>
        <p:nvSpPr>
          <p:cNvPr id="3" name="pole tekstowe 2"/>
          <p:cNvSpPr txBox="1"/>
          <p:nvPr/>
        </p:nvSpPr>
        <p:spPr>
          <a:xfrm>
            <a:off x="654854" y="2186922"/>
            <a:ext cx="7660257" cy="2677656"/>
          </a:xfrm>
          <a:prstGeom prst="rect">
            <a:avLst/>
          </a:prstGeom>
          <a:noFill/>
        </p:spPr>
        <p:txBody>
          <a:bodyPr wrap="square" rtlCol="0">
            <a:spAutoFit/>
          </a:bodyPr>
          <a:lstStyle/>
          <a:p>
            <a:pPr marL="285750" indent="-285750" algn="just">
              <a:buFont typeface="Wingdings" panose="05000000000000000000" pitchFamily="2" charset="2"/>
              <a:buChar char="Ø"/>
            </a:pPr>
            <a:r>
              <a:rPr lang="pl-PL" sz="1400" dirty="0">
                <a:latin typeface="Arial" panose="020B0604020202020204" pitchFamily="34" charset="0"/>
                <a:cs typeface="Arial" panose="020B0604020202020204" pitchFamily="34" charset="0"/>
              </a:rPr>
              <a:t>Koszty planowane do poniesienia na realizację operacji należy przedstawić w podziale </a:t>
            </a:r>
            <a:r>
              <a:rPr lang="pl-PL" sz="1400" dirty="0" smtClean="0">
                <a:latin typeface="Arial" panose="020B0604020202020204" pitchFamily="34" charset="0"/>
                <a:cs typeface="Arial" panose="020B0604020202020204" pitchFamily="34" charset="0"/>
              </a:rPr>
              <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na </a:t>
            </a:r>
            <a:r>
              <a:rPr lang="pl-PL" sz="1400" i="1" dirty="0">
                <a:latin typeface="Arial" panose="020B0604020202020204" pitchFamily="34" charset="0"/>
                <a:cs typeface="Arial" panose="020B0604020202020204" pitchFamily="34" charset="0"/>
              </a:rPr>
              <a:t>I. Koszty inwestycyjne (Ki)</a:t>
            </a:r>
            <a:r>
              <a:rPr lang="pl-PL" sz="1400" dirty="0">
                <a:latin typeface="Arial" panose="020B0604020202020204" pitchFamily="34" charset="0"/>
                <a:cs typeface="Arial" panose="020B0604020202020204" pitchFamily="34" charset="0"/>
              </a:rPr>
              <a:t> oraz </a:t>
            </a:r>
            <a:r>
              <a:rPr lang="pl-PL" sz="1400" i="1" dirty="0">
                <a:latin typeface="Arial" panose="020B0604020202020204" pitchFamily="34" charset="0"/>
                <a:cs typeface="Arial" panose="020B0604020202020204" pitchFamily="34" charset="0"/>
              </a:rPr>
              <a:t>II. Koszty ogólne (Ko</a:t>
            </a:r>
            <a:r>
              <a:rPr lang="pl-PL" sz="1400" i="1"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Ø"/>
            </a:pPr>
            <a:r>
              <a:rPr lang="pl-PL" sz="1400" dirty="0" smtClean="0">
                <a:latin typeface="Arial" panose="020B0604020202020204" pitchFamily="34" charset="0"/>
                <a:cs typeface="Arial" panose="020B0604020202020204" pitchFamily="34" charset="0"/>
              </a:rPr>
              <a:t>Dla </a:t>
            </a:r>
            <a:r>
              <a:rPr lang="pl-PL" sz="1400" dirty="0">
                <a:latin typeface="Arial" panose="020B0604020202020204" pitchFamily="34" charset="0"/>
                <a:cs typeface="Arial" panose="020B0604020202020204" pitchFamily="34" charset="0"/>
              </a:rPr>
              <a:t>robót </a:t>
            </a:r>
            <a:r>
              <a:rPr lang="pl-PL" sz="1400" dirty="0" smtClean="0">
                <a:latin typeface="Arial" panose="020B0604020202020204" pitchFamily="34" charset="0"/>
                <a:cs typeface="Arial" panose="020B0604020202020204" pitchFamily="34" charset="0"/>
              </a:rPr>
              <a:t>budowlanych </a:t>
            </a:r>
            <a:r>
              <a:rPr lang="pl-PL" sz="1400" i="1" dirty="0" smtClean="0">
                <a:latin typeface="Arial" panose="020B0604020202020204" pitchFamily="34" charset="0"/>
                <a:cs typeface="Arial" panose="020B0604020202020204" pitchFamily="34" charset="0"/>
              </a:rPr>
              <a:t>Zestawienie </a:t>
            </a:r>
            <a:r>
              <a:rPr lang="pl-PL" sz="1400" i="1" dirty="0">
                <a:latin typeface="Arial" panose="020B0604020202020204" pitchFamily="34" charset="0"/>
                <a:cs typeface="Arial" panose="020B0604020202020204" pitchFamily="34" charset="0"/>
              </a:rPr>
              <a:t>rzeczowo –finansowe </a:t>
            </a:r>
            <a:r>
              <a:rPr lang="pl-PL" sz="1400" i="1" dirty="0" smtClean="0">
                <a:latin typeface="Arial" panose="020B0604020202020204" pitchFamily="34" charset="0"/>
                <a:cs typeface="Arial" panose="020B0604020202020204" pitchFamily="34" charset="0"/>
              </a:rPr>
              <a:t>operacji </a:t>
            </a:r>
            <a:r>
              <a:rPr lang="pl-PL" sz="1400" dirty="0" smtClean="0">
                <a:latin typeface="Arial" panose="020B0604020202020204" pitchFamily="34" charset="0"/>
                <a:cs typeface="Arial" panose="020B0604020202020204" pitchFamily="34" charset="0"/>
              </a:rPr>
              <a:t>powinno </a:t>
            </a:r>
            <a:r>
              <a:rPr lang="pl-PL" sz="1400" dirty="0">
                <a:latin typeface="Arial" panose="020B0604020202020204" pitchFamily="34" charset="0"/>
                <a:cs typeface="Arial" panose="020B0604020202020204" pitchFamily="34" charset="0"/>
              </a:rPr>
              <a:t>być sporządzone w oparciu o kosztorys inwestorski, w układzie odpowiadającym tabeli elementów scalonych </a:t>
            </a:r>
            <a:r>
              <a:rPr lang="pl-PL" sz="1400" dirty="0" smtClean="0">
                <a:latin typeface="Arial" panose="020B0604020202020204" pitchFamily="34" charset="0"/>
                <a:cs typeface="Arial" panose="020B0604020202020204" pitchFamily="34" charset="0"/>
              </a:rPr>
              <a:t>lub </a:t>
            </a:r>
            <a:r>
              <a:rPr lang="pl-PL" sz="1400" dirty="0">
                <a:latin typeface="Arial" panose="020B0604020202020204" pitchFamily="34" charset="0"/>
                <a:cs typeface="Arial" panose="020B0604020202020204" pitchFamily="34" charset="0"/>
              </a:rPr>
              <a:t>w oparciu o szacunkowe zestawienie kosztów, ujęte w programie funkcjonalno-użytkowym</a:t>
            </a:r>
            <a:r>
              <a:rPr lang="pl-PL" sz="1400" dirty="0" smtClean="0">
                <a:latin typeface="Arial" panose="020B0604020202020204" pitchFamily="34" charset="0"/>
                <a:cs typeface="Arial" panose="020B0604020202020204" pitchFamily="34" charset="0"/>
              </a:rPr>
              <a:t>.</a:t>
            </a:r>
          </a:p>
          <a:p>
            <a:pPr algn="just"/>
            <a:endParaRPr lang="pl-PL" sz="1400" dirty="0" smtClean="0">
              <a:latin typeface="Arial" panose="020B0604020202020204" pitchFamily="34" charset="0"/>
              <a:cs typeface="Arial" panose="020B0604020202020204" pitchFamily="34" charset="0"/>
            </a:endParaRPr>
          </a:p>
          <a:p>
            <a:pPr algn="just"/>
            <a:r>
              <a:rPr lang="pl-PL" sz="1400" b="1" u="sng" dirty="0">
                <a:solidFill>
                  <a:srgbClr val="FF0000"/>
                </a:solidFill>
                <a:latin typeface="Arial" panose="020B0604020202020204" pitchFamily="34" charset="0"/>
                <a:cs typeface="Arial" panose="020B0604020202020204" pitchFamily="34" charset="0"/>
              </a:rPr>
              <a:t>Uwaga:</a:t>
            </a:r>
            <a:r>
              <a:rPr lang="pl-PL" sz="1400" dirty="0">
                <a:latin typeface="Arial" panose="020B0604020202020204" pitchFamily="34" charset="0"/>
                <a:cs typeface="Arial" panose="020B0604020202020204" pitchFamily="34" charset="0"/>
              </a:rPr>
              <a:t> W </a:t>
            </a:r>
            <a:r>
              <a:rPr lang="pl-PL" sz="1400" dirty="0" smtClean="0">
                <a:latin typeface="Arial" panose="020B0604020202020204" pitchFamily="34" charset="0"/>
                <a:cs typeface="Arial" panose="020B0604020202020204" pitchFamily="34" charset="0"/>
              </a:rPr>
              <a:t>przypadku, </a:t>
            </a:r>
            <a:r>
              <a:rPr lang="pl-PL" sz="1400" dirty="0">
                <a:latin typeface="Arial" panose="020B0604020202020204" pitchFamily="34" charset="0"/>
                <a:cs typeface="Arial" panose="020B0604020202020204" pitchFamily="34" charset="0"/>
              </a:rPr>
              <a:t>gdy wysokość kosztów kwalifikowalnych przekracza wartość </a:t>
            </a:r>
            <a:r>
              <a:rPr lang="pl-PL" sz="1400" dirty="0" smtClean="0">
                <a:latin typeface="Arial" panose="020B0604020202020204" pitchFamily="34" charset="0"/>
                <a:cs typeface="Arial" panose="020B0604020202020204" pitchFamily="34" charset="0"/>
              </a:rPr>
              <a:t>rynkową</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               tych kosztów, </a:t>
            </a:r>
            <a:r>
              <a:rPr lang="pl-PL" sz="1400" dirty="0">
                <a:latin typeface="Arial" panose="020B0604020202020204" pitchFamily="34" charset="0"/>
                <a:cs typeface="Arial" panose="020B0604020202020204" pitchFamily="34" charset="0"/>
              </a:rPr>
              <a:t>pomoc zostanie przyznana z uwzględnieniem wartości rynkowej </a:t>
            </a:r>
            <a:r>
              <a:rPr lang="pl-PL" sz="1400" dirty="0" smtClean="0">
                <a:latin typeface="Arial" panose="020B0604020202020204" pitchFamily="34" charset="0"/>
                <a:cs typeface="Arial" panose="020B0604020202020204" pitchFamily="34" charset="0"/>
              </a:rPr>
              <a:t>tych</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               </a:t>
            </a:r>
            <a:r>
              <a:rPr lang="pl-PL" sz="1400" dirty="0">
                <a:latin typeface="Arial" panose="020B0604020202020204" pitchFamily="34" charset="0"/>
                <a:cs typeface="Arial" panose="020B0604020202020204" pitchFamily="34" charset="0"/>
              </a:rPr>
              <a:t>kosztów.</a:t>
            </a:r>
            <a:endParaRPr lang="pl-PL" sz="1400" dirty="0" smtClean="0">
              <a:latin typeface="Arial" panose="020B0604020202020204" pitchFamily="34" charset="0"/>
              <a:cs typeface="Arial" panose="020B0604020202020204" pitchFamily="34" charset="0"/>
            </a:endParaRPr>
          </a:p>
          <a:p>
            <a:endParaRPr lang="pl-PL" sz="1400" dirty="0" smtClean="0">
              <a:latin typeface="Arial" panose="020B0604020202020204" pitchFamily="34" charset="0"/>
              <a:cs typeface="Arial" panose="020B0604020202020204" pitchFamily="34" charset="0"/>
            </a:endParaRPr>
          </a:p>
          <a:p>
            <a:endParaRPr lang="pl-PL"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3959192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720197"/>
          </a:xfrm>
          <a:prstGeom prst="rect">
            <a:avLst/>
          </a:prstGeom>
        </p:spPr>
        <p:txBody>
          <a:bodyPr wrap="square">
            <a:spAutoFit/>
          </a:bodyPr>
          <a:lstStyle/>
          <a:p>
            <a:pPr algn="r"/>
            <a:r>
              <a:rPr lang="pl-PL" sz="2400" b="1" dirty="0">
                <a:solidFill>
                  <a:srgbClr val="44C6EB"/>
                </a:solidFill>
              </a:rPr>
              <a:t>Najważniejsze zasady wypełniania wniosku</a:t>
            </a:r>
          </a:p>
          <a:p>
            <a:pPr lvl="0" algn="r" eaLnBrk="0" hangingPunct="0">
              <a:spcBef>
                <a:spcPct val="20000"/>
              </a:spcBef>
            </a:pPr>
            <a:r>
              <a:rPr lang="pl-PL" sz="1400" b="1" dirty="0" smtClean="0">
                <a:solidFill>
                  <a:prstClr val="black"/>
                </a:solidFill>
                <a:latin typeface="Arial Narrow" panose="020B0606020202030204" pitchFamily="34" charset="0"/>
                <a:cs typeface="Arial" pitchFamily="34" charset="0"/>
              </a:rPr>
              <a:t>VI</a:t>
            </a:r>
            <a:r>
              <a:rPr lang="pl-PL" sz="1400" b="1" dirty="0">
                <a:solidFill>
                  <a:prstClr val="black"/>
                </a:solidFill>
                <a:latin typeface="Arial Narrow" panose="020B0606020202030204" pitchFamily="34" charset="0"/>
                <a:cs typeface="Arial" pitchFamily="34" charset="0"/>
              </a:rPr>
              <a:t>. INFORMACJA O </a:t>
            </a:r>
            <a:r>
              <a:rPr lang="pl-PL" sz="1400" b="1" dirty="0" smtClean="0">
                <a:solidFill>
                  <a:prstClr val="black"/>
                </a:solidFill>
                <a:latin typeface="Arial Narrow" panose="020B0606020202030204" pitchFamily="34" charset="0"/>
                <a:cs typeface="Arial" pitchFamily="34" charset="0"/>
              </a:rPr>
              <a:t>ZAŁĄCZNIKACH</a:t>
            </a:r>
            <a:endParaRPr lang="pl-PL" sz="1400" b="1" dirty="0">
              <a:solidFill>
                <a:prstClr val="black"/>
              </a:solidFill>
              <a:latin typeface="Arial Narrow" panose="020B0606020202030204" pitchFamily="34" charset="0"/>
              <a:cs typeface="Arial" pitchFamily="34" charset="0"/>
            </a:endParaRPr>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376362" y="1388312"/>
            <a:ext cx="5800815" cy="17895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pole tekstowe 4"/>
          <p:cNvSpPr txBox="1"/>
          <p:nvPr/>
        </p:nvSpPr>
        <p:spPr>
          <a:xfrm>
            <a:off x="1376362" y="2993167"/>
            <a:ext cx="5800816" cy="369332"/>
          </a:xfrm>
          <a:prstGeom prst="rect">
            <a:avLst/>
          </a:prstGeom>
          <a:noFill/>
        </p:spPr>
        <p:txBody>
          <a:bodyPr wrap="square" rtlCol="0">
            <a:spAutoFit/>
          </a:bodyPr>
          <a:lstStyle/>
          <a:p>
            <a:pPr algn="ctr"/>
            <a:r>
              <a:rPr lang="pl-PL" dirty="0" smtClean="0">
                <a:latin typeface="Arial" panose="020B0604020202020204" pitchFamily="34" charset="0"/>
                <a:cs typeface="Arial" panose="020B0604020202020204" pitchFamily="34" charset="0"/>
              </a:rPr>
              <a:t>...</a:t>
            </a:r>
            <a:endParaRPr lang="pl-PL" dirty="0">
              <a:latin typeface="Arial" panose="020B0604020202020204" pitchFamily="34" charset="0"/>
              <a:cs typeface="Arial" panose="020B0604020202020204" pitchFamily="34" charset="0"/>
            </a:endParaRPr>
          </a:p>
        </p:txBody>
      </p:sp>
      <p:pic>
        <p:nvPicPr>
          <p:cNvPr id="5123"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376362" y="3316857"/>
            <a:ext cx="5800815" cy="2619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2384780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720197"/>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lvl="0" algn="r" eaLnBrk="0" hangingPunct="0">
              <a:spcBef>
                <a:spcPct val="20000"/>
              </a:spcBef>
            </a:pPr>
            <a:r>
              <a:rPr lang="pl-PL" sz="1400" b="1" dirty="0">
                <a:solidFill>
                  <a:prstClr val="black"/>
                </a:solidFill>
                <a:latin typeface="Arial Narrow" panose="020B0606020202030204" pitchFamily="34" charset="0"/>
                <a:cs typeface="Arial" pitchFamily="34" charset="0"/>
              </a:rPr>
              <a:t>VI. INFORMACJA O </a:t>
            </a:r>
            <a:r>
              <a:rPr lang="pl-PL" sz="1400" b="1" dirty="0" smtClean="0">
                <a:solidFill>
                  <a:prstClr val="black"/>
                </a:solidFill>
                <a:latin typeface="Arial Narrow" panose="020B0606020202030204" pitchFamily="34" charset="0"/>
                <a:cs typeface="Arial" pitchFamily="34" charset="0"/>
              </a:rPr>
              <a:t>ZAŁĄCZNIKACH</a:t>
            </a:r>
            <a:endParaRPr lang="pl-PL" sz="1400" b="1" dirty="0">
              <a:solidFill>
                <a:prstClr val="black"/>
              </a:solidFill>
              <a:latin typeface="Arial Narrow" panose="020B0606020202030204" pitchFamily="34" charset="0"/>
              <a:cs typeface="Arial" pitchFamily="34" charset="0"/>
            </a:endParaRPr>
          </a:p>
        </p:txBody>
      </p:sp>
      <p:sp>
        <p:nvSpPr>
          <p:cNvPr id="4" name="Symbol zastępczy zawartości 3"/>
          <p:cNvSpPr>
            <a:spLocks noGrp="1"/>
          </p:cNvSpPr>
          <p:nvPr>
            <p:ph idx="1"/>
          </p:nvPr>
        </p:nvSpPr>
        <p:spPr>
          <a:xfrm>
            <a:off x="344304" y="1382027"/>
            <a:ext cx="8229600" cy="4525963"/>
          </a:xfrm>
        </p:spPr>
        <p:txBody>
          <a:bodyPr/>
          <a:lstStyle/>
          <a:p>
            <a:pPr marL="0" indent="0">
              <a:buNone/>
            </a:pPr>
            <a:endParaRPr lang="pl-PL" sz="700" dirty="0" smtClean="0">
              <a:latin typeface="Arial" pitchFamily="34" charset="0"/>
              <a:cs typeface="Arial" pitchFamily="34" charset="0"/>
            </a:endParaRPr>
          </a:p>
          <a:p>
            <a:pPr algn="just">
              <a:spcBef>
                <a:spcPts val="0"/>
              </a:spcBef>
              <a:spcAft>
                <a:spcPts val="600"/>
              </a:spcAft>
              <a:buFont typeface="Wingdings" panose="05000000000000000000" pitchFamily="2" charset="2"/>
              <a:buChar char="Ø"/>
            </a:pPr>
            <a:r>
              <a:rPr lang="pl-PL" sz="1400" dirty="0">
                <a:latin typeface="Arial" pitchFamily="34" charset="0"/>
                <a:cs typeface="Arial" pitchFamily="34" charset="0"/>
              </a:rPr>
              <a:t>W</a:t>
            </a:r>
            <a:r>
              <a:rPr lang="pl-PL" sz="1400" dirty="0" smtClean="0">
                <a:latin typeface="Arial" pitchFamily="34" charset="0"/>
                <a:cs typeface="Arial" pitchFamily="34" charset="0"/>
              </a:rPr>
              <a:t> </a:t>
            </a:r>
            <a:r>
              <a:rPr lang="pl-PL" sz="1400" dirty="0">
                <a:latin typeface="Arial" pitchFamily="34" charset="0"/>
                <a:cs typeface="Arial" pitchFamily="34" charset="0"/>
              </a:rPr>
              <a:t>kolumnie </a:t>
            </a:r>
            <a:r>
              <a:rPr lang="pl-PL" sz="1400" i="1" dirty="0">
                <a:latin typeface="Arial" pitchFamily="34" charset="0"/>
                <a:cs typeface="Arial" pitchFamily="34" charset="0"/>
              </a:rPr>
              <a:t>Liczba załączników </a:t>
            </a:r>
            <a:r>
              <a:rPr lang="pl-PL" sz="1400" i="1" dirty="0" smtClean="0">
                <a:latin typeface="Arial" pitchFamily="34" charset="0"/>
                <a:cs typeface="Arial" pitchFamily="34" charset="0"/>
              </a:rPr>
              <a:t>należy wpisać </a:t>
            </a:r>
            <a:r>
              <a:rPr lang="pl-PL" sz="1400" dirty="0" smtClean="0">
                <a:latin typeface="Arial" pitchFamily="34" charset="0"/>
                <a:cs typeface="Arial" pitchFamily="34" charset="0"/>
              </a:rPr>
              <a:t>odpowiednio </a:t>
            </a:r>
            <a:r>
              <a:rPr lang="pl-PL" sz="1400" dirty="0">
                <a:latin typeface="Arial" pitchFamily="34" charset="0"/>
                <a:cs typeface="Arial" pitchFamily="34" charset="0"/>
              </a:rPr>
              <a:t>liczbę załączonych dokumentów oraz </a:t>
            </a:r>
            <a:endParaRPr lang="pl-PL" sz="1400" dirty="0" smtClean="0">
              <a:latin typeface="Arial" pitchFamily="34" charset="0"/>
              <a:cs typeface="Arial" pitchFamily="34" charset="0"/>
            </a:endParaRPr>
          </a:p>
          <a:p>
            <a:pPr algn="just">
              <a:spcBef>
                <a:spcPts val="0"/>
              </a:spcBef>
              <a:spcAft>
                <a:spcPts val="600"/>
              </a:spcAft>
              <a:buNone/>
            </a:pPr>
            <a:r>
              <a:rPr lang="pl-PL" sz="1400" dirty="0" smtClean="0">
                <a:latin typeface="Arial" pitchFamily="34" charset="0"/>
                <a:cs typeface="Arial" pitchFamily="34" charset="0"/>
              </a:rPr>
              <a:t>       w </a:t>
            </a:r>
            <a:r>
              <a:rPr lang="pl-PL" sz="1400" dirty="0">
                <a:latin typeface="Arial" pitchFamily="34" charset="0"/>
                <a:cs typeface="Arial" pitchFamily="34" charset="0"/>
              </a:rPr>
              <a:t>zależności od </a:t>
            </a:r>
            <a:r>
              <a:rPr lang="pl-PL" sz="1400" dirty="0" smtClean="0">
                <a:latin typeface="Arial" pitchFamily="34" charset="0"/>
                <a:cs typeface="Arial" pitchFamily="34" charset="0"/>
              </a:rPr>
              <a:t>tego, </a:t>
            </a:r>
            <a:r>
              <a:rPr lang="pl-PL" sz="1400" dirty="0">
                <a:latin typeface="Arial" pitchFamily="34" charset="0"/>
                <a:cs typeface="Arial" pitchFamily="34" charset="0"/>
              </a:rPr>
              <a:t>czy dany załącznik dotyczy Wnioskodawcy lub realizowanej operacji należy </a:t>
            </a:r>
            <a:r>
              <a:rPr lang="pl-PL" sz="1400" dirty="0" smtClean="0">
                <a:latin typeface="Arial" pitchFamily="34" charset="0"/>
                <a:cs typeface="Arial" pitchFamily="34" charset="0"/>
              </a:rPr>
              <a:t>wstawić znak „x” w odpowiednie pole.</a:t>
            </a:r>
            <a:endParaRPr lang="pl-PL" sz="1400" dirty="0">
              <a:latin typeface="Arial" pitchFamily="34" charset="0"/>
              <a:cs typeface="Arial" pitchFamily="34" charset="0"/>
            </a:endParaRPr>
          </a:p>
          <a:p>
            <a:pPr algn="just">
              <a:spcAft>
                <a:spcPts val="600"/>
              </a:spcAft>
              <a:buFont typeface="Wingdings" panose="05000000000000000000" pitchFamily="2" charset="2"/>
              <a:buChar char="Ø"/>
            </a:pPr>
            <a:r>
              <a:rPr lang="pl-PL" sz="1400" dirty="0" smtClean="0">
                <a:latin typeface="Arial" pitchFamily="34" charset="0"/>
                <a:cs typeface="Arial" pitchFamily="34" charset="0"/>
              </a:rPr>
              <a:t>Kopie dokumentów, dołącza się do wniosku w formie kopii potwierdzonych za zgodność </a:t>
            </a:r>
            <a:br>
              <a:rPr lang="pl-PL" sz="1400" dirty="0" smtClean="0">
                <a:latin typeface="Arial" pitchFamily="34" charset="0"/>
                <a:cs typeface="Arial" pitchFamily="34" charset="0"/>
              </a:rPr>
            </a:br>
            <a:r>
              <a:rPr lang="pl-PL" sz="1400" dirty="0" smtClean="0">
                <a:latin typeface="Arial" pitchFamily="34" charset="0"/>
                <a:cs typeface="Arial" pitchFamily="34" charset="0"/>
              </a:rPr>
              <a:t>z oryginałem przez podmiot ubiegający się o przyznanie pomocy, albo pracownika samorządu województwa, albo </a:t>
            </a:r>
            <a:r>
              <a:rPr lang="pl-PL" sz="1400" u="sng" dirty="0" smtClean="0">
                <a:latin typeface="Arial" pitchFamily="34" charset="0"/>
                <a:cs typeface="Arial" pitchFamily="34" charset="0"/>
              </a:rPr>
              <a:t>podmiot, który wydał dokument</a:t>
            </a:r>
            <a:r>
              <a:rPr lang="pl-PL" sz="1400" dirty="0" smtClean="0">
                <a:latin typeface="Arial" pitchFamily="34" charset="0"/>
                <a:cs typeface="Arial" pitchFamily="34" charset="0"/>
              </a:rPr>
              <a:t>, albo w formie kopii poświadczonych za zgodność z oryginałem przez notariusza lub przez występującego w sprawie pełnomocnika będącego radcą prawnym albo adwokatem. </a:t>
            </a:r>
          </a:p>
          <a:p>
            <a:pPr algn="just">
              <a:spcAft>
                <a:spcPts val="600"/>
              </a:spcAft>
              <a:buFont typeface="Wingdings" panose="05000000000000000000" pitchFamily="2" charset="2"/>
              <a:buChar char="Ø"/>
            </a:pPr>
            <a:r>
              <a:rPr lang="pl-PL" sz="1400" dirty="0" smtClean="0">
                <a:latin typeface="Arial" pitchFamily="34" charset="0"/>
                <a:cs typeface="Arial" pitchFamily="34" charset="0"/>
              </a:rPr>
              <a:t>Dokumenty sporządzone na formularzach udostępnionych przez UM powinny być, </a:t>
            </a:r>
            <a:br>
              <a:rPr lang="pl-PL" sz="1400" dirty="0" smtClean="0">
                <a:latin typeface="Arial" pitchFamily="34" charset="0"/>
                <a:cs typeface="Arial" pitchFamily="34" charset="0"/>
              </a:rPr>
            </a:br>
            <a:r>
              <a:rPr lang="pl-PL" sz="1400" dirty="0" smtClean="0">
                <a:latin typeface="Arial" pitchFamily="34" charset="0"/>
                <a:cs typeface="Arial" pitchFamily="34" charset="0"/>
              </a:rPr>
              <a:t>w wyznaczonych do tego miejscach, czytelnie podpisane przez osobę reprezentującą Wnioskodawcę albo pełnomocnika oraz opatrzone pieczęcią nagłówkową i datą.</a:t>
            </a:r>
          </a:p>
          <a:p>
            <a:pPr>
              <a:buNone/>
            </a:pPr>
            <a:r>
              <a:rPr lang="pl-PL" sz="1400" dirty="0">
                <a:latin typeface="Arial" pitchFamily="34" charset="0"/>
                <a:cs typeface="Arial" pitchFamily="34" charset="0"/>
              </a:rPr>
              <a:t> </a:t>
            </a:r>
            <a:r>
              <a:rPr lang="pl-PL" sz="1400" dirty="0" smtClean="0">
                <a:latin typeface="Arial" pitchFamily="34" charset="0"/>
                <a:cs typeface="Arial" pitchFamily="34" charset="0"/>
              </a:rPr>
              <a:t>      </a:t>
            </a:r>
          </a:p>
          <a:p>
            <a:pPr>
              <a:buNone/>
            </a:pPr>
            <a:r>
              <a:rPr lang="pl-PL" sz="1400" dirty="0" smtClean="0">
                <a:latin typeface="Arial" pitchFamily="34" charset="0"/>
                <a:cs typeface="Arial" pitchFamily="34" charset="0"/>
              </a:rPr>
              <a:t>       Dołączane do wniosku dokumenty, takie jak: opinie, protokoły, odpisy, wypisy, zaświadczenia, pozwolenia itp. uznawane są przez UM za ważne bezterminowo, jeżeli w ich treści albo Instrukcji nie określono inaczej. </a:t>
            </a:r>
          </a:p>
          <a:p>
            <a:pPr>
              <a:buNone/>
            </a:pPr>
            <a:endParaRPr lang="pl-PL" sz="1400" dirty="0" smtClean="0">
              <a:latin typeface="Arial" pitchFamily="34" charset="0"/>
              <a:cs typeface="Arial" pitchFamily="34" charset="0"/>
            </a:endParaRPr>
          </a:p>
          <a:p>
            <a:pPr>
              <a:buNone/>
            </a:pPr>
            <a:r>
              <a:rPr lang="pl-PL" sz="1400" dirty="0" smtClean="0">
                <a:latin typeface="Arial" pitchFamily="34" charset="0"/>
                <a:cs typeface="Arial" pitchFamily="34" charset="0"/>
              </a:rPr>
              <a:t>       W przypadku dokumentów sporządzonych w języku obcym należy dołączyć wykonane przez tłumacza przysięgłego tłumaczenie danego dokumentu na język polski. </a:t>
            </a:r>
            <a:endParaRPr lang="pl-PL" sz="1400" dirty="0">
              <a:latin typeface="Arial" pitchFamily="34" charset="0"/>
              <a:cs typeface="Arial" pitchFamily="34" charset="0"/>
            </a:endParaRPr>
          </a:p>
          <a:p>
            <a:pPr marL="0" indent="0">
              <a:buNone/>
            </a:pPr>
            <a:endParaRPr lang="pl-PL" sz="1400" dirty="0" smtClean="0">
              <a:latin typeface="Arial" pitchFamily="34" charset="0"/>
              <a:cs typeface="Arial" pitchFamily="34" charset="0"/>
            </a:endParaRPr>
          </a:p>
          <a:p>
            <a:pPr marL="0" indent="0">
              <a:buNone/>
            </a:pP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8746501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76045" y="1482784"/>
            <a:ext cx="8540152" cy="4539704"/>
          </a:xfrm>
          <a:prstGeom prst="rect">
            <a:avLst/>
          </a:prstGeom>
        </p:spPr>
        <p:txBody>
          <a:bodyPr wrap="square">
            <a:spAutoFit/>
          </a:bodyPr>
          <a:lstStyle/>
          <a:p>
            <a:pPr marL="342900" indent="-342900" algn="just">
              <a:spcAft>
                <a:spcPts val="1800"/>
              </a:spcAft>
              <a:buFont typeface="+mj-lt"/>
              <a:buAutoNum type="arabicPeriod"/>
            </a:pPr>
            <a:r>
              <a:rPr lang="pl-PL" sz="1400" b="1" dirty="0" smtClean="0">
                <a:latin typeface="Arial" pitchFamily="34" charset="0"/>
                <a:cs typeface="Arial" pitchFamily="34" charset="0"/>
              </a:rPr>
              <a:t>Pełnomocnictwo, jeżeli zostało udzielone </a:t>
            </a:r>
            <a:r>
              <a:rPr lang="pl-PL" sz="1400" dirty="0" smtClean="0">
                <a:latin typeface="Arial" pitchFamily="34" charset="0"/>
                <a:cs typeface="Arial" pitchFamily="34" charset="0"/>
              </a:rPr>
              <a:t>- oryginał lub kopia.</a:t>
            </a:r>
          </a:p>
          <a:p>
            <a:pPr marL="342900" indent="-342900" algn="just">
              <a:buFont typeface="+mj-lt"/>
              <a:buAutoNum type="arabicPeriod"/>
            </a:pPr>
            <a:r>
              <a:rPr lang="pl-PL" sz="1400" b="1" dirty="0" smtClean="0">
                <a:latin typeface="Arial" pitchFamily="34" charset="0"/>
                <a:cs typeface="Arial" pitchFamily="34" charset="0"/>
              </a:rPr>
              <a:t>Dokument </a:t>
            </a:r>
            <a:r>
              <a:rPr lang="pl-PL" sz="1400" b="1" dirty="0">
                <a:latin typeface="Arial" pitchFamily="34" charset="0"/>
                <a:cs typeface="Arial" pitchFamily="34" charset="0"/>
              </a:rPr>
              <a:t>potwierdzający prawo do dysponowania nieruchomością </a:t>
            </a:r>
            <a:r>
              <a:rPr lang="pl-PL" sz="1400" dirty="0" smtClean="0">
                <a:latin typeface="Arial" pitchFamily="34" charset="0"/>
                <a:cs typeface="Arial" pitchFamily="34" charset="0"/>
              </a:rPr>
              <a:t>- kopia</a:t>
            </a:r>
          </a:p>
          <a:p>
            <a:pPr marL="742950" lvl="1" indent="-285750" algn="just">
              <a:buFont typeface="Arial" pitchFamily="34" charset="0"/>
              <a:buChar char="•"/>
            </a:pPr>
            <a:r>
              <a:rPr lang="pl-PL" sz="1400" dirty="0" smtClean="0">
                <a:latin typeface="Arial" pitchFamily="34" charset="0"/>
                <a:cs typeface="Arial" pitchFamily="34" charset="0"/>
              </a:rPr>
              <a:t>odpis </a:t>
            </a:r>
            <a:r>
              <a:rPr lang="pl-PL" sz="1400" dirty="0">
                <a:latin typeface="Arial" pitchFamily="34" charset="0"/>
                <a:cs typeface="Arial" pitchFamily="34" charset="0"/>
              </a:rPr>
              <a:t>z ksiąg wieczystych wystawiony nie wcześniej niż 3 miesiące przed złożeniem wniosku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o </a:t>
            </a:r>
            <a:r>
              <a:rPr lang="pl-PL" sz="1400" dirty="0">
                <a:latin typeface="Arial" pitchFamily="34" charset="0"/>
                <a:cs typeface="Arial" pitchFamily="34" charset="0"/>
              </a:rPr>
              <a:t>przyznanie pomocy, </a:t>
            </a:r>
            <a:endParaRPr lang="pl-PL" sz="1400" dirty="0" smtClean="0">
              <a:latin typeface="Arial" pitchFamily="34" charset="0"/>
              <a:cs typeface="Arial" pitchFamily="34" charset="0"/>
            </a:endParaRPr>
          </a:p>
          <a:p>
            <a:pPr marL="742950" lvl="1" indent="-285750" algn="just">
              <a:buFont typeface="Arial" pitchFamily="34" charset="0"/>
              <a:buChar char="•"/>
            </a:pPr>
            <a:r>
              <a:rPr lang="pl-PL" sz="1400" dirty="0" smtClean="0">
                <a:latin typeface="Arial" pitchFamily="34" charset="0"/>
                <a:cs typeface="Arial" pitchFamily="34" charset="0"/>
              </a:rPr>
              <a:t>odpis </a:t>
            </a:r>
            <a:r>
              <a:rPr lang="pl-PL" sz="1400" dirty="0">
                <a:latin typeface="Arial" pitchFamily="34" charset="0"/>
                <a:cs typeface="Arial" pitchFamily="34" charset="0"/>
              </a:rPr>
              <a:t>aktu notarialnego wraz z kopią wniosku o wpis do księgi </a:t>
            </a:r>
            <a:r>
              <a:rPr lang="pl-PL" sz="1400" dirty="0" smtClean="0">
                <a:latin typeface="Arial" pitchFamily="34" charset="0"/>
                <a:cs typeface="Arial" pitchFamily="34" charset="0"/>
              </a:rPr>
              <a:t>wieczystej,</a:t>
            </a:r>
          </a:p>
          <a:p>
            <a:pPr marL="742950" lvl="1" indent="-285750" algn="just">
              <a:buFont typeface="Arial" pitchFamily="34" charset="0"/>
              <a:buChar char="•"/>
            </a:pPr>
            <a:r>
              <a:rPr lang="pl-PL" sz="1400" dirty="0" smtClean="0">
                <a:latin typeface="Arial" pitchFamily="34" charset="0"/>
                <a:cs typeface="Arial" pitchFamily="34" charset="0"/>
              </a:rPr>
              <a:t>prawomocne </a:t>
            </a:r>
            <a:r>
              <a:rPr lang="pl-PL" sz="1400" dirty="0">
                <a:latin typeface="Arial" pitchFamily="34" charset="0"/>
                <a:cs typeface="Arial" pitchFamily="34" charset="0"/>
              </a:rPr>
              <a:t>orzeczenie sądu wraz z kopią wniosku o wpis do księgi </a:t>
            </a:r>
            <a:r>
              <a:rPr lang="pl-PL" sz="1400" dirty="0" smtClean="0">
                <a:latin typeface="Arial" pitchFamily="34" charset="0"/>
                <a:cs typeface="Arial" pitchFamily="34" charset="0"/>
              </a:rPr>
              <a:t>wieczystej,</a:t>
            </a:r>
          </a:p>
          <a:p>
            <a:pPr marL="742950" lvl="1" indent="-285750" algn="just">
              <a:buFont typeface="Arial" pitchFamily="34" charset="0"/>
              <a:buChar char="•"/>
            </a:pPr>
            <a:r>
              <a:rPr lang="pl-PL" sz="1400" dirty="0" smtClean="0">
                <a:latin typeface="Arial" pitchFamily="34" charset="0"/>
                <a:cs typeface="Arial" pitchFamily="34" charset="0"/>
              </a:rPr>
              <a:t>ostateczna </a:t>
            </a:r>
            <a:r>
              <a:rPr lang="pl-PL" sz="1400" dirty="0">
                <a:latin typeface="Arial" pitchFamily="34" charset="0"/>
                <a:cs typeface="Arial" pitchFamily="34" charset="0"/>
              </a:rPr>
              <a:t>decyzja administracyjna wraz z kopią wniosku o wpis do księgi </a:t>
            </a:r>
            <a:r>
              <a:rPr lang="pl-PL" sz="1400" dirty="0" smtClean="0">
                <a:latin typeface="Arial" pitchFamily="34" charset="0"/>
                <a:cs typeface="Arial" pitchFamily="34" charset="0"/>
              </a:rPr>
              <a:t>wieczystej, </a:t>
            </a:r>
          </a:p>
          <a:p>
            <a:pPr marL="742950" lvl="1" indent="-285750" algn="just">
              <a:buFont typeface="Arial" pitchFamily="34" charset="0"/>
              <a:buChar char="•"/>
            </a:pPr>
            <a:r>
              <a:rPr lang="pl-PL" sz="1400" dirty="0" smtClean="0">
                <a:latin typeface="Arial" pitchFamily="34" charset="0"/>
                <a:cs typeface="Arial" pitchFamily="34" charset="0"/>
              </a:rPr>
              <a:t>inne </a:t>
            </a:r>
            <a:r>
              <a:rPr lang="pl-PL" sz="1400" dirty="0">
                <a:latin typeface="Arial" pitchFamily="34" charset="0"/>
                <a:cs typeface="Arial" pitchFamily="34" charset="0"/>
              </a:rPr>
              <a:t>dokumenty potwierdzające tytuł prawny. </a:t>
            </a:r>
            <a:endParaRPr lang="pl-PL" sz="1400" dirty="0" smtClean="0">
              <a:latin typeface="Arial" pitchFamily="34" charset="0"/>
              <a:cs typeface="Arial" pitchFamily="34" charset="0"/>
            </a:endParaRPr>
          </a:p>
          <a:p>
            <a:pPr marL="324000" algn="just"/>
            <a:r>
              <a:rPr lang="pl-PL" sz="1400" dirty="0" smtClean="0">
                <a:latin typeface="Arial" pitchFamily="34" charset="0"/>
                <a:cs typeface="Arial" pitchFamily="34" charset="0"/>
              </a:rPr>
              <a:t>Kopia </a:t>
            </a:r>
            <a:r>
              <a:rPr lang="pl-PL" sz="1400" dirty="0">
                <a:latin typeface="Arial" pitchFamily="34" charset="0"/>
                <a:cs typeface="Arial" pitchFamily="34" charset="0"/>
              </a:rPr>
              <a:t>wniosku </a:t>
            </a:r>
            <a:r>
              <a:rPr lang="pl-PL" sz="1400" dirty="0" smtClean="0">
                <a:latin typeface="Arial" pitchFamily="34" charset="0"/>
                <a:cs typeface="Arial" pitchFamily="34" charset="0"/>
              </a:rPr>
              <a:t>o wpis do księgi wieczystej powinna </a:t>
            </a:r>
            <a:r>
              <a:rPr lang="pl-PL" sz="1400" dirty="0">
                <a:latin typeface="Arial" pitchFamily="34" charset="0"/>
                <a:cs typeface="Arial" pitchFamily="34" charset="0"/>
              </a:rPr>
              <a:t>zawierać czytelne potwierdzenie jego złożenia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w sądzie.</a:t>
            </a:r>
          </a:p>
          <a:p>
            <a:pPr marL="324000" algn="just"/>
            <a:r>
              <a:rPr lang="pl-PL" sz="1400" dirty="0" smtClean="0">
                <a:latin typeface="Arial" pitchFamily="34" charset="0"/>
                <a:cs typeface="Arial" pitchFamily="34" charset="0"/>
              </a:rPr>
              <a:t>W </a:t>
            </a:r>
            <a:r>
              <a:rPr lang="pl-PL" sz="1400" dirty="0">
                <a:latin typeface="Arial" pitchFamily="34" charset="0"/>
                <a:cs typeface="Arial" pitchFamily="34" charset="0"/>
              </a:rPr>
              <a:t>związku z udostępnieniem przeglądarki ksiąg wieczystych na stronie internetowej </a:t>
            </a:r>
            <a:r>
              <a:rPr lang="pl-PL" sz="1400" i="1" u="sng" dirty="0" smtClean="0">
                <a:solidFill>
                  <a:srgbClr val="0070C0"/>
                </a:solidFill>
                <a:latin typeface="Arial" pitchFamily="34" charset="0"/>
                <a:cs typeface="Arial" pitchFamily="34" charset="0"/>
              </a:rPr>
              <a:t>www.ms.gov.pl</a:t>
            </a:r>
            <a:r>
              <a:rPr lang="pl-PL" sz="1400" dirty="0">
                <a:latin typeface="Arial" pitchFamily="34" charset="0"/>
                <a:cs typeface="Arial" pitchFamily="34" charset="0"/>
              </a:rPr>
              <a:t>. możliwe jest podanie przez Wnioskodawcę jedynie numeru elektronicznej księgi wieczystej, bez konieczności załączania odpisu</a:t>
            </a:r>
            <a:r>
              <a:rPr lang="pl-PL" sz="1400" dirty="0" smtClean="0">
                <a:latin typeface="Arial" pitchFamily="34" charset="0"/>
                <a:cs typeface="Arial" pitchFamily="34" charset="0"/>
              </a:rPr>
              <a:t>.</a:t>
            </a:r>
          </a:p>
          <a:p>
            <a:pPr marL="324000" algn="just"/>
            <a:endParaRPr lang="pl-PL" sz="800" dirty="0">
              <a:latin typeface="Arial" pitchFamily="34" charset="0"/>
              <a:cs typeface="Arial" pitchFamily="34" charset="0"/>
            </a:endParaRPr>
          </a:p>
          <a:p>
            <a:pPr marL="324000" lvl="0" algn="just"/>
            <a:r>
              <a:rPr lang="pl-PL" sz="1300" b="1" u="sng" dirty="0">
                <a:solidFill>
                  <a:srgbClr val="FF0000"/>
                </a:solidFill>
                <a:latin typeface="Arial" pitchFamily="34" charset="0"/>
                <a:cs typeface="Arial" pitchFamily="34" charset="0"/>
              </a:rPr>
              <a:t>Uwaga: </a:t>
            </a:r>
            <a:endParaRPr lang="pl-PL" sz="1300" b="1" dirty="0" smtClean="0">
              <a:solidFill>
                <a:srgbClr val="FF0000"/>
              </a:solidFill>
              <a:latin typeface="Arial" pitchFamily="34" charset="0"/>
              <a:cs typeface="Arial" pitchFamily="34" charset="0"/>
            </a:endParaRPr>
          </a:p>
          <a:p>
            <a:pPr marL="324000" lvl="0" algn="just"/>
            <a:r>
              <a:rPr lang="pl-PL" sz="1300" dirty="0" smtClean="0">
                <a:solidFill>
                  <a:srgbClr val="FF0000"/>
                </a:solidFill>
                <a:latin typeface="Arial" pitchFamily="34" charset="0"/>
                <a:cs typeface="Arial" pitchFamily="34" charset="0"/>
              </a:rPr>
              <a:t>Złożenie ww. dokumentów nie jest wymagane w przypadku, gdy dla planowanej operacji Wnioskodawca załącza do wniosku ostateczną decyzję o pozwoleniu na budowę lub zgłoszenie zamiaru wykonywania robót budowlanych właściwemu organowi z potwierdzeniem, iż organ ten nie wniósł sprzeciwu. </a:t>
            </a:r>
            <a:r>
              <a:rPr lang="pl-PL" sz="1300" u="sng" dirty="0" smtClean="0">
                <a:solidFill>
                  <a:srgbClr val="FF0000"/>
                </a:solidFill>
                <a:latin typeface="Arial" pitchFamily="34" charset="0"/>
                <a:cs typeface="Arial" pitchFamily="34" charset="0"/>
              </a:rPr>
              <a:t>W przypadku realizowania operacji w formie „zaprojektuj – wybuduj” dokumenty potwierdzające prawo do dysponowania nieruchomością są załącznikami obowiązkowymi. </a:t>
            </a:r>
            <a:endParaRPr lang="pl-PL" sz="1300" u="sng"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19935663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57200" y="1583267"/>
            <a:ext cx="8298427" cy="4308872"/>
          </a:xfrm>
          <a:prstGeom prst="rect">
            <a:avLst/>
          </a:prstGeom>
        </p:spPr>
        <p:txBody>
          <a:bodyPr wrap="square">
            <a:spAutoFit/>
          </a:bodyPr>
          <a:lstStyle/>
          <a:p>
            <a:pPr marL="342900" indent="-342900" algn="just"/>
            <a:r>
              <a:rPr lang="pl-PL" sz="1200" b="1" dirty="0" smtClean="0">
                <a:latin typeface="Arial" pitchFamily="34" charset="0"/>
                <a:cs typeface="Arial" pitchFamily="34" charset="0"/>
              </a:rPr>
              <a:t>2a.  Oświadczenie </a:t>
            </a:r>
            <a:r>
              <a:rPr lang="pl-PL" sz="1200" b="1" dirty="0">
                <a:latin typeface="Arial" pitchFamily="34" charset="0"/>
                <a:cs typeface="Arial" pitchFamily="34" charset="0"/>
              </a:rPr>
              <a:t>właściciela lub współwłaściciela lub posiadacza samoistnego nieruchomości, że wyraża zgodę na realizację operacji trwale związanej z nieruchomością, jeżeli operacja realizowana jest na nieruchomości będącej w posiadaniu zależnym lub będącej przedmiotem współwłasności </a:t>
            </a:r>
            <a:r>
              <a:rPr lang="pl-PL" sz="1200" dirty="0">
                <a:latin typeface="Arial" pitchFamily="34" charset="0"/>
                <a:cs typeface="Arial" pitchFamily="34" charset="0"/>
              </a:rPr>
              <a:t>- oryginał </a:t>
            </a:r>
            <a:r>
              <a:rPr lang="pl-PL" sz="1200" dirty="0" smtClean="0">
                <a:latin typeface="Arial" pitchFamily="34" charset="0"/>
                <a:cs typeface="Arial" pitchFamily="34" charset="0"/>
              </a:rPr>
              <a:t>(formularz udostępniony przez UM)</a:t>
            </a:r>
          </a:p>
          <a:p>
            <a:pPr algn="just"/>
            <a:endParaRPr lang="pl-PL" sz="1200" dirty="0">
              <a:latin typeface="Arial" pitchFamily="34" charset="0"/>
              <a:cs typeface="Arial" pitchFamily="34" charset="0"/>
            </a:endParaRPr>
          </a:p>
          <a:p>
            <a:pPr marL="285750" indent="-285750" algn="just">
              <a:buFont typeface="Wingdings" panose="05000000000000000000" pitchFamily="2" charset="2"/>
              <a:buChar char="Ø"/>
            </a:pPr>
            <a:r>
              <a:rPr lang="pl-PL" sz="1200" dirty="0">
                <a:latin typeface="Arial" pitchFamily="34" charset="0"/>
                <a:cs typeface="Arial" pitchFamily="34" charset="0"/>
              </a:rPr>
              <a:t>W przypadku, gdy Wnioskodawca nie jest właścicielem nieruchomości, na której zamierza zrealizować </a:t>
            </a:r>
            <a:r>
              <a:rPr lang="pl-PL" sz="1200" dirty="0" smtClean="0">
                <a:latin typeface="Arial" pitchFamily="34" charset="0"/>
                <a:cs typeface="Arial" pitchFamily="34" charset="0"/>
              </a:rPr>
              <a:t>operację, </a:t>
            </a:r>
            <a:r>
              <a:rPr lang="pl-PL" sz="1200" dirty="0">
                <a:latin typeface="Arial" pitchFamily="34" charset="0"/>
                <a:cs typeface="Arial" pitchFamily="34" charset="0"/>
              </a:rPr>
              <a:t>powinien złożyć </a:t>
            </a:r>
            <a:r>
              <a:rPr lang="pl-PL" sz="1200" u="sng" dirty="0" smtClean="0">
                <a:latin typeface="Arial" pitchFamily="34" charset="0"/>
                <a:cs typeface="Arial" pitchFamily="34" charset="0"/>
              </a:rPr>
              <a:t>oryginał</a:t>
            </a:r>
            <a:r>
              <a:rPr lang="pl-PL" sz="1200" dirty="0" smtClean="0">
                <a:latin typeface="Arial" pitchFamily="34" charset="0"/>
                <a:cs typeface="Arial" pitchFamily="34" charset="0"/>
              </a:rPr>
              <a:t> oświadczenia </a:t>
            </a:r>
            <a:r>
              <a:rPr lang="pl-PL" sz="1200" b="1" dirty="0" smtClean="0">
                <a:latin typeface="Arial" pitchFamily="34" charset="0"/>
                <a:cs typeface="Arial" pitchFamily="34" charset="0"/>
              </a:rPr>
              <a:t>każdego</a:t>
            </a:r>
            <a:r>
              <a:rPr lang="pl-PL" sz="1200" dirty="0" smtClean="0">
                <a:latin typeface="Arial" pitchFamily="34" charset="0"/>
                <a:cs typeface="Arial" pitchFamily="34" charset="0"/>
              </a:rPr>
              <a:t> właściciela </a:t>
            </a:r>
            <a:r>
              <a:rPr lang="pl-PL" sz="1200" dirty="0">
                <a:latin typeface="Arial" pitchFamily="34" charset="0"/>
                <a:cs typeface="Arial" pitchFamily="34" charset="0"/>
              </a:rPr>
              <a:t>lub współwłaściciela nieruchomości lub posiadacza samoistnego nieruchomości, że wyraża zgodę na realizację operacji trwale </a:t>
            </a:r>
            <a:r>
              <a:rPr lang="pl-PL" sz="1200" dirty="0" smtClean="0">
                <a:latin typeface="Arial" pitchFamily="34" charset="0"/>
                <a:cs typeface="Arial" pitchFamily="34" charset="0"/>
              </a:rPr>
              <a:t>związanej z </a:t>
            </a:r>
            <a:r>
              <a:rPr lang="pl-PL" sz="1200" dirty="0">
                <a:latin typeface="Arial" pitchFamily="34" charset="0"/>
                <a:cs typeface="Arial" pitchFamily="34" charset="0"/>
              </a:rPr>
              <a:t>nieruchomością w okresie realizacji operacji oraz w okresie związania </a:t>
            </a:r>
            <a:r>
              <a:rPr lang="pl-PL" sz="1200" dirty="0" smtClean="0">
                <a:latin typeface="Arial" pitchFamily="34" charset="0"/>
                <a:cs typeface="Arial" pitchFamily="34" charset="0"/>
              </a:rPr>
              <a:t>celem, tj</a:t>
            </a:r>
            <a:r>
              <a:rPr lang="pl-PL" sz="1200" dirty="0">
                <a:latin typeface="Arial" pitchFamily="34" charset="0"/>
                <a:cs typeface="Arial" pitchFamily="34" charset="0"/>
              </a:rPr>
              <a:t>. przez </a:t>
            </a:r>
            <a:r>
              <a:rPr lang="pl-PL" sz="1200" dirty="0" smtClean="0">
                <a:latin typeface="Arial" pitchFamily="34" charset="0"/>
                <a:cs typeface="Arial" pitchFamily="34" charset="0"/>
              </a:rPr>
              <a:t>okres co </a:t>
            </a:r>
            <a:r>
              <a:rPr lang="pl-PL" sz="1200" dirty="0">
                <a:latin typeface="Arial" pitchFamily="34" charset="0"/>
                <a:cs typeface="Arial" pitchFamily="34" charset="0"/>
              </a:rPr>
              <a:t>najmniej 5 lat od planowanej wypłaty płatności końcowej. </a:t>
            </a:r>
            <a:r>
              <a:rPr lang="pl-PL" sz="1200" u="sng" dirty="0">
                <a:latin typeface="Arial" pitchFamily="34" charset="0"/>
                <a:cs typeface="Arial" pitchFamily="34" charset="0"/>
              </a:rPr>
              <a:t>Należy wówczas załączyć również kopie dokumentów potwierdzających posiadanie zależne, np. kopie umów dzierżawy, użyczenia</a:t>
            </a:r>
            <a:r>
              <a:rPr lang="pl-PL" sz="1200" dirty="0">
                <a:latin typeface="Arial" pitchFamily="34" charset="0"/>
                <a:cs typeface="Arial" pitchFamily="34" charset="0"/>
              </a:rPr>
              <a:t>. </a:t>
            </a:r>
            <a:endParaRPr lang="pl-PL" sz="1200" dirty="0" smtClean="0">
              <a:latin typeface="Arial" pitchFamily="34" charset="0"/>
              <a:cs typeface="Arial" pitchFamily="34" charset="0"/>
            </a:endParaRPr>
          </a:p>
          <a:p>
            <a:pPr algn="just"/>
            <a:endParaRPr lang="pl-PL" sz="1200" dirty="0" smtClean="0">
              <a:latin typeface="Arial" pitchFamily="34" charset="0"/>
              <a:cs typeface="Arial" pitchFamily="34" charset="0"/>
            </a:endParaRPr>
          </a:p>
          <a:p>
            <a:pPr marL="285750" indent="-285750" algn="just">
              <a:buFont typeface="Wingdings" panose="05000000000000000000" pitchFamily="2" charset="2"/>
              <a:buChar char="Ø"/>
            </a:pPr>
            <a:r>
              <a:rPr lang="pl-PL" sz="1200" dirty="0" smtClean="0">
                <a:latin typeface="Arial" pitchFamily="34" charset="0"/>
                <a:cs typeface="Arial" pitchFamily="34" charset="0"/>
              </a:rPr>
              <a:t>Oświadczenie składa się na formularzu załącznika nr 2a do wniosku o przyznanie pomocy. Oświadczenie powinno być złożone przez każdego właściciela / współwłaściciela nieruchomości. Liczba złożonych oświadczeń powinna być równa liczbie właścicieli / współwłaścicieli nieruchomości widniejących na dokumentach potwierdzających tytuł prawny do nieruchomości wymienionych w powyższym punkcie instrukcji. </a:t>
            </a:r>
          </a:p>
          <a:p>
            <a:pPr marL="285750" indent="-285750" algn="just">
              <a:buFont typeface="Wingdings" panose="05000000000000000000" pitchFamily="2" charset="2"/>
              <a:buChar char="Ø"/>
            </a:pPr>
            <a:endParaRPr lang="pl-PL" sz="1400" dirty="0" smtClean="0">
              <a:latin typeface="Arial" pitchFamily="34" charset="0"/>
              <a:cs typeface="Arial" pitchFamily="34" charset="0"/>
            </a:endParaRPr>
          </a:p>
          <a:p>
            <a:pPr marL="285750" indent="-285750" algn="just"/>
            <a:r>
              <a:rPr lang="pl-PL" sz="1400" dirty="0" smtClean="0">
                <a:solidFill>
                  <a:srgbClr val="FF0000"/>
                </a:solidFill>
              </a:rPr>
              <a:t>       </a:t>
            </a:r>
            <a:r>
              <a:rPr lang="pl-PL" sz="1200" dirty="0" smtClean="0">
                <a:solidFill>
                  <a:srgbClr val="FF0000"/>
                </a:solidFill>
                <a:latin typeface="Arial" pitchFamily="34" charset="0"/>
                <a:cs typeface="Arial" pitchFamily="34" charset="0"/>
              </a:rPr>
              <a:t>Uwaga: Złożenie ww. dokumentu nie jest wymagane w przypadku, gdy dla planowanej operacji Wnioskodawca załącza do wniosku ostateczną decyzję o pozwoleniu na budowę lub zgłoszenie zamiaru wykonywania robót budowlanych właściwemu organowi, pod warunkiem, że do zgłoszenia nie wniesiono sprzeciwu. </a:t>
            </a:r>
            <a:r>
              <a:rPr lang="pl-PL" sz="1200" u="sng" dirty="0" smtClean="0">
                <a:solidFill>
                  <a:srgbClr val="FF0000"/>
                </a:solidFill>
                <a:latin typeface="Arial" pitchFamily="34" charset="0"/>
                <a:cs typeface="Arial" pitchFamily="34" charset="0"/>
              </a:rPr>
              <a:t>W przypadku realizowania operacji w formie „zaprojektuj – wybuduj” załącznik jest obowiązkowy</a:t>
            </a:r>
            <a:endParaRPr lang="pl-PL" sz="1200" dirty="0" smtClean="0">
              <a:solidFill>
                <a:srgbClr val="FF0000"/>
              </a:solidFill>
              <a:latin typeface="Arial" pitchFamily="34" charset="0"/>
              <a:cs typeface="Arial" pitchFamily="34" charset="0"/>
            </a:endParaRPr>
          </a:p>
          <a:p>
            <a:endParaRPr lang="pl-PL" dirty="0"/>
          </a:p>
        </p:txBody>
      </p:sp>
    </p:spTree>
    <p:extLst>
      <p:ext uri="{BB962C8B-B14F-4D97-AF65-F5344CB8AC3E}">
        <p14:creationId xmlns:p14="http://schemas.microsoft.com/office/powerpoint/2010/main" xmlns="" val="19935663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161186" y="1397000"/>
            <a:ext cx="8724022" cy="5216813"/>
          </a:xfrm>
          <a:prstGeom prst="rect">
            <a:avLst/>
          </a:prstGeom>
        </p:spPr>
        <p:txBody>
          <a:bodyPr wrap="square">
            <a:spAutoFit/>
          </a:bodyPr>
          <a:lstStyle/>
          <a:p>
            <a:pPr marL="342900" indent="-342900" algn="just">
              <a:buFont typeface="+mj-lt"/>
              <a:buAutoNum type="arabicPeriod" startAt="3"/>
            </a:pPr>
            <a:r>
              <a:rPr lang="pl-PL" sz="1400" b="1" dirty="0" smtClean="0">
                <a:latin typeface="Arial" pitchFamily="34" charset="0"/>
                <a:cs typeface="Arial" pitchFamily="34" charset="0"/>
              </a:rPr>
              <a:t>Kosztorys </a:t>
            </a:r>
            <a:r>
              <a:rPr lang="pl-PL" sz="1400" b="1" dirty="0">
                <a:latin typeface="Arial" pitchFamily="34" charset="0"/>
                <a:cs typeface="Arial" pitchFamily="34" charset="0"/>
              </a:rPr>
              <a:t>inwestorski </a:t>
            </a:r>
            <a:r>
              <a:rPr lang="pl-PL" sz="1400" dirty="0">
                <a:latin typeface="Arial" pitchFamily="34" charset="0"/>
                <a:cs typeface="Arial" pitchFamily="34" charset="0"/>
              </a:rPr>
              <a:t>– oryginał lub </a:t>
            </a:r>
            <a:r>
              <a:rPr lang="pl-PL" sz="1400" dirty="0" smtClean="0">
                <a:latin typeface="Arial" pitchFamily="34" charset="0"/>
                <a:cs typeface="Arial" pitchFamily="34" charset="0"/>
              </a:rPr>
              <a:t>kopia (z wyjątkiem operacji metodą zaprojektuj i wybuduj)</a:t>
            </a:r>
          </a:p>
          <a:p>
            <a:pPr marL="360000" indent="-171450" algn="just">
              <a:spcBef>
                <a:spcPts val="600"/>
              </a:spcBef>
            </a:pPr>
            <a:r>
              <a:rPr lang="pl-PL" sz="1300" dirty="0" smtClean="0">
                <a:latin typeface="Arial" pitchFamily="34" charset="0"/>
                <a:cs typeface="Arial" pitchFamily="34" charset="0"/>
              </a:rPr>
              <a:t>    Kosztorys </a:t>
            </a:r>
            <a:r>
              <a:rPr lang="pl-PL" sz="1300" dirty="0">
                <a:latin typeface="Arial" pitchFamily="34" charset="0"/>
                <a:cs typeface="Arial" pitchFamily="34" charset="0"/>
              </a:rPr>
              <a:t>inwestorski należy sporządzić zgodnie z rozporządzeniem Ministra Infrastruktury z dnia 18 maja 2004r. w sprawie określenia metod i podstaw sporządzania kosztorysu inwestorskiego, obliczania planowanych kosztów prac projektowych oraz planowanych kosztów robót budowlanych określonych w programie funkcjonalno-użytkowym (Dz. U. Nr 130 poz. 1389</a:t>
            </a:r>
            <a:r>
              <a:rPr lang="pl-PL" sz="1300" dirty="0" smtClean="0">
                <a:latin typeface="Arial" pitchFamily="34" charset="0"/>
                <a:cs typeface="Arial" pitchFamily="34" charset="0"/>
              </a:rPr>
              <a:t>).</a:t>
            </a:r>
          </a:p>
          <a:p>
            <a:pPr marL="360000" indent="-171450" algn="just">
              <a:spcBef>
                <a:spcPts val="600"/>
              </a:spcBef>
            </a:pPr>
            <a:r>
              <a:rPr lang="pl-PL" sz="1300" dirty="0" smtClean="0">
                <a:latin typeface="Arial" pitchFamily="34" charset="0"/>
                <a:cs typeface="Arial" pitchFamily="34" charset="0"/>
              </a:rPr>
              <a:t>    Kosztorys inwestorski powinien zawierać w szczególności:</a:t>
            </a:r>
          </a:p>
          <a:p>
            <a:pPr marL="742950" lvl="1" indent="-285750" algn="just">
              <a:buFont typeface="Symbol" panose="05050102010706020507" pitchFamily="18" charset="2"/>
              <a:buChar char=""/>
            </a:pPr>
            <a:r>
              <a:rPr lang="pl-PL" sz="1300" dirty="0" smtClean="0">
                <a:latin typeface="Arial" pitchFamily="34" charset="0"/>
                <a:cs typeface="Arial" pitchFamily="34" charset="0"/>
              </a:rPr>
              <a:t>tytuł </a:t>
            </a:r>
            <a:r>
              <a:rPr lang="pl-PL" sz="1300" dirty="0">
                <a:latin typeface="Arial" pitchFamily="34" charset="0"/>
                <a:cs typeface="Arial" pitchFamily="34" charset="0"/>
              </a:rPr>
              <a:t>projektu,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nazwę </a:t>
            </a:r>
            <a:r>
              <a:rPr lang="pl-PL" sz="1300" dirty="0">
                <a:latin typeface="Arial" pitchFamily="34" charset="0"/>
                <a:cs typeface="Arial" pitchFamily="34" charset="0"/>
              </a:rPr>
              <a:t>obiektu lub robót budowlanych z podaniem </a:t>
            </a:r>
            <a:r>
              <a:rPr lang="pl-PL" sz="1300" dirty="0" smtClean="0">
                <a:latin typeface="Arial" pitchFamily="34" charset="0"/>
                <a:cs typeface="Arial" pitchFamily="34" charset="0"/>
              </a:rPr>
              <a:t>lokalizacji,</a:t>
            </a:r>
          </a:p>
          <a:p>
            <a:pPr marL="742950" lvl="1" indent="-285750" algn="just">
              <a:buFont typeface="Symbol" panose="05050102010706020507" pitchFamily="18" charset="2"/>
              <a:buChar char=""/>
            </a:pPr>
            <a:r>
              <a:rPr lang="pl-PL" sz="1300" dirty="0" smtClean="0">
                <a:latin typeface="Arial" pitchFamily="34" charset="0"/>
                <a:cs typeface="Arial" pitchFamily="34" charset="0"/>
              </a:rPr>
              <a:t>imię, nazwisko i adres albo nazwę i adres Wnioskodawcy oraz jego podpis,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nazwę </a:t>
            </a:r>
            <a:r>
              <a:rPr lang="pl-PL" sz="1300" dirty="0">
                <a:latin typeface="Arial" pitchFamily="34" charset="0"/>
                <a:cs typeface="Arial" pitchFamily="34" charset="0"/>
              </a:rPr>
              <a:t>i adres jednostki opracowującej kosztorys;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imiona </a:t>
            </a:r>
            <a:r>
              <a:rPr lang="pl-PL" sz="1300" dirty="0">
                <a:latin typeface="Arial" pitchFamily="34" charset="0"/>
                <a:cs typeface="Arial" pitchFamily="34" charset="0"/>
              </a:rPr>
              <a:t>i nazwiska, określenie funkcji osób opracowujących kosztorys oraz ich podpisy,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wartość </a:t>
            </a:r>
            <a:r>
              <a:rPr lang="pl-PL" sz="1300" dirty="0">
                <a:latin typeface="Arial" pitchFamily="34" charset="0"/>
                <a:cs typeface="Arial" pitchFamily="34" charset="0"/>
              </a:rPr>
              <a:t>kosztorysową robót budowlanych,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datę </a:t>
            </a:r>
            <a:r>
              <a:rPr lang="pl-PL" sz="1300" dirty="0">
                <a:latin typeface="Arial" pitchFamily="34" charset="0"/>
                <a:cs typeface="Arial" pitchFamily="34" charset="0"/>
              </a:rPr>
              <a:t>opracowania kosztorysu,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ogólną </a:t>
            </a:r>
            <a:r>
              <a:rPr lang="pl-PL" sz="1300" dirty="0">
                <a:latin typeface="Arial" pitchFamily="34" charset="0"/>
                <a:cs typeface="Arial" pitchFamily="34" charset="0"/>
              </a:rPr>
              <a:t>charakterystykę obiektu lub robót budowlanych zawierającą krótki opis techniczny wraz z istotnymi parametrami, które określają wielkość obiektu lub robót,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przedmiar </a:t>
            </a:r>
            <a:r>
              <a:rPr lang="pl-PL" sz="1300" dirty="0">
                <a:latin typeface="Arial" pitchFamily="34" charset="0"/>
                <a:cs typeface="Arial" pitchFamily="34" charset="0"/>
              </a:rPr>
              <a:t>robót,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kalkulację </a:t>
            </a:r>
            <a:r>
              <a:rPr lang="pl-PL" sz="1300" dirty="0">
                <a:latin typeface="Arial" pitchFamily="34" charset="0"/>
                <a:cs typeface="Arial" pitchFamily="34" charset="0"/>
              </a:rPr>
              <a:t>uproszczoną</a:t>
            </a:r>
            <a:r>
              <a:rPr lang="pl-PL" sz="1300" dirty="0" smtClean="0">
                <a:latin typeface="Arial" pitchFamily="34" charset="0"/>
                <a:cs typeface="Arial" pitchFamily="34" charset="0"/>
              </a:rPr>
              <a:t>,</a:t>
            </a:r>
          </a:p>
          <a:p>
            <a:pPr marL="742950" lvl="1" indent="-285750" algn="just">
              <a:buFont typeface="Symbol" panose="05050102010706020507" pitchFamily="18" charset="2"/>
              <a:buChar char=""/>
            </a:pPr>
            <a:r>
              <a:rPr lang="pl-PL" sz="1300" dirty="0" smtClean="0">
                <a:latin typeface="Arial" pitchFamily="34" charset="0"/>
                <a:cs typeface="Arial" pitchFamily="34" charset="0"/>
              </a:rPr>
              <a:t>tabelę </a:t>
            </a:r>
            <a:r>
              <a:rPr lang="pl-PL" sz="1300" dirty="0">
                <a:latin typeface="Arial" pitchFamily="34" charset="0"/>
                <a:cs typeface="Arial" pitchFamily="34" charset="0"/>
              </a:rPr>
              <a:t>wartości elementów scalonych, sporządzoną w postaci sumarycznego zestawienia wartości robót określonych przedmiarem robót, łącznie z narzutami kosztów pośrednich i </a:t>
            </a:r>
            <a:r>
              <a:rPr lang="pl-PL" sz="1300" dirty="0" smtClean="0">
                <a:latin typeface="Arial" pitchFamily="34" charset="0"/>
                <a:cs typeface="Arial" pitchFamily="34" charset="0"/>
              </a:rPr>
              <a:t>zysku</a:t>
            </a:r>
          </a:p>
          <a:p>
            <a:pPr marL="742950" lvl="1" indent="-285750" algn="just">
              <a:buFont typeface="Symbol" panose="05050102010706020507" pitchFamily="18" charset="2"/>
              <a:buChar char=""/>
            </a:pPr>
            <a:r>
              <a:rPr lang="pl-PL" sz="1300" dirty="0" smtClean="0">
                <a:latin typeface="Arial" pitchFamily="34" charset="0"/>
                <a:cs typeface="Arial" pitchFamily="34" charset="0"/>
              </a:rPr>
              <a:t>załączniki </a:t>
            </a:r>
            <a:r>
              <a:rPr lang="pl-PL" sz="1300" dirty="0">
                <a:latin typeface="Arial" pitchFamily="34" charset="0"/>
                <a:cs typeface="Arial" pitchFamily="34" charset="0"/>
              </a:rPr>
              <a:t>– założenia wyjściowe do kosztorysowania, </a:t>
            </a:r>
            <a:r>
              <a:rPr lang="pl-PL" sz="1300" dirty="0" smtClean="0">
                <a:latin typeface="Arial" pitchFamily="34" charset="0"/>
                <a:cs typeface="Arial" pitchFamily="34" charset="0"/>
              </a:rPr>
              <a:t>kalkulacje </a:t>
            </a:r>
            <a:r>
              <a:rPr lang="pl-PL" sz="1300" dirty="0">
                <a:latin typeface="Arial" pitchFamily="34" charset="0"/>
                <a:cs typeface="Arial" pitchFamily="34" charset="0"/>
              </a:rPr>
              <a:t>szczegółowe cen jednostkowych, analizy indywidualne nakładów rzeczowych oraz analizy własne cen czynników produkcji i wskaźników narzutów kosztów pośrednich i zysku. </a:t>
            </a:r>
            <a:endParaRPr lang="pl-PL" sz="1300" dirty="0" smtClean="0">
              <a:latin typeface="Arial" pitchFamily="34" charset="0"/>
              <a:cs typeface="Arial" pitchFamily="34" charset="0"/>
            </a:endParaRPr>
          </a:p>
          <a:p>
            <a:endParaRPr lang="pl-PL" b="1" dirty="0"/>
          </a:p>
          <a:p>
            <a:r>
              <a:rPr lang="pl-PL" b="1" dirty="0" smtClean="0"/>
              <a:t> </a:t>
            </a:r>
            <a:endParaRPr lang="pl-PL" b="1" dirty="0"/>
          </a:p>
        </p:txBody>
      </p:sp>
    </p:spTree>
    <p:extLst>
      <p:ext uri="{BB962C8B-B14F-4D97-AF65-F5344CB8AC3E}">
        <p14:creationId xmlns:p14="http://schemas.microsoft.com/office/powerpoint/2010/main" xmlns="" val="29166506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48574" y="1587900"/>
            <a:ext cx="7996687" cy="4862870"/>
          </a:xfrm>
          <a:prstGeom prst="rect">
            <a:avLst/>
          </a:prstGeom>
        </p:spPr>
        <p:txBody>
          <a:bodyPr wrap="square">
            <a:spAutoFit/>
          </a:bodyPr>
          <a:lstStyle/>
          <a:p>
            <a:pPr marL="342900" indent="-342900">
              <a:buAutoNum type="arabicPeriod" startAt="4"/>
            </a:pPr>
            <a:r>
              <a:rPr lang="pl-PL" sz="1400" b="1" dirty="0" smtClean="0">
                <a:latin typeface="Arial" pitchFamily="34" charset="0"/>
                <a:cs typeface="Arial" pitchFamily="34" charset="0"/>
              </a:rPr>
              <a:t>Decyzja </a:t>
            </a:r>
            <a:r>
              <a:rPr lang="pl-PL" sz="1400" b="1" dirty="0">
                <a:latin typeface="Arial" pitchFamily="34" charset="0"/>
                <a:cs typeface="Arial" pitchFamily="34" charset="0"/>
              </a:rPr>
              <a:t>o  pozwoleniu na budowę </a:t>
            </a:r>
            <a:r>
              <a:rPr lang="pl-PL" sz="1400" dirty="0">
                <a:latin typeface="Arial" pitchFamily="34" charset="0"/>
                <a:cs typeface="Arial" pitchFamily="34" charset="0"/>
              </a:rPr>
              <a:t>– jeżeli na podstawie przepisów prawa </a:t>
            </a:r>
            <a:r>
              <a:rPr lang="pl-PL" sz="1400" dirty="0" smtClean="0">
                <a:latin typeface="Arial" pitchFamily="34" charset="0"/>
                <a:cs typeface="Arial" pitchFamily="34" charset="0"/>
              </a:rPr>
              <a:t>budowlanego</a:t>
            </a:r>
            <a:br>
              <a:rPr lang="pl-PL" sz="1400" dirty="0" smtClean="0">
                <a:latin typeface="Arial" pitchFamily="34" charset="0"/>
                <a:cs typeface="Arial" pitchFamily="34" charset="0"/>
              </a:rPr>
            </a:br>
            <a:r>
              <a:rPr lang="pl-PL" sz="1400" dirty="0" smtClean="0">
                <a:latin typeface="Arial" pitchFamily="34" charset="0"/>
                <a:cs typeface="Arial" pitchFamily="34" charset="0"/>
              </a:rPr>
              <a:t>istnieje </a:t>
            </a:r>
            <a:r>
              <a:rPr lang="pl-PL" sz="1400" dirty="0">
                <a:latin typeface="Arial" pitchFamily="34" charset="0"/>
                <a:cs typeface="Arial" pitchFamily="34" charset="0"/>
              </a:rPr>
              <a:t>obowiązek </a:t>
            </a:r>
            <a:r>
              <a:rPr lang="pl-PL" sz="1400" dirty="0" smtClean="0">
                <a:latin typeface="Arial" pitchFamily="34" charset="0"/>
                <a:cs typeface="Arial" pitchFamily="34" charset="0"/>
              </a:rPr>
              <a:t>jej uzyskania (kopia)</a:t>
            </a:r>
          </a:p>
          <a:p>
            <a:pPr marL="342900" indent="-342900"/>
            <a:endParaRPr lang="pl-PL" sz="1400" b="1" dirty="0" smtClean="0">
              <a:latin typeface="Arial" pitchFamily="34" charset="0"/>
              <a:cs typeface="Arial" pitchFamily="34" charset="0"/>
            </a:endParaRP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Decyzja załączana jest w przypadku operacji, dla których jest ona wymagana zgodnie </a:t>
            </a:r>
            <a:br>
              <a:rPr lang="pl-PL" sz="1400" dirty="0" smtClean="0">
                <a:latin typeface="Arial" pitchFamily="34" charset="0"/>
                <a:cs typeface="Arial" pitchFamily="34" charset="0"/>
              </a:rPr>
            </a:br>
            <a:r>
              <a:rPr lang="pl-PL" sz="1400" dirty="0" smtClean="0">
                <a:latin typeface="Arial" pitchFamily="34" charset="0"/>
                <a:cs typeface="Arial" pitchFamily="34" charset="0"/>
              </a:rPr>
              <a:t>z ustawą </a:t>
            </a:r>
            <a:r>
              <a:rPr lang="pl-PL" sz="1400" i="1" dirty="0" smtClean="0">
                <a:latin typeface="Arial" pitchFamily="34" charset="0"/>
                <a:cs typeface="Arial" pitchFamily="34" charset="0"/>
              </a:rPr>
              <a:t>Prawo budowlane </a:t>
            </a:r>
            <a:r>
              <a:rPr lang="pl-PL" sz="1400" dirty="0" smtClean="0">
                <a:latin typeface="Arial" pitchFamily="34" charset="0"/>
                <a:cs typeface="Arial" pitchFamily="34" charset="0"/>
              </a:rPr>
              <a:t>i należy ją przedłożyć najpóźniej wraz z odpowiedzią na pismo wzywające do usunięcia braków (uzupełnień). </a:t>
            </a: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Jeżeli </a:t>
            </a:r>
            <a:r>
              <a:rPr lang="pl-PL" sz="1400" dirty="0">
                <a:latin typeface="Arial" pitchFamily="34" charset="0"/>
                <a:cs typeface="Arial" pitchFamily="34" charset="0"/>
              </a:rPr>
              <a:t>decyzja złożona wraz </a:t>
            </a:r>
            <a:r>
              <a:rPr lang="pl-PL" sz="1400" dirty="0" smtClean="0">
                <a:latin typeface="Arial" pitchFamily="34" charset="0"/>
                <a:cs typeface="Arial" pitchFamily="34" charset="0"/>
              </a:rPr>
              <a:t>z wnioskiem o przyznanie pomocy nie jest decyzją ostateczną </a:t>
            </a:r>
            <a:br>
              <a:rPr lang="pl-PL" sz="1400" dirty="0" smtClean="0">
                <a:latin typeface="Arial" pitchFamily="34" charset="0"/>
                <a:cs typeface="Arial" pitchFamily="34" charset="0"/>
              </a:rPr>
            </a:br>
            <a:r>
              <a:rPr lang="pl-PL" sz="1400" dirty="0" smtClean="0">
                <a:latin typeface="Arial" pitchFamily="34" charset="0"/>
                <a:cs typeface="Arial" pitchFamily="34" charset="0"/>
              </a:rPr>
              <a:t>i nie uzyska takiego statusu na etapie składania uzupełnień do wniosku, </a:t>
            </a:r>
            <a:r>
              <a:rPr lang="pl-PL" sz="1400" dirty="0">
                <a:latin typeface="Arial" pitchFamily="34" charset="0"/>
                <a:cs typeface="Arial" pitchFamily="34" charset="0"/>
              </a:rPr>
              <a:t>decyzję </a:t>
            </a:r>
            <a:r>
              <a:rPr lang="pl-PL" sz="1400" dirty="0" smtClean="0">
                <a:latin typeface="Arial" pitchFamily="34" charset="0"/>
                <a:cs typeface="Arial" pitchFamily="34" charset="0"/>
              </a:rPr>
              <a:t>ostateczną </a:t>
            </a:r>
            <a:r>
              <a:rPr lang="pl-PL" sz="1400" dirty="0">
                <a:latin typeface="Arial" pitchFamily="34" charset="0"/>
                <a:cs typeface="Arial" pitchFamily="34" charset="0"/>
              </a:rPr>
              <a:t>należy </a:t>
            </a:r>
            <a:r>
              <a:rPr lang="pl-PL" sz="1400" dirty="0" smtClean="0">
                <a:latin typeface="Arial" pitchFamily="34" charset="0"/>
                <a:cs typeface="Arial" pitchFamily="34" charset="0"/>
              </a:rPr>
              <a:t>obowiązkowo złożyć wraz z pierwszym wnioskiem o płatność. </a:t>
            </a: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Jeżeli data wydania decyzji pozwolenia na budowę jest wcześniejsza niż 3 lata od daty złożenia wniosku o przyznanie pomocy, do wniosku należy załączyć dokumenty poświadczające aktualność pozwolenia np. poprzez dostarczenie lub okazanie strony dziennika budowy. </a:t>
            </a:r>
            <a:endParaRPr lang="pl-PL" sz="1400" i="1" dirty="0" smtClean="0">
              <a:latin typeface="Arial" pitchFamily="34" charset="0"/>
              <a:cs typeface="Arial" pitchFamily="34" charset="0"/>
            </a:endParaRP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 przypadku zastosowania w procesie inwestycyjnym metody „zaprojektuj-wybuduj”, dla której właściwym jest sporządzenie programu funkcjonalno-użytkowego, prawomocną decyzję o udzieleniu pozwolenia na budowę należy przedłożyć wraz z wnioskiem o płatność.</a:t>
            </a:r>
            <a:endParaRPr lang="pl-PL" sz="1400" b="1" dirty="0" smtClean="0">
              <a:latin typeface="Arial" pitchFamily="34" charset="0"/>
              <a:cs typeface="Arial" pitchFamily="34" charset="0"/>
            </a:endParaRPr>
          </a:p>
          <a:p>
            <a:pPr>
              <a:spcAft>
                <a:spcPts val="1200"/>
              </a:spcAft>
            </a:pPr>
            <a:endParaRPr lang="pl-PL" dirty="0"/>
          </a:p>
          <a:p>
            <a:endParaRPr lang="pl-PL" dirty="0"/>
          </a:p>
        </p:txBody>
      </p:sp>
    </p:spTree>
    <p:extLst>
      <p:ext uri="{BB962C8B-B14F-4D97-AF65-F5344CB8AC3E}">
        <p14:creationId xmlns:p14="http://schemas.microsoft.com/office/powerpoint/2010/main" xmlns="" val="29166506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07956" y="1798307"/>
            <a:ext cx="8123274" cy="3554819"/>
          </a:xfrm>
          <a:prstGeom prst="rect">
            <a:avLst/>
          </a:prstGeom>
        </p:spPr>
        <p:txBody>
          <a:bodyPr wrap="square">
            <a:spAutoFit/>
          </a:bodyPr>
          <a:lstStyle/>
          <a:p>
            <a:pPr marL="342900" indent="-342900">
              <a:buAutoNum type="arabicPeriod" startAt="5"/>
            </a:pPr>
            <a:r>
              <a:rPr lang="pl-PL" sz="1400" b="1" dirty="0" smtClean="0">
                <a:latin typeface="Arial" pitchFamily="34" charset="0"/>
                <a:cs typeface="Arial" pitchFamily="34" charset="0"/>
              </a:rPr>
              <a:t>Zgłoszenie zamiaru wykonania robót budowlanych, właściwemu organowi </a:t>
            </a:r>
            <a:br>
              <a:rPr lang="pl-PL" sz="1400" b="1" dirty="0" smtClean="0">
                <a:latin typeface="Arial" pitchFamily="34" charset="0"/>
                <a:cs typeface="Arial" pitchFamily="34" charset="0"/>
              </a:rPr>
            </a:br>
            <a:r>
              <a:rPr lang="pl-PL" sz="1400" dirty="0" smtClean="0">
                <a:latin typeface="Arial" pitchFamily="34" charset="0"/>
                <a:cs typeface="Arial" pitchFamily="34" charset="0"/>
              </a:rPr>
              <a:t>- potwierdzone przez ten organ (kopia) wraz z</a:t>
            </a:r>
            <a:r>
              <a:rPr lang="pl-PL" sz="1400" b="1" dirty="0" smtClean="0">
                <a:latin typeface="Arial" pitchFamily="34" charset="0"/>
                <a:cs typeface="Arial" pitchFamily="34" charset="0"/>
              </a:rPr>
              <a:t>: </a:t>
            </a:r>
          </a:p>
          <a:p>
            <a:pPr marL="800100" lvl="1" indent="-342900" algn="just"/>
            <a:endParaRPr lang="pl-PL" sz="1400" b="1" dirty="0" smtClean="0">
              <a:latin typeface="Arial" pitchFamily="34" charset="0"/>
              <a:cs typeface="Arial" pitchFamily="34" charset="0"/>
            </a:endParaRPr>
          </a:p>
          <a:p>
            <a:pPr marL="742950" lvl="1" indent="-285750" algn="just">
              <a:buFont typeface="Wingdings" panose="05000000000000000000" pitchFamily="2" charset="2"/>
              <a:buChar char="Ø"/>
            </a:pPr>
            <a:r>
              <a:rPr lang="pl-PL" sz="1400" dirty="0" smtClean="0">
                <a:latin typeface="Arial" pitchFamily="34" charset="0"/>
                <a:cs typeface="Arial" pitchFamily="34" charset="0"/>
              </a:rPr>
              <a:t>oświadczeniem, że w terminie 21 dni od dnia zgłoszenia zamiaru wykonania robót budowlanych, właściwy organ nie wniósł sprzeciwu – oryginał, </a:t>
            </a:r>
            <a:endParaRPr lang="pl-PL" sz="1400" dirty="0">
              <a:latin typeface="Arial" pitchFamily="34" charset="0"/>
              <a:cs typeface="Arial" pitchFamily="34" charset="0"/>
            </a:endParaRPr>
          </a:p>
          <a:p>
            <a:pPr marL="0" lvl="1" algn="just"/>
            <a:r>
              <a:rPr lang="pl-PL" sz="1400" dirty="0" smtClean="0">
                <a:latin typeface="Arial" pitchFamily="34" charset="0"/>
                <a:cs typeface="Arial" pitchFamily="34" charset="0"/>
              </a:rPr>
              <a:t>        lub </a:t>
            </a:r>
          </a:p>
          <a:p>
            <a:pPr marL="0" lvl="1" algn="just"/>
            <a:endParaRPr lang="pl-PL" sz="700" dirty="0" smtClean="0">
              <a:latin typeface="Arial" pitchFamily="34" charset="0"/>
              <a:cs typeface="Arial" pitchFamily="34" charset="0"/>
            </a:endParaRPr>
          </a:p>
          <a:p>
            <a:pPr marL="742950" lvl="1" indent="-285750" algn="just">
              <a:buFont typeface="Wingdings" panose="05000000000000000000" pitchFamily="2" charset="2"/>
              <a:buChar char="Ø"/>
            </a:pPr>
            <a:r>
              <a:rPr lang="pl-PL" sz="1400" dirty="0" smtClean="0">
                <a:latin typeface="Arial" pitchFamily="34" charset="0"/>
                <a:cs typeface="Arial" pitchFamily="34" charset="0"/>
              </a:rPr>
              <a:t>potwierdzeniem właściwego organu, że nie wniósł sprzeciwu wobec zgłoszonego zamiaru wykonania robót budowlanych – kopia. </a:t>
            </a:r>
          </a:p>
          <a:p>
            <a:pPr lvl="1" algn="just"/>
            <a:endParaRPr lang="pl-PL" sz="1400" dirty="0" smtClean="0">
              <a:latin typeface="Arial" pitchFamily="34" charset="0"/>
              <a:cs typeface="Arial" pitchFamily="34" charset="0"/>
            </a:endParaRPr>
          </a:p>
          <a:p>
            <a:pPr lvl="1" algn="just"/>
            <a:r>
              <a:rPr lang="pl-PL" sz="1400" dirty="0" smtClean="0">
                <a:latin typeface="Arial" pitchFamily="34" charset="0"/>
                <a:cs typeface="Arial" pitchFamily="34" charset="0"/>
              </a:rPr>
              <a:t>W przypadku zastosowania w procesie inwestycyjnym metody „zaprojektuj-wybuduj”, dla której właściwym jest sporządzenie programu funkcjonalno-użytkowego, zgłoszenie zamiaru wykonania robót budowlanych wraz z potwierdzeniem należy przedłożyć wraz z wnioskiem </a:t>
            </a:r>
            <a:br>
              <a:rPr lang="pl-PL" sz="1400" dirty="0" smtClean="0">
                <a:latin typeface="Arial" pitchFamily="34" charset="0"/>
                <a:cs typeface="Arial" pitchFamily="34" charset="0"/>
              </a:rPr>
            </a:br>
            <a:r>
              <a:rPr lang="pl-PL" sz="1400" dirty="0" smtClean="0">
                <a:latin typeface="Arial" pitchFamily="34" charset="0"/>
                <a:cs typeface="Arial" pitchFamily="34" charset="0"/>
              </a:rPr>
              <a:t>o płatność. </a:t>
            </a:r>
          </a:p>
          <a:p>
            <a:endParaRPr lang="pl-PL" dirty="0" smtClean="0"/>
          </a:p>
          <a:p>
            <a:endParaRPr lang="pl-PL" dirty="0" smtClean="0"/>
          </a:p>
        </p:txBody>
      </p:sp>
      <p:sp>
        <p:nvSpPr>
          <p:cNvPr id="3" name="pole tekstowe 2"/>
          <p:cNvSpPr txBox="1"/>
          <p:nvPr/>
        </p:nvSpPr>
        <p:spPr>
          <a:xfrm>
            <a:off x="4197253" y="427158"/>
            <a:ext cx="4606505" cy="461665"/>
          </a:xfrm>
          <a:prstGeom prst="rect">
            <a:avLst/>
          </a:prstGeom>
          <a:noFill/>
        </p:spPr>
        <p:txBody>
          <a:bodyPr wrap="square" rtlCol="0">
            <a:spAutoFit/>
          </a:bodyPr>
          <a:lstStyle/>
          <a:p>
            <a:pPr lvl="0" algn="r"/>
            <a:r>
              <a:rPr lang="pl-PL" sz="2400" b="1" dirty="0">
                <a:solidFill>
                  <a:srgbClr val="44C6EB"/>
                </a:solidFill>
              </a:rPr>
              <a:t>Załączniki</a:t>
            </a:r>
            <a:endParaRPr lang="pl-PL" sz="2400" dirty="0">
              <a:solidFill>
                <a:prstClr val="black"/>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93298" y="1717295"/>
            <a:ext cx="8298427" cy="3970318"/>
          </a:xfrm>
          <a:prstGeom prst="rect">
            <a:avLst/>
          </a:prstGeom>
        </p:spPr>
        <p:txBody>
          <a:bodyPr wrap="square">
            <a:spAutoFit/>
          </a:bodyPr>
          <a:lstStyle/>
          <a:p>
            <a:pPr marL="342900" indent="-342900">
              <a:buFont typeface="+mj-lt"/>
              <a:buAutoNum type="arabicPeriod" startAt="6"/>
            </a:pPr>
            <a:r>
              <a:rPr lang="pl-PL" sz="1400" b="1" dirty="0" smtClean="0">
                <a:latin typeface="Arial" pitchFamily="34" charset="0"/>
                <a:cs typeface="Arial" pitchFamily="34" charset="0"/>
              </a:rPr>
              <a:t>Ostateczna decyzja o środowiskowych uwarunkowaniach </a:t>
            </a:r>
            <a:r>
              <a:rPr lang="pl-PL" sz="1400" dirty="0" smtClean="0">
                <a:latin typeface="Arial" pitchFamily="34" charset="0"/>
                <a:cs typeface="Arial" pitchFamily="34" charset="0"/>
              </a:rPr>
              <a:t>- jeżeli jest wymagana - kopia </a:t>
            </a:r>
          </a:p>
          <a:p>
            <a:endParaRPr lang="pl-PL" sz="1400" b="1" dirty="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Należy przedłożyć ostateczną decyzję o środowiskowych uwarunkowaniach wydaną zgodnie z przepisami ustawy z dnia 3 października 2008 r. </a:t>
            </a:r>
            <a:r>
              <a:rPr lang="pl-PL" sz="1400" i="1" dirty="0" smtClean="0">
                <a:latin typeface="Arial" pitchFamily="34" charset="0"/>
                <a:cs typeface="Arial" pitchFamily="34" charset="0"/>
              </a:rPr>
              <a:t>o udostępnianiu informacji o środowisku i jego ochronie, udziale społeczeństwa w ochronie środowiska oraz o ocenach oddziaływania na środowisko (.) (Dz. U. z 2016 r. poz. 353 z </a:t>
            </a:r>
            <a:r>
              <a:rPr lang="pl-PL" sz="1400" i="1" dirty="0" err="1" smtClean="0">
                <a:latin typeface="Arial" pitchFamily="34" charset="0"/>
                <a:cs typeface="Arial" pitchFamily="34" charset="0"/>
              </a:rPr>
              <a:t>późn</a:t>
            </a:r>
            <a:r>
              <a:rPr lang="pl-PL" sz="1400" i="1" dirty="0" smtClean="0">
                <a:latin typeface="Arial" pitchFamily="34" charset="0"/>
                <a:cs typeface="Arial" pitchFamily="34" charset="0"/>
              </a:rPr>
              <a:t>. zm.) dla operacji typu „Inwestycje w targowiska lub obiekty budowlane przeznaczone na cele promocji lokalnych produktów”. </a:t>
            </a:r>
          </a:p>
          <a:p>
            <a:pPr marL="465750" indent="-285750" algn="just"/>
            <a:endParaRPr lang="pl-PL" sz="1400" i="1" dirty="0" smtClean="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Jeżeli złożona decyzja wraz z wnioskiem o przyznanie pomocy nie jest decyzją ostateczną Wnioskodawca zobowiązany jest do złożenia ostatecznej decyzji na etapie składania uzupełnień do wniosku o przyznanie pomocy. </a:t>
            </a:r>
          </a:p>
          <a:p>
            <a:pPr marL="465750" indent="-285750" algn="just">
              <a:buFont typeface="Wingdings" panose="05000000000000000000" pitchFamily="2" charset="2"/>
              <a:buChar char="Ø"/>
            </a:pPr>
            <a:endParaRPr lang="pl-PL" sz="1400" dirty="0" smtClean="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W przypadku zastosowania w procesie inwestycyjnym metody „</a:t>
            </a:r>
            <a:r>
              <a:rPr lang="pl-PL" sz="1400" i="1" dirty="0" smtClean="0">
                <a:latin typeface="Arial" pitchFamily="34" charset="0"/>
                <a:cs typeface="Arial" pitchFamily="34" charset="0"/>
              </a:rPr>
              <a:t>zaprojektuj-wybuduj”, dla której właściwym jest sporządzenie programu funkcjonalno-użytkowego, prawomocną decyzję o środowiskowych uwarunkowaniach należy przedłożyć wraz z wnioskiem o płatność. Wówczas należy zaznaczyć ND przy ww. załączniku. </a:t>
            </a:r>
            <a:endParaRPr lang="pl-PL" sz="1400" dirty="0" smtClean="0">
              <a:latin typeface="Arial" pitchFamily="34" charset="0"/>
              <a:cs typeface="Arial" pitchFamily="34" charset="0"/>
            </a:endParaRPr>
          </a:p>
          <a:p>
            <a:pPr algn="just"/>
            <a:endParaRPr lang="pl-PL" sz="1400" dirty="0" smtClean="0"/>
          </a:p>
          <a:p>
            <a:endParaRPr lang="pl-PL" sz="1400" dirty="0" smtClean="0"/>
          </a:p>
        </p:txBody>
      </p:sp>
    </p:spTree>
    <p:extLst>
      <p:ext uri="{BB962C8B-B14F-4D97-AF65-F5344CB8AC3E}">
        <p14:creationId xmlns:p14="http://schemas.microsoft.com/office/powerpoint/2010/main" xmlns="" val="29166506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612476" y="1475755"/>
            <a:ext cx="7643004" cy="3754874"/>
          </a:xfrm>
          <a:prstGeom prst="rect">
            <a:avLst/>
          </a:prstGeom>
        </p:spPr>
        <p:txBody>
          <a:bodyPr wrap="square">
            <a:spAutoFit/>
          </a:bodyPr>
          <a:lstStyle/>
          <a:p>
            <a:pPr marL="342900" indent="-342900">
              <a:buFont typeface="+mj-lt"/>
              <a:buAutoNum type="arabicPeriod" startAt="7"/>
            </a:pPr>
            <a:r>
              <a:rPr lang="pl-PL" sz="1400" b="1" dirty="0" smtClean="0">
                <a:latin typeface="Arial" panose="020B0604020202020204" pitchFamily="34" charset="0"/>
                <a:cs typeface="Arial" panose="020B0604020202020204" pitchFamily="34" charset="0"/>
              </a:rPr>
              <a:t>Szacunkowe </a:t>
            </a:r>
            <a:r>
              <a:rPr lang="pl-PL" sz="1400" b="1" dirty="0">
                <a:latin typeface="Arial" panose="020B0604020202020204" pitchFamily="34" charset="0"/>
                <a:cs typeface="Arial" panose="020B0604020202020204" pitchFamily="34" charset="0"/>
              </a:rPr>
              <a:t>zestawienie kosztów </a:t>
            </a:r>
            <a:r>
              <a:rPr lang="pl-PL" sz="1400" dirty="0" smtClean="0">
                <a:latin typeface="Arial" panose="020B0604020202020204" pitchFamily="34" charset="0"/>
                <a:cs typeface="Arial" panose="020B0604020202020204" pitchFamily="34" charset="0"/>
              </a:rPr>
              <a:t>– dotyczy projektów realizowanych metodą „zaprojektuj i wybuduj”  oryginał </a:t>
            </a:r>
            <a:r>
              <a:rPr lang="pl-PL" sz="1400" dirty="0">
                <a:latin typeface="Arial" panose="020B0604020202020204" pitchFamily="34" charset="0"/>
                <a:cs typeface="Arial" panose="020B0604020202020204" pitchFamily="34" charset="0"/>
              </a:rPr>
              <a:t>lub </a:t>
            </a:r>
            <a:r>
              <a:rPr lang="pl-PL" sz="1400" dirty="0" smtClean="0">
                <a:latin typeface="Arial" panose="020B0604020202020204" pitchFamily="34" charset="0"/>
                <a:cs typeface="Arial" panose="020B0604020202020204" pitchFamily="34" charset="0"/>
              </a:rPr>
              <a:t>kopia</a:t>
            </a:r>
          </a:p>
          <a:p>
            <a:endParaRPr lang="pl-PL" sz="1400" dirty="0">
              <a:latin typeface="Arial" panose="020B0604020202020204" pitchFamily="34" charset="0"/>
              <a:cs typeface="Arial" panose="020B0604020202020204" pitchFamily="34" charset="0"/>
            </a:endParaRPr>
          </a:p>
          <a:p>
            <a:pPr marL="504000" indent="-285750" algn="just"/>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Szacunkowe zestawienie kosztów powinno się odnosić się do zakresu operacji wyszczególnionego we Wniosku. </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W Szacunkowym zestawieniu kosztów należy podać</a:t>
            </a:r>
            <a:r>
              <a:rPr lang="pl-PL" sz="1400" u="sng" dirty="0" smtClean="0">
                <a:latin typeface="Arial" pitchFamily="34" charset="0"/>
                <a:cs typeface="Arial" pitchFamily="34" charset="0"/>
              </a:rPr>
              <a:t>: wyszczególniony zakres rzeczowy wraz z miernikami oraz koszty operacji wraz ze wskazaniem ich źródła</a:t>
            </a:r>
            <a:r>
              <a:rPr lang="pl-PL" sz="1400" dirty="0" smtClean="0">
                <a:latin typeface="Arial" pitchFamily="34" charset="0"/>
                <a:cs typeface="Arial" pitchFamily="34" charset="0"/>
              </a:rPr>
              <a:t>. W przypadku gdy wnioskodawca nie poda źródła, na podstawie którego oszacował koszty operacji, zostanie wezwany do uzupełnienia w tym zakresie</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Ceny w Szacunkowym zestawieniu kosztów powinny być określone na podstawie danych rynkowych, w tym danych z zawartych wcześniej umów lub powszechnie stosowanych, aktualnych publikacji. </a:t>
            </a:r>
          </a:p>
          <a:p>
            <a:pPr marL="504000" indent="-285750" algn="just"/>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786540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612636" y="1851190"/>
            <a:ext cx="7884384" cy="2308324"/>
          </a:xfrm>
          <a:prstGeom prst="rect">
            <a:avLst/>
          </a:prstGeom>
        </p:spPr>
        <p:txBody>
          <a:bodyPr wrap="square">
            <a:spAutoFit/>
          </a:bodyPr>
          <a:lstStyle/>
          <a:p>
            <a:pPr marL="342900" indent="-342900" algn="just">
              <a:buFont typeface="Wingdings" pitchFamily="2" charset="2"/>
              <a:buChar char="Ø"/>
            </a:pPr>
            <a:r>
              <a:rPr lang="pl-PL" dirty="0">
                <a:latin typeface="Arial" pitchFamily="34" charset="0"/>
                <a:cs typeface="Arial" pitchFamily="34" charset="0"/>
              </a:rPr>
              <a:t>W przypadku, gdy wniosek zawiera braki, Wnioskodawcy przysługuje prawo do </a:t>
            </a:r>
            <a:r>
              <a:rPr lang="pl-PL" b="1" dirty="0" smtClean="0">
                <a:solidFill>
                  <a:srgbClr val="FF0000"/>
                </a:solidFill>
                <a:latin typeface="Arial" pitchFamily="34" charset="0"/>
                <a:cs typeface="Arial" pitchFamily="34" charset="0"/>
              </a:rPr>
              <a:t>dwukrotnego</a:t>
            </a:r>
            <a:r>
              <a:rPr lang="pl-PL" dirty="0" smtClean="0">
                <a:latin typeface="Arial" pitchFamily="34" charset="0"/>
                <a:cs typeface="Arial" pitchFamily="34" charset="0"/>
              </a:rPr>
              <a:t> </a:t>
            </a:r>
            <a:r>
              <a:rPr lang="pl-PL" dirty="0">
                <a:latin typeface="Arial" pitchFamily="34" charset="0"/>
                <a:cs typeface="Arial" pitchFamily="34" charset="0"/>
              </a:rPr>
              <a:t>ich usunięcia (uzupełnienia</a:t>
            </a:r>
            <a:r>
              <a:rPr lang="pl-PL" dirty="0" smtClean="0">
                <a:latin typeface="Arial" pitchFamily="34" charset="0"/>
                <a:cs typeface="Arial" pitchFamily="34" charset="0"/>
              </a:rPr>
              <a:t>) w </a:t>
            </a:r>
            <a:r>
              <a:rPr lang="pl-PL" dirty="0">
                <a:latin typeface="Arial" pitchFamily="34" charset="0"/>
                <a:cs typeface="Arial" pitchFamily="34" charset="0"/>
              </a:rPr>
              <a:t>terminie 14 dni od dnia doręczenia wezwania. </a:t>
            </a:r>
            <a:endParaRPr lang="pl-PL" dirty="0" smtClean="0">
              <a:latin typeface="Arial" pitchFamily="34" charset="0"/>
              <a:cs typeface="Arial" pitchFamily="34" charset="0"/>
            </a:endParaRPr>
          </a:p>
          <a:p>
            <a:pPr marL="342900" indent="-342900" algn="just">
              <a:buFont typeface="Wingdings" pitchFamily="2" charset="2"/>
              <a:buChar char="Ø"/>
            </a:pPr>
            <a:endParaRPr lang="pl-PL" dirty="0">
              <a:latin typeface="Arial" pitchFamily="34" charset="0"/>
              <a:cs typeface="Arial" pitchFamily="34" charset="0"/>
            </a:endParaRPr>
          </a:p>
          <a:p>
            <a:pPr marL="342900" indent="-342900" algn="just">
              <a:buFont typeface="Wingdings" pitchFamily="2" charset="2"/>
              <a:buChar char="Ø"/>
            </a:pPr>
            <a:r>
              <a:rPr lang="pl-PL" dirty="0" smtClean="0">
                <a:latin typeface="Arial" pitchFamily="34" charset="0"/>
                <a:cs typeface="Arial" pitchFamily="34" charset="0"/>
              </a:rPr>
              <a:t>Jeżeli </a:t>
            </a:r>
            <a:r>
              <a:rPr lang="pl-PL" dirty="0">
                <a:latin typeface="Arial" pitchFamily="34" charset="0"/>
                <a:cs typeface="Arial" pitchFamily="34" charset="0"/>
              </a:rPr>
              <a:t>Wnioskodawca, pomimo wezwania, nie uzupełnił w terminie braków, pomoc nie zostanie przyznana. Wnioskodawca zostanie poinformowany o tym fakcie w formie pisemnej, z podaniem przyczyn nieprzyznania pomocy. </a:t>
            </a:r>
          </a:p>
        </p:txBody>
      </p:sp>
    </p:spTree>
    <p:extLst>
      <p:ext uri="{BB962C8B-B14F-4D97-AF65-F5344CB8AC3E}">
        <p14:creationId xmlns:p14="http://schemas.microsoft.com/office/powerpoint/2010/main" xmlns="" val="155643543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370936" y="1583267"/>
            <a:ext cx="8298427" cy="3970318"/>
          </a:xfrm>
          <a:prstGeom prst="rect">
            <a:avLst/>
          </a:prstGeom>
        </p:spPr>
        <p:txBody>
          <a:bodyPr wrap="square">
            <a:spAutoFit/>
          </a:bodyPr>
          <a:lstStyle/>
          <a:p>
            <a:pPr marL="342900" indent="-342900">
              <a:buFont typeface="+mj-lt"/>
              <a:buAutoNum type="arabicPeriod" startAt="8"/>
            </a:pPr>
            <a:r>
              <a:rPr lang="pl-PL" sz="1400" b="1" dirty="0" smtClean="0">
                <a:latin typeface="Arial" panose="020B0604020202020204" pitchFamily="34" charset="0"/>
                <a:cs typeface="Arial" pitchFamily="34" charset="0"/>
              </a:rPr>
              <a:t>Program </a:t>
            </a:r>
            <a:r>
              <a:rPr lang="pl-PL" sz="1400" b="1" dirty="0">
                <a:latin typeface="Arial" pitchFamily="34" charset="0"/>
                <a:cs typeface="Arial" pitchFamily="34" charset="0"/>
              </a:rPr>
              <a:t>funkcjonalno-użytkowy </a:t>
            </a:r>
            <a:r>
              <a:rPr lang="pl-PL" sz="1400" dirty="0" smtClean="0">
                <a:latin typeface="Arial" pitchFamily="34" charset="0"/>
                <a:cs typeface="Arial" pitchFamily="34" charset="0"/>
              </a:rPr>
              <a:t>w przypadku realizacji operacji metodą „zaprojektuj - wybuduj” – </a:t>
            </a:r>
            <a:r>
              <a:rPr lang="pl-PL" sz="1400" dirty="0">
                <a:latin typeface="Arial" pitchFamily="34" charset="0"/>
                <a:cs typeface="Arial" pitchFamily="34" charset="0"/>
              </a:rPr>
              <a:t>oryginał lub kopia </a:t>
            </a:r>
            <a:endParaRPr lang="pl-PL" sz="1400" dirty="0" smtClean="0">
              <a:latin typeface="Arial" pitchFamily="34" charset="0"/>
              <a:cs typeface="Arial" pitchFamily="34" charset="0"/>
            </a:endParaRPr>
          </a:p>
          <a:p>
            <a:endParaRPr lang="pl-PL" sz="1400" b="1" dirty="0">
              <a:latin typeface="Arial" panose="020B0604020202020204" pitchFamily="34" charset="0"/>
              <a:cs typeface="Arial" panose="020B0604020202020204" pitchFamily="34" charset="0"/>
            </a:endParaRPr>
          </a:p>
          <a:p>
            <a:pPr marL="540000" indent="-285750" algn="just"/>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Szczegółowy zakres i formę programu funkcjonalno – użytkowego określa rozporządzenie Ministra Infrastruktury z dnia 2 września 2004 </a:t>
            </a:r>
            <a:r>
              <a:rPr lang="pl-PL" sz="1400" dirty="0" err="1" smtClean="0">
                <a:latin typeface="Arial" pitchFamily="34" charset="0"/>
                <a:cs typeface="Arial" pitchFamily="34" charset="0"/>
              </a:rPr>
              <a:t>r</a:t>
            </a:r>
            <a:r>
              <a:rPr lang="pl-PL" sz="1400" dirty="0" smtClean="0">
                <a:latin typeface="Arial" pitchFamily="34" charset="0"/>
                <a:cs typeface="Arial" pitchFamily="34" charset="0"/>
              </a:rPr>
              <a:t>. </a:t>
            </a:r>
            <a:r>
              <a:rPr lang="pl-PL" sz="1400" i="1" dirty="0" smtClean="0">
                <a:latin typeface="Arial" pitchFamily="34" charset="0"/>
                <a:cs typeface="Arial" pitchFamily="34" charset="0"/>
              </a:rPr>
              <a:t>w sprawie szczegółowego zakresu i formy </a:t>
            </a:r>
            <a:r>
              <a:rPr lang="pl-PL" sz="1400" i="1" dirty="0" err="1" smtClean="0">
                <a:latin typeface="Arial" pitchFamily="34" charset="0"/>
                <a:cs typeface="Arial" pitchFamily="34" charset="0"/>
              </a:rPr>
              <a:t>dokumentacji</a:t>
            </a:r>
            <a:r>
              <a:rPr lang="pl-PL" sz="1400" i="1" dirty="0" smtClean="0">
                <a:latin typeface="Arial" pitchFamily="34" charset="0"/>
                <a:cs typeface="Arial" pitchFamily="34" charset="0"/>
              </a:rPr>
              <a:t> projektowej, specyfikacji technicznej wykonania i odbioru robót budowlanych oraz programu funkcjonalno-użytkowego (Dz. U. z 2013r. poz. 1129), </a:t>
            </a:r>
            <a:r>
              <a:rPr lang="pl-PL" sz="1400" u="sng" dirty="0" smtClean="0">
                <a:latin typeface="Arial" pitchFamily="34" charset="0"/>
                <a:cs typeface="Arial" pitchFamily="34" charset="0"/>
              </a:rPr>
              <a:t>zgodnie z którym należy sporządzić ten dokument.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 przypadku gdy operacja jest realizowana wg zasady „zaprojektuj - wybuduj” i Wnioskodawca złożył ww. załącznik, nie ma obowiązku składać wraz z wnioskiem o pomoc dokumentów, </a:t>
            </a:r>
            <a:br>
              <a:rPr lang="pl-PL" sz="1400" dirty="0" smtClean="0">
                <a:latin typeface="Arial" pitchFamily="34" charset="0"/>
                <a:cs typeface="Arial" pitchFamily="34" charset="0"/>
              </a:rPr>
            </a:br>
            <a:r>
              <a:rPr lang="pl-PL" sz="1400" dirty="0" smtClean="0">
                <a:latin typeface="Arial" pitchFamily="34" charset="0"/>
                <a:cs typeface="Arial" pitchFamily="34" charset="0"/>
              </a:rPr>
              <a:t>o których mowa w punktach 3, 4, 5 i 6 listy załączników.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 takim przypadku w ww. punktach </a:t>
            </a:r>
            <a:r>
              <a:rPr lang="pl-PL" sz="1400" dirty="0">
                <a:latin typeface="Arial" pitchFamily="34" charset="0"/>
                <a:cs typeface="Arial" pitchFamily="34" charset="0"/>
              </a:rPr>
              <a:t>listy załączników należy </a:t>
            </a:r>
            <a:r>
              <a:rPr lang="pl-PL" sz="1400" dirty="0" smtClean="0">
                <a:latin typeface="Arial" pitchFamily="34" charset="0"/>
                <a:cs typeface="Arial" pitchFamily="34" charset="0"/>
              </a:rPr>
              <a:t>zaznaczyć N/D. Załączniki te będą wymagane wraz z wnioskiem o płatność.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p:txBody>
      </p:sp>
    </p:spTree>
    <p:extLst>
      <p:ext uri="{BB962C8B-B14F-4D97-AF65-F5344CB8AC3E}">
        <p14:creationId xmlns:p14="http://schemas.microsoft.com/office/powerpoint/2010/main" xmlns="" val="7865403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332757" y="1596524"/>
            <a:ext cx="7974481" cy="4185761"/>
          </a:xfrm>
          <a:prstGeom prst="rect">
            <a:avLst/>
          </a:prstGeom>
        </p:spPr>
        <p:txBody>
          <a:bodyPr wrap="square">
            <a:spAutoFit/>
          </a:bodyPr>
          <a:lstStyle/>
          <a:p>
            <a:pPr marL="342900" indent="-342900" algn="just">
              <a:buFont typeface="+mj-lt"/>
              <a:buAutoNum type="arabicPeriod" startAt="9"/>
            </a:pPr>
            <a:r>
              <a:rPr lang="pl-PL" sz="1400" b="1" dirty="0" smtClean="0">
                <a:latin typeface="Arial" pitchFamily="34" charset="0"/>
                <a:cs typeface="Arial" pitchFamily="34" charset="0"/>
              </a:rPr>
              <a:t>Miejscowy plan zagospodarowania przestrzennego albo decyzja o warunkach zabudowy</a:t>
            </a:r>
            <a:br>
              <a:rPr lang="pl-PL" sz="1400" b="1" dirty="0" smtClean="0">
                <a:latin typeface="Arial" pitchFamily="34" charset="0"/>
                <a:cs typeface="Arial" pitchFamily="34" charset="0"/>
              </a:rPr>
            </a:br>
            <a:r>
              <a:rPr lang="pl-PL" sz="1400" b="1" dirty="0" smtClean="0">
                <a:latin typeface="Arial" pitchFamily="34" charset="0"/>
                <a:cs typeface="Arial" pitchFamily="34" charset="0"/>
              </a:rPr>
              <a:t>i zagospodarowaniu terenu (decyzja o ustaleniu lokalizacji inwestycji celu publicznego)</a:t>
            </a:r>
            <a:r>
              <a:rPr lang="pl-PL" sz="1400" dirty="0" smtClean="0">
                <a:latin typeface="Arial" pitchFamily="34" charset="0"/>
                <a:cs typeface="Arial" pitchFamily="34" charset="0"/>
              </a:rPr>
              <a:t>– kopia </a:t>
            </a:r>
          </a:p>
          <a:p>
            <a:pPr algn="just"/>
            <a:endParaRPr lang="pl-PL" sz="1400" b="1"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Miejscowy plan zagospodarowania przestrzennego (o ile został sporządzony) lub decyzja </a:t>
            </a:r>
            <a:br>
              <a:rPr lang="pl-PL" sz="1400" dirty="0" smtClean="0">
                <a:latin typeface="Arial" pitchFamily="34" charset="0"/>
                <a:cs typeface="Arial" pitchFamily="34" charset="0"/>
              </a:rPr>
            </a:br>
            <a:r>
              <a:rPr lang="pl-PL" sz="1400" dirty="0" smtClean="0">
                <a:latin typeface="Arial" pitchFamily="34" charset="0"/>
                <a:cs typeface="Arial" pitchFamily="34" charset="0"/>
              </a:rPr>
              <a:t>o warunkach zabudowy i zagospodarowaniu terenu (jeżeli uzyskanie takiej decyzji jest wymagane), powinny potwierdzać, że inwestycja planowana do realizacji w ramach operacji jest zlokalizowana na obszarze, który w dokumencie planistycznym gminy został wyznaczony pod taką inwestycję.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Wnioskodawca może przedstawić wydruk ze strony internetowej zawierający link (adres) </a:t>
            </a:r>
            <a:br>
              <a:rPr lang="pl-PL" sz="1400" dirty="0" smtClean="0">
                <a:latin typeface="Arial" pitchFamily="34" charset="0"/>
                <a:cs typeface="Arial" pitchFamily="34" charset="0"/>
              </a:rPr>
            </a:br>
            <a:r>
              <a:rPr lang="pl-PL" sz="1400" dirty="0" smtClean="0">
                <a:latin typeface="Arial" pitchFamily="34" charset="0"/>
                <a:cs typeface="Arial" pitchFamily="34" charset="0"/>
              </a:rPr>
              <a:t>do strony www (np. ze strony BIP gminy, powiatu) oraz datę wydrukowania. Wnioskodawca może przedstawić tylko ten fragment dokumentu, który zawiera informacje dotyczące inwestycji. Możliwe jest również złożenie dokumentacji w postaci elektronicznej (np. zapisanej lub zeskanowanej dokumentacji na nośniku optycznym CD). </a:t>
            </a:r>
          </a:p>
          <a:p>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Opcję N/D należy zaznaczyć, w przypadku gdy dla danego terenu nie sporządzono miejscowego planu zagospodarowania oraz nie jest wymagane uzyskanie decyzji </a:t>
            </a:r>
            <a:br>
              <a:rPr lang="pl-PL" sz="1400" dirty="0" smtClean="0">
                <a:latin typeface="Arial" pitchFamily="34" charset="0"/>
                <a:cs typeface="Arial" pitchFamily="34" charset="0"/>
              </a:rPr>
            </a:br>
            <a:r>
              <a:rPr lang="pl-PL" sz="1400" dirty="0" smtClean="0">
                <a:latin typeface="Arial" pitchFamily="34" charset="0"/>
                <a:cs typeface="Arial" pitchFamily="34" charset="0"/>
              </a:rPr>
              <a:t>o warunkach zabudowy i zagospodarowaniu terenu. </a:t>
            </a: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7865403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10873" y="1518889"/>
            <a:ext cx="8017136" cy="3970318"/>
          </a:xfrm>
          <a:prstGeom prst="rect">
            <a:avLst/>
          </a:prstGeom>
        </p:spPr>
        <p:txBody>
          <a:bodyPr wrap="square">
            <a:spAutoFit/>
          </a:bodyPr>
          <a:lstStyle/>
          <a:p>
            <a:pPr marL="342900" indent="-342900">
              <a:buFont typeface="+mj-lt"/>
              <a:buAutoNum type="arabicPeriod" startAt="10"/>
            </a:pPr>
            <a:r>
              <a:rPr lang="pl-PL" sz="1400" b="1" dirty="0" smtClean="0">
                <a:latin typeface="Arial" pitchFamily="34" charset="0"/>
                <a:cs typeface="Arial" pitchFamily="34" charset="0"/>
              </a:rPr>
              <a:t>Dokument strategiczny dotyczący obszaru, na którym planowana jest realizacja operacji, określający strategię rozwoju oraz obszary lub cele lokalnej polityki rozwoju</a:t>
            </a:r>
            <a:r>
              <a:rPr lang="pl-PL" sz="1400" dirty="0" smtClean="0">
                <a:latin typeface="Arial" pitchFamily="34" charset="0"/>
                <a:cs typeface="Arial" pitchFamily="34" charset="0"/>
              </a:rPr>
              <a:t> – kopia </a:t>
            </a:r>
          </a:p>
          <a:p>
            <a:pPr algn="just"/>
            <a:endParaRPr lang="pl-PL" sz="1400" b="1" dirty="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Strategia rozwoju gminy/związku lub inny dokument określający obszary i cele lokalnej polityki rozwoju (np. plan rozwoju miejscowości), powinny potwierdzać, że operacja jest spójna z dokumentem strategicznym Wnioskodawcy. Dopuszcza się zaktualizowane plany odnowy miejscowości, które będą obejmowały realizację danej operacji w zaplanowanym we wniosku terminie.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Z przedłożonej dokumentacji strategicznej musi wynikać, że operacja wpisuje się w szerszy kontekst związany z rozwojem danego obszaru gminy/związku – że Wnioskodawca wśród zadań do realizacji priorytetowo traktuje inwestycję i nie jest to inwestycja ad hoc. Jest to wymóg, którego niespełnienie będzie skutkować odmową przyznania pomocy.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Preferuje się dokumenty w wersji elektronicznej (płyta CD), ewentualnie wyciągi lub wypisy, wydruki ze strony internetowej zawierające link (adres) do strony www, na podstawie których będzie można jednoznacznie potwierdzić odniesienie do planowanej operacji w tych dokumentach. </a:t>
            </a: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56785806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162984" y="1468967"/>
            <a:ext cx="8655490" cy="4832092"/>
          </a:xfrm>
          <a:prstGeom prst="rect">
            <a:avLst/>
          </a:prstGeom>
        </p:spPr>
        <p:txBody>
          <a:bodyPr wrap="square">
            <a:spAutoFit/>
          </a:bodyPr>
          <a:lstStyle/>
          <a:p>
            <a:pPr marL="342900" indent="-342900">
              <a:buFont typeface="+mj-lt"/>
              <a:buAutoNum type="arabicPeriod" startAt="11"/>
            </a:pPr>
            <a:r>
              <a:rPr lang="pl-PL" sz="1400" b="1" dirty="0" smtClean="0">
                <a:latin typeface="Arial" pitchFamily="34" charset="0"/>
                <a:cs typeface="Arial" pitchFamily="34" charset="0"/>
              </a:rPr>
              <a:t>Opis </a:t>
            </a:r>
            <a:r>
              <a:rPr lang="pl-PL" sz="1400" b="1" dirty="0">
                <a:latin typeface="Arial" pitchFamily="34" charset="0"/>
                <a:cs typeface="Arial" pitchFamily="34" charset="0"/>
              </a:rPr>
              <a:t>zadań wymienionych w zestawieniu rzeczowo – finansowym operacji </a:t>
            </a:r>
            <a:r>
              <a:rPr lang="pl-PL" sz="1400" dirty="0">
                <a:latin typeface="Arial" pitchFamily="34" charset="0"/>
                <a:cs typeface="Arial" pitchFamily="34" charset="0"/>
              </a:rPr>
              <a:t>(</a:t>
            </a:r>
            <a:r>
              <a:rPr lang="pl-PL" sz="1400" dirty="0" smtClean="0">
                <a:latin typeface="Arial" pitchFamily="34" charset="0"/>
                <a:cs typeface="Arial" pitchFamily="34" charset="0"/>
              </a:rPr>
              <a:t>zwany </a:t>
            </a:r>
            <a:r>
              <a:rPr lang="pl-PL" sz="1400" dirty="0">
                <a:latin typeface="Arial" pitchFamily="34" charset="0"/>
                <a:cs typeface="Arial" pitchFamily="34" charset="0"/>
              </a:rPr>
              <a:t>dalej </a:t>
            </a:r>
            <a:r>
              <a:rPr lang="pl-PL" sz="1400" dirty="0" smtClean="0">
                <a:latin typeface="Arial" pitchFamily="34" charset="0"/>
                <a:cs typeface="Arial" pitchFamily="34" charset="0"/>
              </a:rPr>
              <a:t>Opisem</a:t>
            </a:r>
            <a:br>
              <a:rPr lang="pl-PL" sz="1400" dirty="0" smtClean="0">
                <a:latin typeface="Arial" pitchFamily="34" charset="0"/>
                <a:cs typeface="Arial" pitchFamily="34" charset="0"/>
              </a:rPr>
            </a:br>
            <a:r>
              <a:rPr lang="pl-PL" sz="1400" dirty="0" smtClean="0">
                <a:latin typeface="Arial" pitchFamily="34" charset="0"/>
                <a:cs typeface="Arial" pitchFamily="34" charset="0"/>
              </a:rPr>
              <a:t>zadań</a:t>
            </a:r>
            <a:r>
              <a:rPr lang="pl-PL" sz="1400" dirty="0">
                <a:latin typeface="Arial" pitchFamily="34" charset="0"/>
                <a:cs typeface="Arial" pitchFamily="34" charset="0"/>
              </a:rPr>
              <a:t>) </a:t>
            </a:r>
            <a:r>
              <a:rPr lang="pl-PL" sz="1400" dirty="0" smtClean="0">
                <a:latin typeface="Arial" pitchFamily="34" charset="0"/>
                <a:cs typeface="Arial" pitchFamily="34" charset="0"/>
              </a:rPr>
              <a:t>- oryginał</a:t>
            </a:r>
          </a:p>
          <a:p>
            <a:endParaRPr lang="pl-PL" sz="1400" b="1"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Opis sporządza </a:t>
            </a:r>
            <a:r>
              <a:rPr lang="pl-PL" sz="1400" dirty="0">
                <a:latin typeface="Arial" pitchFamily="34" charset="0"/>
                <a:cs typeface="Arial" pitchFamily="34" charset="0"/>
              </a:rPr>
              <a:t>się w przypadku dokonywania zakupu sprzętu, materiałów i usług służących realizacji operacji, które nie zostały ujęte  w kosztorysie inwestorskim albo w szacunkowym zestawieniu kosztów (w przypadku realizacji operacji metodą „zaprojektuj  i wybuduj</a:t>
            </a:r>
            <a:r>
              <a:rPr lang="pl-PL" sz="1400" dirty="0" smtClean="0">
                <a:latin typeface="Arial" pitchFamily="34" charset="0"/>
                <a:cs typeface="Arial" pitchFamily="34" charset="0"/>
              </a:rPr>
              <a:t>”). Opis zadań dotyczy również kosztów ogólnych – na formularzu udostępnionym przez UM.</a:t>
            </a:r>
          </a:p>
          <a:p>
            <a:pPr marL="285750" indent="-285750" algn="just">
              <a:buFont typeface="Wingdings" panose="05000000000000000000" pitchFamily="2" charset="2"/>
              <a:buChar char="Ø"/>
            </a:pPr>
            <a:endParaRPr lang="pl-PL" sz="1400" dirty="0"/>
          </a:p>
          <a:p>
            <a:pPr marL="285750" indent="-285750" algn="just">
              <a:buFont typeface="Wingdings" panose="05000000000000000000" pitchFamily="2" charset="2"/>
              <a:buChar char="Ø"/>
            </a:pPr>
            <a:r>
              <a:rPr lang="pl-PL" sz="1400" dirty="0" smtClean="0">
                <a:latin typeface="Arial" pitchFamily="34" charset="0"/>
                <a:cs typeface="Arial" pitchFamily="34" charset="0"/>
              </a:rPr>
              <a:t>W celu </a:t>
            </a:r>
            <a:r>
              <a:rPr lang="pl-PL" sz="1400" dirty="0">
                <a:latin typeface="Arial" pitchFamily="34" charset="0"/>
                <a:cs typeface="Arial" pitchFamily="34" charset="0"/>
              </a:rPr>
              <a:t>zapewnienia, że wykazane planowane koszty </a:t>
            </a:r>
            <a:r>
              <a:rPr lang="pl-PL" sz="1400" dirty="0" smtClean="0">
                <a:latin typeface="Arial" pitchFamily="34" charset="0"/>
                <a:cs typeface="Arial" pitchFamily="34" charset="0"/>
              </a:rPr>
              <a:t>(nie objęte przetargiem) nie </a:t>
            </a:r>
            <a:r>
              <a:rPr lang="pl-PL" sz="1400" dirty="0">
                <a:latin typeface="Arial" pitchFamily="34" charset="0"/>
                <a:cs typeface="Arial" pitchFamily="34" charset="0"/>
              </a:rPr>
              <a:t>przekraczają wartości rynkowej tych kosztów należy dokonać rozeznania rynku i wskazać źródło przyjętych cen.  </a:t>
            </a:r>
            <a:r>
              <a:rPr lang="pl-PL" sz="1400" dirty="0" smtClean="0">
                <a:latin typeface="Arial" pitchFamily="34" charset="0"/>
                <a:cs typeface="Arial" pitchFamily="34" charset="0"/>
              </a:rPr>
              <a:t> </a:t>
            </a:r>
          </a:p>
          <a:p>
            <a:pPr marL="285750" indent="-285750" algn="just">
              <a:buFont typeface="Wingdings" panose="05000000000000000000" pitchFamily="2" charset="2"/>
              <a:buChar char="Ø"/>
            </a:pP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Rozeznanie </a:t>
            </a:r>
            <a:r>
              <a:rPr lang="pl-PL" sz="1400" dirty="0">
                <a:latin typeface="Arial" pitchFamily="34" charset="0"/>
                <a:cs typeface="Arial" pitchFamily="34" charset="0"/>
              </a:rPr>
              <a:t>rynku oznacza oszacowanie wartości zamówienia poprzez porównanie cen u potencjalnych dostawców/usługodawców, o ile na rynku istnieje więcej niż jeden dla określonego rodzaju dostaw/usług.  </a:t>
            </a: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endParaRPr lang="pl-PL" sz="1400"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W </a:t>
            </a:r>
            <a:r>
              <a:rPr lang="pl-PL" sz="1400" dirty="0">
                <a:latin typeface="Arial" pitchFamily="34" charset="0"/>
                <a:cs typeface="Arial" pitchFamily="34" charset="0"/>
              </a:rPr>
              <a:t>przypadku, gdy wnioskodawca stwierdzi, że nie znalazł na rynku więcej niż jednego potencjalnego </a:t>
            </a:r>
            <a:r>
              <a:rPr lang="pl-PL" sz="1400" dirty="0" smtClean="0">
                <a:latin typeface="Arial" pitchFamily="34" charset="0"/>
                <a:cs typeface="Arial" pitchFamily="34" charset="0"/>
              </a:rPr>
              <a:t>dostawcy/usługodawcy, </a:t>
            </a:r>
            <a:r>
              <a:rPr lang="pl-PL" sz="1400" dirty="0">
                <a:latin typeface="Arial" pitchFamily="34" charset="0"/>
                <a:cs typeface="Arial" pitchFamily="34" charset="0"/>
              </a:rPr>
              <a:t>zobowiązany jest do wyczerpującego uzasadnienia takiej sytuacji. </a:t>
            </a:r>
            <a:endParaRPr lang="pl-PL" sz="1400" dirty="0" smtClean="0">
              <a:latin typeface="Arial" pitchFamily="34" charset="0"/>
              <a:cs typeface="Arial" pitchFamily="34" charset="0"/>
            </a:endParaRP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Udokumentowanie </a:t>
            </a:r>
            <a:r>
              <a:rPr lang="pl-PL" sz="1400" dirty="0">
                <a:latin typeface="Arial" pitchFamily="34" charset="0"/>
                <a:cs typeface="Arial" pitchFamily="34" charset="0"/>
              </a:rPr>
              <a:t>dokonania rozeznania rynku dla poszczególnych pozycji w Opisie zadań polega na wskazaniu </a:t>
            </a:r>
            <a:r>
              <a:rPr lang="pl-PL" sz="1400" dirty="0" smtClean="0">
                <a:latin typeface="Arial" pitchFamily="34" charset="0"/>
                <a:cs typeface="Arial" pitchFamily="34" charset="0"/>
              </a:rPr>
              <a:t>źródła </a:t>
            </a:r>
            <a:r>
              <a:rPr lang="pl-PL" sz="1400" dirty="0">
                <a:latin typeface="Arial" pitchFamily="34" charset="0"/>
                <a:cs typeface="Arial" pitchFamily="34" charset="0"/>
              </a:rPr>
              <a:t>i ceny za określony rodzaj usługi/dostawy oraz uzasadnienie dokonanego wyboru. </a:t>
            </a:r>
            <a:endParaRPr lang="pl-PL" sz="1400" dirty="0" smtClean="0">
              <a:latin typeface="Arial" pitchFamily="34" charset="0"/>
              <a:cs typeface="Arial" pitchFamily="34" charset="0"/>
            </a:endParaRPr>
          </a:p>
          <a:p>
            <a:pPr algn="just"/>
            <a:endParaRPr lang="pl-PL" sz="1400" dirty="0"/>
          </a:p>
          <a:p>
            <a:pPr algn="just"/>
            <a:endParaRPr lang="pl-PL" sz="1400" dirty="0"/>
          </a:p>
        </p:txBody>
      </p:sp>
    </p:spTree>
    <p:extLst>
      <p:ext uri="{BB962C8B-B14F-4D97-AF65-F5344CB8AC3E}">
        <p14:creationId xmlns:p14="http://schemas.microsoft.com/office/powerpoint/2010/main" xmlns="" val="139399895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4" name="Prostokąt 3"/>
          <p:cNvSpPr/>
          <p:nvPr/>
        </p:nvSpPr>
        <p:spPr>
          <a:xfrm>
            <a:off x="279400" y="3730317"/>
            <a:ext cx="8686800" cy="2092881"/>
          </a:xfrm>
          <a:prstGeom prst="rect">
            <a:avLst/>
          </a:prstGeom>
        </p:spPr>
        <p:txBody>
          <a:bodyPr wrap="square">
            <a:spAutoFit/>
          </a:bodyPr>
          <a:lstStyle/>
          <a:p>
            <a:r>
              <a:rPr lang="pl-PL" sz="1200" b="1" dirty="0" smtClean="0">
                <a:latin typeface="Arial" pitchFamily="34" charset="0"/>
                <a:cs typeface="Arial" pitchFamily="34" charset="0"/>
              </a:rPr>
              <a:t>11. Opis zadań wymienionych w zestawieniu rzeczowo – finansowym operacji </a:t>
            </a:r>
            <a:r>
              <a:rPr lang="pl-PL" sz="1200" b="1" dirty="0" err="1" smtClean="0">
                <a:latin typeface="Arial" pitchFamily="34" charset="0"/>
                <a:cs typeface="Arial" pitchFamily="34" charset="0"/>
              </a:rPr>
              <a:t>cd</a:t>
            </a:r>
            <a:r>
              <a:rPr lang="pl-PL" sz="1200" b="1" dirty="0" smtClean="0">
                <a:latin typeface="Arial" pitchFamily="34" charset="0"/>
                <a:cs typeface="Arial" pitchFamily="34" charset="0"/>
              </a:rPr>
              <a:t>.</a:t>
            </a:r>
          </a:p>
          <a:p>
            <a:endParaRPr lang="pl-PL" sz="1200" dirty="0" smtClean="0">
              <a:latin typeface="Arial" pitchFamily="34" charset="0"/>
              <a:cs typeface="Arial" pitchFamily="34" charset="0"/>
            </a:endParaRPr>
          </a:p>
          <a:p>
            <a:pPr marL="171450" indent="-171450" algn="just">
              <a:buFont typeface="Wingdings" panose="05000000000000000000" pitchFamily="2" charset="2"/>
              <a:buChar char="Ø"/>
            </a:pPr>
            <a:r>
              <a:rPr lang="pl-PL" sz="1200" dirty="0" smtClean="0">
                <a:latin typeface="Arial" pitchFamily="34" charset="0"/>
                <a:cs typeface="Arial" pitchFamily="34" charset="0"/>
              </a:rPr>
              <a:t>W kolumnie uzasadnienie/uwagi należy </a:t>
            </a:r>
            <a:r>
              <a:rPr lang="pl-PL" sz="1200" dirty="0">
                <a:latin typeface="Arial" pitchFamily="34" charset="0"/>
                <a:cs typeface="Arial" pitchFamily="34" charset="0"/>
              </a:rPr>
              <a:t>podać źródło ceny przyjętej w odniesieniu do danego zadania oraz wskazać informacje: </a:t>
            </a:r>
            <a:endParaRPr lang="pl-PL" sz="1200" dirty="0" smtClean="0">
              <a:latin typeface="Arial" pitchFamily="34" charset="0"/>
              <a:cs typeface="Arial" pitchFamily="34" charset="0"/>
            </a:endParaRPr>
          </a:p>
          <a:p>
            <a:pPr marL="800100" lvl="1" indent="-342900" algn="just">
              <a:buAutoNum type="alphaLcParenR"/>
            </a:pPr>
            <a:r>
              <a:rPr lang="pl-PL" sz="1200" dirty="0" smtClean="0">
                <a:latin typeface="Arial" pitchFamily="34" charset="0"/>
                <a:cs typeface="Arial" pitchFamily="34" charset="0"/>
              </a:rPr>
              <a:t>uzasadniające </a:t>
            </a:r>
            <a:r>
              <a:rPr lang="pl-PL" sz="1200" dirty="0">
                <a:latin typeface="Arial" pitchFamily="34" charset="0"/>
                <a:cs typeface="Arial" pitchFamily="34" charset="0"/>
              </a:rPr>
              <a:t>poniesienie danego kosztu (dlaczego planuje się ponieść dany koszt), pozwalające zbadać jego racjonalność;  </a:t>
            </a:r>
            <a:endParaRPr lang="pl-PL" sz="1200" dirty="0" smtClean="0">
              <a:latin typeface="Arial" pitchFamily="34" charset="0"/>
              <a:cs typeface="Arial" pitchFamily="34" charset="0"/>
            </a:endParaRPr>
          </a:p>
          <a:p>
            <a:pPr marL="800100" lvl="1" indent="-342900" algn="just">
              <a:spcAft>
                <a:spcPts val="600"/>
              </a:spcAft>
              <a:buAutoNum type="alphaLcParenR"/>
            </a:pPr>
            <a:r>
              <a:rPr lang="pl-PL" sz="1200" dirty="0" smtClean="0">
                <a:latin typeface="Arial" pitchFamily="34" charset="0"/>
                <a:cs typeface="Arial" pitchFamily="34" charset="0"/>
              </a:rPr>
              <a:t>uzasadniające </a:t>
            </a:r>
            <a:r>
              <a:rPr lang="pl-PL" sz="1200" dirty="0">
                <a:latin typeface="Arial" pitchFamily="34" charset="0"/>
                <a:cs typeface="Arial" pitchFamily="34" charset="0"/>
              </a:rPr>
              <a:t>jego wysokość. </a:t>
            </a:r>
            <a:endParaRPr lang="pl-PL" sz="1200" dirty="0" smtClean="0">
              <a:latin typeface="Arial" pitchFamily="34" charset="0"/>
              <a:cs typeface="Arial" pitchFamily="34" charset="0"/>
            </a:endParaRPr>
          </a:p>
          <a:p>
            <a:pPr marL="171450" indent="-171450" algn="just">
              <a:spcAft>
                <a:spcPts val="600"/>
              </a:spcAft>
              <a:buFont typeface="Wingdings" panose="05000000000000000000" pitchFamily="2" charset="2"/>
              <a:buChar char="Ø"/>
            </a:pPr>
            <a:r>
              <a:rPr lang="pl-PL" sz="1200" dirty="0" smtClean="0">
                <a:latin typeface="Arial" pitchFamily="34" charset="0"/>
                <a:cs typeface="Arial" pitchFamily="34" charset="0"/>
              </a:rPr>
              <a:t>Na </a:t>
            </a:r>
            <a:r>
              <a:rPr lang="pl-PL" sz="1200" dirty="0">
                <a:latin typeface="Arial" pitchFamily="34" charset="0"/>
                <a:cs typeface="Arial" pitchFamily="34" charset="0"/>
              </a:rPr>
              <a:t>potwierdzenie dokonanego rozeznania rynku wskazane jest dołączenie kopie dokumentów uzasadniających przyjęty poziom cen dla danego zadania (np. wydruki z </a:t>
            </a:r>
            <a:r>
              <a:rPr lang="pl-PL" sz="1200" dirty="0" err="1">
                <a:latin typeface="Arial" pitchFamily="34" charset="0"/>
                <a:cs typeface="Arial" pitchFamily="34" charset="0"/>
              </a:rPr>
              <a:t>i</a:t>
            </a:r>
            <a:r>
              <a:rPr lang="pl-PL" sz="1200" dirty="0" err="1" smtClean="0">
                <a:latin typeface="Arial" pitchFamily="34" charset="0"/>
                <a:cs typeface="Arial" pitchFamily="34" charset="0"/>
              </a:rPr>
              <a:t>nternetu</a:t>
            </a:r>
            <a:r>
              <a:rPr lang="pl-PL" sz="1200" dirty="0" smtClean="0">
                <a:latin typeface="Arial" pitchFamily="34" charset="0"/>
                <a:cs typeface="Arial" pitchFamily="34" charset="0"/>
              </a:rPr>
              <a:t>)</a:t>
            </a:r>
          </a:p>
          <a:p>
            <a:pPr marL="171450" indent="-171450" algn="just">
              <a:spcAft>
                <a:spcPts val="600"/>
              </a:spcAft>
              <a:buFont typeface="Wingdings" panose="05000000000000000000" pitchFamily="2" charset="2"/>
              <a:buChar char="Ø"/>
            </a:pPr>
            <a:r>
              <a:rPr lang="pl-PL" sz="1200" dirty="0" smtClean="0">
                <a:latin typeface="Arial" pitchFamily="34" charset="0"/>
                <a:cs typeface="Arial" pitchFamily="34" charset="0"/>
              </a:rPr>
              <a:t>Ceny </a:t>
            </a:r>
            <a:r>
              <a:rPr lang="pl-PL" sz="1200" dirty="0">
                <a:latin typeface="Arial" pitchFamily="34" charset="0"/>
                <a:cs typeface="Arial" pitchFamily="34" charset="0"/>
              </a:rPr>
              <a:t>jednostkowe oraz wartości Opisu zadań należy podawać z dokładnością do dwóch miejsc po przecinku.  </a:t>
            </a:r>
            <a:endParaRPr lang="pl-PL" sz="1200"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565647" y="790883"/>
          <a:ext cx="6110796" cy="2852961"/>
        </p:xfrm>
        <a:graphic>
          <a:graphicData uri="http://schemas.openxmlformats.org/drawingml/2006/table">
            <a:tbl>
              <a:tblPr/>
              <a:tblGrid>
                <a:gridCol w="161776"/>
                <a:gridCol w="543565"/>
                <a:gridCol w="1417152"/>
                <a:gridCol w="407674"/>
                <a:gridCol w="500426"/>
                <a:gridCol w="621217"/>
                <a:gridCol w="767894"/>
                <a:gridCol w="1691092"/>
              </a:tblGrid>
              <a:tr h="89290">
                <a:tc gridSpan="2">
                  <a:txBody>
                    <a:bodyPr/>
                    <a:lstStyle/>
                    <a:p>
                      <a:pPr algn="l" fontAlgn="ctr"/>
                      <a:endParaRPr lang="pl-PL" sz="700" b="1" i="0" u="none" strike="noStrike">
                        <a:latin typeface="Arial"/>
                      </a:endParaRPr>
                    </a:p>
                  </a:txBody>
                  <a:tcPr marL="6458" marR="6458" marT="6458" marB="0" anchor="ctr">
                    <a:lnL>
                      <a:noFill/>
                    </a:lnL>
                    <a:lnR>
                      <a:noFill/>
                    </a:lnR>
                    <a:lnT>
                      <a:noFill/>
                    </a:lnT>
                    <a:lnB>
                      <a:noFill/>
                    </a:lnB>
                  </a:tcPr>
                </a:tc>
                <a:tc hMerge="1">
                  <a:txBody>
                    <a:bodyPr/>
                    <a:lstStyle/>
                    <a:p>
                      <a:endParaRPr lang="pl-PL"/>
                    </a:p>
                  </a:txBody>
                  <a:tcPr/>
                </a:tc>
                <a:tc>
                  <a:txBody>
                    <a:bodyPr/>
                    <a:lstStyle/>
                    <a:p>
                      <a:pPr algn="l" fontAlgn="ctr"/>
                      <a:endParaRPr lang="pl-PL" sz="700" b="1" i="0" u="none" strike="noStrike">
                        <a:latin typeface="Arial"/>
                      </a:endParaRPr>
                    </a:p>
                  </a:txBody>
                  <a:tcPr marL="6458" marR="6458" marT="6458" marB="0" anchor="ctr">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ctr" fontAlgn="b"/>
                      <a:endParaRPr lang="pl-PL" sz="700" b="1"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a:txBody>
                    <a:bodyPr/>
                    <a:lstStyle/>
                    <a:p>
                      <a:pPr algn="ctr" fontAlgn="ctr"/>
                      <a:r>
                        <a:rPr lang="pl-PL" sz="700" b="1" i="0" u="none" strike="noStrike">
                          <a:latin typeface="Arial"/>
                        </a:rPr>
                        <a:t>W-1/7.4.2.</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80360">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r>
                        <a:rPr lang="pl-PL" sz="700" b="0" i="0" u="none" strike="noStrike">
                          <a:latin typeface="Arial"/>
                        </a:rPr>
                        <a:t> </a:t>
                      </a: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r>
                        <a:rPr lang="pl-PL" sz="700" b="0" i="0" u="none" strike="noStrike">
                          <a:latin typeface="Arial"/>
                        </a:rPr>
                        <a:t>                                </a:t>
                      </a: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b"/>
                      <a:r>
                        <a:rPr lang="pl-PL" sz="700" b="0" i="0" u="none" strike="noStrike">
                          <a:latin typeface="Arial"/>
                        </a:rPr>
                        <a:t>załącznik nr 11</a:t>
                      </a: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78218">
                <a:tc gridSpan="8">
                  <a:txBody>
                    <a:bodyPr/>
                    <a:lstStyle/>
                    <a:p>
                      <a:pPr algn="ctr" fontAlgn="b"/>
                      <a:r>
                        <a:rPr lang="pl-PL" sz="700" b="1" i="0" u="none" strike="noStrike">
                          <a:latin typeface="Arial"/>
                        </a:rPr>
                        <a:t>Opis zadań wymienionych w zestawieniu rzeczowo-finansowym operacji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89290">
                <a:tc gridSpan="8">
                  <a:txBody>
                    <a:bodyPr/>
                    <a:lstStyle/>
                    <a:p>
                      <a:pPr algn="ctr" fontAlgn="ctr"/>
                      <a:r>
                        <a:rPr lang="pl-PL" sz="500" b="0" i="1"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78218">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90191">
                <a:tc>
                  <a:txBody>
                    <a:bodyPr/>
                    <a:lstStyle/>
                    <a:p>
                      <a:pPr algn="ctr" fontAlgn="ctr"/>
                      <a:r>
                        <a:rPr lang="pl-PL" sz="500" b="1" i="0" u="none" strike="noStrike">
                          <a:latin typeface="Arial"/>
                        </a:rPr>
                        <a:t>Lp.</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 Pozycja zestawienia rzeczowo-finansowego operacji</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Nazwa produktu/towaru</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Jedn. miary</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Ilość</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Cena </a:t>
                      </a:r>
                      <a:br>
                        <a:rPr lang="pl-PL" sz="500" b="1" i="0" u="none" strike="noStrike">
                          <a:latin typeface="Arial"/>
                        </a:rPr>
                      </a:br>
                      <a:r>
                        <a:rPr lang="pl-PL" sz="500" b="1" i="0" u="none" strike="noStrike">
                          <a:latin typeface="Arial"/>
                        </a:rPr>
                        <a:t>jednostkowa           </a:t>
                      </a:r>
                      <a:br>
                        <a:rPr lang="pl-PL" sz="500" b="1" i="0" u="none" strike="noStrike">
                          <a:latin typeface="Arial"/>
                        </a:rPr>
                      </a:br>
                      <a:r>
                        <a:rPr lang="pl-PL" sz="500" b="1" i="0" u="none" strike="noStrike">
                          <a:latin typeface="Arial"/>
                        </a:rPr>
                        <a:t>w zł</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Wartość                 </a:t>
                      </a:r>
                      <a:br>
                        <a:rPr lang="pl-PL" sz="500" b="1" i="0" u="none" strike="noStrike">
                          <a:latin typeface="Arial"/>
                        </a:rPr>
                      </a:br>
                      <a:r>
                        <a:rPr lang="pl-PL" sz="500" b="1" i="0" u="none" strike="noStrike">
                          <a:latin typeface="Arial"/>
                        </a:rPr>
                        <a:t> w zł</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Uwagi/</a:t>
                      </a:r>
                      <a:br>
                        <a:rPr lang="pl-PL" sz="500" b="1" i="0" u="none" strike="noStrike">
                          <a:latin typeface="Arial"/>
                        </a:rPr>
                      </a:br>
                      <a:r>
                        <a:rPr lang="pl-PL" sz="500" b="1" i="0" u="none" strike="noStrike">
                          <a:latin typeface="Arial"/>
                        </a:rPr>
                        <a:t>uzasadnienie*</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80360">
                <a:tc>
                  <a:txBody>
                    <a:bodyPr/>
                    <a:lstStyle/>
                    <a:p>
                      <a:pPr algn="ctr" fontAlgn="b"/>
                      <a:r>
                        <a:rPr lang="pl-PL" sz="500" b="0" i="0" u="none" strike="noStrike">
                          <a:latin typeface="Arial"/>
                        </a:rPr>
                        <a:t>-1-</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-2-</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-3-</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-4-</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-5-</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-6-</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-7-</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-8-</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85726">
                <a:tc>
                  <a:txBody>
                    <a:bodyPr/>
                    <a:lstStyle/>
                    <a:p>
                      <a:pPr algn="ctr" fontAlgn="b"/>
                      <a:r>
                        <a:rPr lang="pl-PL" sz="500" b="0" i="0" u="none" strike="noStrike">
                          <a:latin typeface="Arial"/>
                        </a:rPr>
                        <a:t>1.</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52694">
                <a:tc>
                  <a:txBody>
                    <a:bodyPr/>
                    <a:lstStyle/>
                    <a:p>
                      <a:pPr algn="ctr" fontAlgn="b"/>
                      <a:r>
                        <a:rPr lang="pl-PL" sz="500" b="0" i="0" u="none" strike="noStrike">
                          <a:latin typeface="Arial"/>
                        </a:rPr>
                        <a:t>2.</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43764">
                <a:tc>
                  <a:txBody>
                    <a:bodyPr/>
                    <a:lstStyle/>
                    <a:p>
                      <a:pPr algn="ctr" fontAlgn="b"/>
                      <a:r>
                        <a:rPr lang="pl-PL" sz="500" b="0" i="0" u="none" strike="noStrike">
                          <a:latin typeface="Arial"/>
                        </a:rPr>
                        <a:t>3.</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54475">
                <a:tc gridSpan="5">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700" b="1" i="0" u="none" strike="noStrike">
                          <a:latin typeface="Arial"/>
                        </a:rPr>
                        <a:t>RAZEM</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1"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tcPr>
                </a:tc>
              </a:tr>
              <a:tr h="78218">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ctr" fontAlgn="b"/>
                      <a:endParaRPr lang="pl-PL" sz="700" b="1"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5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r>
              <a:tr h="151792">
                <a:tc rowSpan="2" gridSpan="3">
                  <a:txBody>
                    <a:bodyPr/>
                    <a:lstStyle/>
                    <a:p>
                      <a:pPr algn="ct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hMerge="1">
                  <a:txBody>
                    <a:bodyPr/>
                    <a:lstStyle/>
                    <a:p>
                      <a:endParaRPr lang="pl-PL"/>
                    </a:p>
                  </a:txBody>
                  <a:tcPr/>
                </a:tc>
                <a:tc rowSpan="2" h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w="6350" cap="flat" cmpd="sng" algn="ctr">
                      <a:solidFill>
                        <a:srgbClr val="000000"/>
                      </a:solidFill>
                      <a:prstDash val="dot"/>
                      <a:round/>
                      <a:headEnd type="none" w="med" len="med"/>
                      <a:tailEnd type="none" w="med" len="med"/>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rowSpan="2" gridSpan="3">
                  <a:txBody>
                    <a:bodyPr/>
                    <a:lstStyle/>
                    <a:p>
                      <a:pPr algn="ctr" fontAlgn="b"/>
                      <a:r>
                        <a:rPr lang="pl-PL" sz="7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hMerge="1">
                  <a:txBody>
                    <a:bodyPr/>
                    <a:lstStyle/>
                    <a:p>
                      <a:endParaRPr lang="pl-PL"/>
                    </a:p>
                  </a:txBody>
                  <a:tcPr/>
                </a:tc>
                <a:tc rowSpan="2" hMerge="1">
                  <a:txBody>
                    <a:bodyPr/>
                    <a:lstStyle/>
                    <a:p>
                      <a:endParaRPr lang="pl-PL"/>
                    </a:p>
                  </a:txBody>
                  <a:tcPr/>
                </a:tc>
              </a:tr>
              <a:tr h="78218">
                <a:tc gridSpan="3"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w="6350" cap="flat" cmpd="sng" algn="ctr">
                      <a:solidFill>
                        <a:srgbClr val="000000"/>
                      </a:solidFill>
                      <a:prstDash val="dot"/>
                      <a:round/>
                      <a:headEnd type="none" w="med" len="med"/>
                      <a:tailEnd type="none" w="med" len="med"/>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gridSpan="3" vMerge="1">
                  <a:txBody>
                    <a:bodyPr/>
                    <a:lstStyle/>
                    <a:p>
                      <a:endParaRPr lang="pl-PL"/>
                    </a:p>
                  </a:txBody>
                  <a:tcPr/>
                </a:tc>
                <a:tc hMerge="1" vMerge="1">
                  <a:txBody>
                    <a:bodyPr/>
                    <a:lstStyle/>
                    <a:p>
                      <a:endParaRPr lang="pl-PL"/>
                    </a:p>
                  </a:txBody>
                  <a:tcPr/>
                </a:tc>
                <a:tc hMerge="1" vMerge="1">
                  <a:txBody>
                    <a:bodyPr/>
                    <a:lstStyle/>
                    <a:p>
                      <a:endParaRPr lang="pl-PL"/>
                    </a:p>
                  </a:txBody>
                  <a:tcPr/>
                </a:tc>
              </a:tr>
              <a:tr h="78218">
                <a:tc gridSpan="3">
                  <a:txBody>
                    <a:bodyPr/>
                    <a:lstStyle/>
                    <a:p>
                      <a:pPr algn="ctr" fontAlgn="b"/>
                      <a:endParaRPr lang="pl-PL" sz="500" b="0" i="1"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rowSpan="2" gridSpan="3">
                  <a:txBody>
                    <a:bodyPr/>
                    <a:lstStyle/>
                    <a:p>
                      <a:pPr algn="ctr" fontAlgn="b"/>
                      <a:r>
                        <a:rPr lang="pl-PL" sz="500" b="0" i="1" u="none" strike="noStrike">
                          <a:latin typeface="Arial"/>
                        </a:rPr>
                        <a:t>podpis osoby reprezentującej / pełnomocnika </a:t>
                      </a:r>
                      <a:br>
                        <a:rPr lang="pl-PL" sz="500" b="0" i="1" u="none" strike="noStrike">
                          <a:latin typeface="Arial"/>
                        </a:rPr>
                      </a:br>
                      <a:r>
                        <a:rPr lang="pl-PL" sz="500" b="0" i="1" u="none" strike="noStrike">
                          <a:latin typeface="Arial"/>
                        </a:rPr>
                        <a:t>podmiotu ubiegającego się o przyznanie pomocy</a:t>
                      </a:r>
                    </a:p>
                  </a:txBody>
                  <a:tcPr marL="6458" marR="6458" marT="6458" marB="0" anchor="b">
                    <a:lnL>
                      <a:noFill/>
                    </a:lnL>
                    <a:lnR>
                      <a:noFill/>
                    </a:lnR>
                    <a:lnT w="6350" cap="flat" cmpd="sng" algn="ctr">
                      <a:solidFill>
                        <a:srgbClr val="000000"/>
                      </a:solidFill>
                      <a:prstDash val="dot"/>
                      <a:round/>
                      <a:headEnd type="none" w="med" len="med"/>
                      <a:tailEnd type="none" w="med" len="med"/>
                    </a:lnT>
                    <a:lnB>
                      <a:noFill/>
                    </a:lnB>
                  </a:tcPr>
                </a:tc>
                <a:tc rowSpan="2" hMerge="1">
                  <a:txBody>
                    <a:bodyPr/>
                    <a:lstStyle/>
                    <a:p>
                      <a:endParaRPr lang="pl-PL"/>
                    </a:p>
                  </a:txBody>
                  <a:tcPr/>
                </a:tc>
                <a:tc rowSpan="2" hMerge="1">
                  <a:txBody>
                    <a:bodyPr/>
                    <a:lstStyle/>
                    <a:p>
                      <a:endParaRPr lang="pl-PL"/>
                    </a:p>
                  </a:txBody>
                  <a:tcPr/>
                </a:tc>
              </a:tr>
              <a:tr h="84825">
                <a:tc gridSpan="3">
                  <a:txBody>
                    <a:bodyPr/>
                    <a:lstStyle/>
                    <a:p>
                      <a:pPr algn="ctr" fontAlgn="b"/>
                      <a:r>
                        <a:rPr lang="pl-PL" sz="500" b="0" i="1" u="none" strike="noStrike">
                          <a:latin typeface="Arial"/>
                        </a:rPr>
                        <a:t>(miejscowość i data)</a:t>
                      </a:r>
                    </a:p>
                  </a:txBody>
                  <a:tcPr marL="6458" marR="6458" marT="6458" marB="0" anchor="b">
                    <a:lnL>
                      <a:noFill/>
                    </a:lnL>
                    <a:lnR>
                      <a:noFill/>
                    </a:lnR>
                    <a:lnT>
                      <a:noFill/>
                    </a:lnT>
                    <a:lnB>
                      <a:noFill/>
                    </a:lnB>
                  </a:tcPr>
                </a:tc>
                <a:tc hMerge="1">
                  <a:txBody>
                    <a:bodyPr/>
                    <a:lstStyle/>
                    <a:p>
                      <a:endParaRPr lang="pl-PL"/>
                    </a:p>
                  </a:txBody>
                  <a:tcPr/>
                </a:tc>
                <a:tc hMerge="1">
                  <a:txBody>
                    <a:bodyPr/>
                    <a:lstStyle/>
                    <a:p>
                      <a:endParaRPr lang="pl-PL"/>
                    </a:p>
                  </a:txBody>
                  <a:tcPr/>
                </a:tc>
                <a:tc>
                  <a:txBody>
                    <a:bodyPr/>
                    <a:lstStyle/>
                    <a:p>
                      <a:pPr algn="l" fontAlgn="b"/>
                      <a:endParaRPr lang="pl-PL" sz="5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dirty="0">
                        <a:latin typeface="Arial"/>
                      </a:endParaRPr>
                    </a:p>
                  </a:txBody>
                  <a:tcPr marL="6458" marR="6458" marT="6458" marB="0" anchor="b">
                    <a:lnL>
                      <a:noFill/>
                    </a:lnL>
                    <a:lnR>
                      <a:noFill/>
                    </a:lnR>
                    <a:lnT>
                      <a:noFill/>
                    </a:lnT>
                    <a:lnB>
                      <a:noFill/>
                    </a:lnB>
                  </a:tcPr>
                </a:tc>
                <a:tc gridSpan="3" vMerge="1">
                  <a:txBody>
                    <a:bodyPr/>
                    <a:lstStyle/>
                    <a:p>
                      <a:endParaRPr lang="pl-PL"/>
                    </a:p>
                  </a:txBody>
                  <a:tcPr/>
                </a:tc>
                <a:tc hMerge="1" vMerge="1">
                  <a:txBody>
                    <a:bodyPr/>
                    <a:lstStyle/>
                    <a:p>
                      <a:endParaRPr lang="pl-PL"/>
                    </a:p>
                  </a:txBody>
                  <a:tcPr/>
                </a:tc>
                <a:tc hMerge="1" vMerge="1">
                  <a:txBody>
                    <a:bodyPr/>
                    <a:lstStyle/>
                    <a:p>
                      <a:endParaRPr lang="pl-PL"/>
                    </a:p>
                  </a:txBody>
                  <a:tcPr/>
                </a:tc>
              </a:tr>
            </a:tbl>
          </a:graphicData>
        </a:graphic>
      </p:graphicFrame>
    </p:spTree>
    <p:extLst>
      <p:ext uri="{BB962C8B-B14F-4D97-AF65-F5344CB8AC3E}">
        <p14:creationId xmlns:p14="http://schemas.microsoft.com/office/powerpoint/2010/main" xmlns="" val="13939989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84669" y="2232205"/>
            <a:ext cx="4828367" cy="2677656"/>
          </a:xfrm>
          <a:prstGeom prst="rect">
            <a:avLst/>
          </a:prstGeom>
        </p:spPr>
        <p:txBody>
          <a:bodyPr wrap="square">
            <a:spAutoFit/>
          </a:bodyPr>
          <a:lstStyle/>
          <a:p>
            <a:pPr marL="342900" indent="-342900">
              <a:buFont typeface="+mj-lt"/>
              <a:buAutoNum type="arabicPeriod" startAt="12"/>
            </a:pPr>
            <a:r>
              <a:rPr lang="pl-PL" sz="1400" b="1" dirty="0" smtClean="0">
                <a:latin typeface="Arial" pitchFamily="34" charset="0"/>
                <a:cs typeface="Arial" pitchFamily="34" charset="0"/>
              </a:rPr>
              <a:t>Oświadczenie </a:t>
            </a:r>
            <a:r>
              <a:rPr lang="pl-PL" sz="1400" b="1" dirty="0">
                <a:latin typeface="Arial" pitchFamily="34" charset="0"/>
                <a:cs typeface="Arial" pitchFamily="34" charset="0"/>
              </a:rPr>
              <a:t>Wnioskodawcy o </a:t>
            </a:r>
            <a:r>
              <a:rPr lang="pl-PL" sz="1400" b="1" dirty="0" smtClean="0">
                <a:latin typeface="Arial" pitchFamily="34" charset="0"/>
                <a:cs typeface="Arial" pitchFamily="34" charset="0"/>
              </a:rPr>
              <a:t>kwalifikowalności </a:t>
            </a:r>
            <a:r>
              <a:rPr lang="pl-PL" sz="1400" b="1" dirty="0">
                <a:latin typeface="Arial" pitchFamily="34" charset="0"/>
                <a:cs typeface="Arial" pitchFamily="34" charset="0"/>
              </a:rPr>
              <a:t>VAT </a:t>
            </a:r>
            <a:r>
              <a:rPr lang="pl-PL" sz="1400" dirty="0" smtClean="0">
                <a:latin typeface="Arial" pitchFamily="34" charset="0"/>
                <a:cs typeface="Arial" pitchFamily="34" charset="0"/>
              </a:rPr>
              <a:t>– oryginał</a:t>
            </a:r>
          </a:p>
          <a:p>
            <a:pPr marL="342900" indent="-342900">
              <a:buFont typeface="+mj-lt"/>
              <a:buAutoNum type="arabicPeriod" startAt="12"/>
            </a:pP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Oświadczenie o kwalifikowalności VAT należy złożyć na formularzu udostępnionym wraz z wnioskiem </a:t>
            </a:r>
            <a:br>
              <a:rPr lang="pl-PL" sz="1400" dirty="0" smtClean="0">
                <a:latin typeface="Arial" pitchFamily="34" charset="0"/>
                <a:cs typeface="Arial" pitchFamily="34" charset="0"/>
              </a:rPr>
            </a:br>
            <a:r>
              <a:rPr lang="pl-PL" sz="1400" dirty="0" smtClean="0">
                <a:latin typeface="Arial" pitchFamily="34" charset="0"/>
                <a:cs typeface="Arial" pitchFamily="34" charset="0"/>
              </a:rPr>
              <a:t>o przyznanie pomocy na stronie internetowej UM (załącznik nr 12).</a:t>
            </a:r>
          </a:p>
          <a:p>
            <a:pPr marL="285750" indent="-285750" algn="just">
              <a:buFont typeface="Wingdings" panose="05000000000000000000" pitchFamily="2" charset="2"/>
              <a:buChar char="Ø"/>
            </a:pPr>
            <a:endParaRPr lang="pl-PL" sz="1400"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Wnioskodawca może ubiegać się o uznanie podatku VAT jako kosztu kwalifikowalnego tylko w przypadku, gdy nie ma możliwości odzyskania VAT na mocy prawodawstwa krajowego. </a:t>
            </a:r>
          </a:p>
        </p:txBody>
      </p:sp>
      <p:pic>
        <p:nvPicPr>
          <p:cNvPr id="7171"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207929" y="961020"/>
            <a:ext cx="3832554" cy="48478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939989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solidFill>
                <a:prstClr val="black"/>
              </a:solidFill>
            </a:endParaRPr>
          </a:p>
        </p:txBody>
      </p:sp>
      <p:sp>
        <p:nvSpPr>
          <p:cNvPr id="3" name="Prostokąt 2"/>
          <p:cNvSpPr/>
          <p:nvPr/>
        </p:nvSpPr>
        <p:spPr>
          <a:xfrm>
            <a:off x="610069" y="1760430"/>
            <a:ext cx="7826566" cy="2985433"/>
          </a:xfrm>
          <a:prstGeom prst="rect">
            <a:avLst/>
          </a:prstGeom>
        </p:spPr>
        <p:txBody>
          <a:bodyPr wrap="square">
            <a:spAutoFit/>
          </a:bodyPr>
          <a:lstStyle/>
          <a:p>
            <a:pPr marL="342900" indent="-342900" algn="just">
              <a:buFont typeface="+mj-lt"/>
              <a:buAutoNum type="arabicPeriod" startAt="13"/>
            </a:pPr>
            <a:r>
              <a:rPr lang="pl-PL" sz="1400" b="1" dirty="0" smtClean="0">
                <a:solidFill>
                  <a:prstClr val="black"/>
                </a:solidFill>
                <a:latin typeface="Arial" pitchFamily="34" charset="0"/>
                <a:cs typeface="Arial" pitchFamily="34" charset="0"/>
              </a:rPr>
              <a:t>Interpretacja przepisów prawa podatkowego (interpretacja indywidualna) </a:t>
            </a:r>
            <a:r>
              <a:rPr lang="pl-PL" sz="1400" dirty="0" smtClean="0">
                <a:solidFill>
                  <a:prstClr val="black"/>
                </a:solidFill>
                <a:latin typeface="Arial" pitchFamily="34" charset="0"/>
                <a:cs typeface="Arial" pitchFamily="34" charset="0"/>
              </a:rPr>
              <a:t>– oryginał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lub kopia</a:t>
            </a:r>
          </a:p>
          <a:p>
            <a:pPr algn="just"/>
            <a:r>
              <a:rPr lang="pl-PL" sz="1400" b="1" dirty="0" smtClean="0">
                <a:solidFill>
                  <a:prstClr val="black"/>
                </a:solidFill>
                <a:latin typeface="Arial" pitchFamily="34" charset="0"/>
                <a:cs typeface="Arial" pitchFamily="34" charset="0"/>
              </a:rPr>
              <a:t> </a:t>
            </a:r>
          </a:p>
          <a:p>
            <a:pPr marL="324000" algn="just"/>
            <a:r>
              <a:rPr lang="pl-PL" sz="1400" dirty="0" smtClean="0">
                <a:solidFill>
                  <a:prstClr val="black"/>
                </a:solidFill>
                <a:latin typeface="Arial" pitchFamily="34" charset="0"/>
                <a:cs typeface="Arial" pitchFamily="34" charset="0"/>
              </a:rPr>
              <a:t>Każdy Wnioskodawca powinien wystąpić do organu upoważnionego przez Ministra Finansów (dyrektora właściwej izby skarbowej) na formularzu ORD-IN (art. 14b §7 ustawy z dnia 29 sierpnia 1997 r. o ordynacji podatkowej (Dz. U. z 2012r. poz. 749, z </a:t>
            </a:r>
            <a:r>
              <a:rPr lang="pl-PL" sz="1400" dirty="0" err="1" smtClean="0">
                <a:solidFill>
                  <a:prstClr val="black"/>
                </a:solidFill>
                <a:latin typeface="Arial" pitchFamily="34" charset="0"/>
                <a:cs typeface="Arial" pitchFamily="34" charset="0"/>
              </a:rPr>
              <a:t>późn</a:t>
            </a:r>
            <a:r>
              <a:rPr lang="pl-PL" sz="1400" dirty="0" smtClean="0">
                <a:solidFill>
                  <a:prstClr val="black"/>
                </a:solidFill>
                <a:latin typeface="Arial" pitchFamily="34" charset="0"/>
                <a:cs typeface="Arial" pitchFamily="34" charset="0"/>
              </a:rPr>
              <a:t>. zm.) o wydanie interpretacji indywidualnej w sprawie braku możliwości odzyskania VAT, którą należy złożyć wraz z wnioskiem o przyznanie pomocy. </a:t>
            </a:r>
          </a:p>
          <a:p>
            <a:pPr marL="324000" algn="just"/>
            <a:endParaRPr lang="pl-PL" sz="1400" dirty="0" smtClean="0">
              <a:solidFill>
                <a:prstClr val="black"/>
              </a:solidFill>
              <a:latin typeface="Arial" pitchFamily="34" charset="0"/>
              <a:cs typeface="Arial" pitchFamily="34" charset="0"/>
            </a:endParaRPr>
          </a:p>
          <a:p>
            <a:pPr marL="324000" algn="just"/>
            <a:r>
              <a:rPr lang="pl-PL" sz="1400" b="1" u="sng" dirty="0" smtClean="0">
                <a:solidFill>
                  <a:srgbClr val="FF0000"/>
                </a:solidFill>
                <a:latin typeface="Arial" pitchFamily="34" charset="0"/>
                <a:cs typeface="Arial" pitchFamily="34" charset="0"/>
              </a:rPr>
              <a:t>Uwaga:</a:t>
            </a:r>
            <a:r>
              <a:rPr lang="pl-PL" sz="1400" b="1" dirty="0" smtClean="0">
                <a:solidFill>
                  <a:prstClr val="black"/>
                </a:solidFill>
                <a:latin typeface="Arial" pitchFamily="34" charset="0"/>
                <a:cs typeface="Arial" pitchFamily="34" charset="0"/>
              </a:rPr>
              <a:t> </a:t>
            </a:r>
          </a:p>
          <a:p>
            <a:pPr marL="324000" algn="just"/>
            <a:r>
              <a:rPr lang="pl-PL" sz="1200" dirty="0" smtClean="0">
                <a:latin typeface="Arial" pitchFamily="34" charset="0"/>
                <a:cs typeface="Arial" pitchFamily="34" charset="0"/>
              </a:rPr>
              <a:t>W przypadku gdy Wnioskodawca nie posiada jeszcze interpretacji indywidualnej, dotyczącej przedmiotowej operacji, może ją dostarczyć wraz z wnioskiem o płatność. W przypadku operacji realizowanej w jednym etapie – dokument powinien być dostarczony wraz z wnioskiem o płatność końcową, w przypadku operacji dwuetapowej – wraz z wnioskiem o płatność pośrednią. </a:t>
            </a:r>
            <a:endParaRPr lang="pl-PL" sz="12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129606169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99033" y="1793335"/>
            <a:ext cx="7889358" cy="3724096"/>
          </a:xfrm>
          <a:prstGeom prst="rect">
            <a:avLst/>
          </a:prstGeom>
        </p:spPr>
        <p:txBody>
          <a:bodyPr wrap="square">
            <a:spAutoFit/>
          </a:bodyPr>
          <a:lstStyle/>
          <a:p>
            <a:pPr marL="342900" indent="-342900"/>
            <a:r>
              <a:rPr lang="pl-PL" sz="1400" b="1" dirty="0" smtClean="0">
                <a:latin typeface="Arial" pitchFamily="34" charset="0"/>
                <a:cs typeface="Arial" pitchFamily="34" charset="0"/>
              </a:rPr>
              <a:t>14.  Mapy lub szkice sytuacyjne oraz rysunki charakterystyczne dotyczące umiejscowienia operacji </a:t>
            </a:r>
            <a:r>
              <a:rPr lang="pl-PL" sz="1400" dirty="0" smtClean="0">
                <a:latin typeface="Arial" pitchFamily="34" charset="0"/>
                <a:cs typeface="Arial" pitchFamily="34" charset="0"/>
              </a:rPr>
              <a:t>- oryginał lub kopia </a:t>
            </a:r>
          </a:p>
          <a:p>
            <a:pPr algn="just"/>
            <a:endParaRPr lang="pl-PL" sz="1400" b="1"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Mapy lub szkice powinny jednoznacznie </a:t>
            </a:r>
            <a:r>
              <a:rPr lang="pl-PL" sz="1400" dirty="0">
                <a:latin typeface="Arial" pitchFamily="34" charset="0"/>
                <a:cs typeface="Arial" pitchFamily="34" charset="0"/>
              </a:rPr>
              <a:t>określić miejsca realizacji operacji i planowanych robót . </a:t>
            </a: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Plany </a:t>
            </a:r>
            <a:r>
              <a:rPr lang="pl-PL" sz="1400" dirty="0">
                <a:latin typeface="Arial" pitchFamily="34" charset="0"/>
                <a:cs typeface="Arial" pitchFamily="34" charset="0"/>
              </a:rPr>
              <a:t>sytuacyjne oraz rysunki charakterystyczne Wnioskodawca może skopiować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z </a:t>
            </a:r>
            <a:r>
              <a:rPr lang="pl-PL" sz="1400" dirty="0">
                <a:latin typeface="Arial" pitchFamily="34" charset="0"/>
                <a:cs typeface="Arial" pitchFamily="34" charset="0"/>
              </a:rPr>
              <a:t>projektu budowlanego. </a:t>
            </a: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Plany </a:t>
            </a:r>
            <a:r>
              <a:rPr lang="pl-PL" sz="1400" dirty="0">
                <a:latin typeface="Arial" pitchFamily="34" charset="0"/>
                <a:cs typeface="Arial" pitchFamily="34" charset="0"/>
              </a:rPr>
              <a:t>sytuacyjne oraz rysunki charakterystyczne powinny pozwolić na identyfikację zakresu planowanych do wykonania prac, określić miejsca realizacji operacji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i </a:t>
            </a:r>
            <a:r>
              <a:rPr lang="pl-PL" sz="1400" dirty="0">
                <a:latin typeface="Arial" pitchFamily="34" charset="0"/>
                <a:cs typeface="Arial" pitchFamily="34" charset="0"/>
              </a:rPr>
              <a:t>planowanych robót oraz umożliwić sprawdzenie przedmiaru robót. </a:t>
            </a: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Wnioskodawca może dołączyć projekt budowlany na płytce CD</a:t>
            </a: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r>
              <a:rPr lang="pl-PL" sz="1200" dirty="0" smtClean="0">
                <a:solidFill>
                  <a:srgbClr val="FF0000"/>
                </a:solidFill>
                <a:latin typeface="Arial" pitchFamily="34" charset="0"/>
                <a:cs typeface="Arial" pitchFamily="34" charset="0"/>
              </a:rPr>
              <a:t>  </a:t>
            </a:r>
            <a:r>
              <a:rPr lang="pl-PL" sz="1200" b="1" dirty="0" smtClean="0">
                <a:solidFill>
                  <a:srgbClr val="FF0000"/>
                </a:solidFill>
                <a:latin typeface="Arial" pitchFamily="34" charset="0"/>
                <a:cs typeface="Arial" pitchFamily="34" charset="0"/>
              </a:rPr>
              <a:t>Uwaga: </a:t>
            </a:r>
            <a:r>
              <a:rPr lang="pl-PL" sz="1200" dirty="0" smtClean="0">
                <a:latin typeface="Arial" pitchFamily="34" charset="0"/>
                <a:cs typeface="Arial" pitchFamily="34" charset="0"/>
              </a:rPr>
              <a:t>W przypadku, gdy Wnioskodawca załącza kosztorys inwestorski i dokumentację projektową, wówczas nie zachodzi konieczność załączania szkiców sytuacyjnych lub planów sytuacyjnych</a:t>
            </a:r>
            <a:r>
              <a:rPr lang="pl-PL" sz="1400" dirty="0" smtClean="0"/>
              <a:t>. </a:t>
            </a:r>
            <a:endParaRPr lang="pl-PL" sz="1400" dirty="0" smtClean="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56948" y="1480947"/>
            <a:ext cx="8114190" cy="4616648"/>
          </a:xfrm>
          <a:prstGeom prst="rect">
            <a:avLst/>
          </a:prstGeom>
        </p:spPr>
        <p:txBody>
          <a:bodyPr wrap="square">
            <a:spAutoFit/>
          </a:bodyPr>
          <a:lstStyle/>
          <a:p>
            <a:r>
              <a:rPr lang="pl-PL" sz="1400" b="1" dirty="0" smtClean="0">
                <a:latin typeface="Arial" pitchFamily="34" charset="0"/>
                <a:cs typeface="Arial" pitchFamily="34" charset="0"/>
              </a:rPr>
              <a:t>15. Audyt energetyczny lub opinia certyfikowanego instalatora instalacji odnawialnego źródła energii o możliwości zapewnienia pokrycia co najmniej w 30% zapotrzebowania na energię elektryczną lub cieplną lub inny dokument wystawiony przez osobę lub podmiot posiadający uprawnienia w tym zakresie – jeśli dotyczy</a:t>
            </a:r>
          </a:p>
          <a:p>
            <a:endParaRPr lang="pl-PL" sz="1400" b="1" dirty="0" smtClean="0">
              <a:latin typeface="Arial" pitchFamily="34" charset="0"/>
              <a:cs typeface="Arial" pitchFamily="34" charset="0"/>
            </a:endParaRPr>
          </a:p>
          <a:p>
            <a:r>
              <a:rPr lang="pl-PL" sz="1400" dirty="0" smtClean="0">
                <a:latin typeface="Arial" pitchFamily="34" charset="0"/>
                <a:cs typeface="Arial" pitchFamily="34" charset="0"/>
              </a:rPr>
              <a:t>Operacja, która uwzględnia wyposażenie targowiska w instalacje odnawialnego źródła energii w rozumieniu ustawy z dnia 20 lutego 2015 r. o odnawialnych źródłach energii, które będą zapewniały pokrycie co najmniej w 30% zapotrzebowania na energię elektryczną lub cieplną będzie traktowana priorytetowo (otrzyma większą liczbę punktów podczas oceny wniosku niż operacja, która nie przewiduje ww. instalacji). Podmiot, który zaznaczył w </a:t>
            </a:r>
            <a:r>
              <a:rPr lang="pl-PL" sz="1400" dirty="0" err="1" smtClean="0">
                <a:latin typeface="Arial" pitchFamily="34" charset="0"/>
                <a:cs typeface="Arial" pitchFamily="34" charset="0"/>
              </a:rPr>
              <a:t>pkt</a:t>
            </a:r>
            <a:r>
              <a:rPr lang="pl-PL" sz="1400" dirty="0" smtClean="0">
                <a:latin typeface="Arial" pitchFamily="34" charset="0"/>
                <a:cs typeface="Arial" pitchFamily="34" charset="0"/>
              </a:rPr>
              <a:t> 6.6 wniosku, że przewiduje wyposażenie obiektu w instalację powinien dołączyć dokument opisujący instalację, m.in. jego parametry techniczne, moc w rozbiciu na energię elektryczną oraz cieplną. Koszt poniesiony z uzyskaniem ww. dokumentów może być zaliczona do kosztów </a:t>
            </a:r>
            <a:r>
              <a:rPr lang="pl-PL" sz="1400" dirty="0" err="1" smtClean="0">
                <a:latin typeface="Arial" pitchFamily="34" charset="0"/>
                <a:cs typeface="Arial" pitchFamily="34" charset="0"/>
              </a:rPr>
              <a:t>kwalifikowalnych</a:t>
            </a:r>
            <a:r>
              <a:rPr lang="pl-PL" sz="1400" dirty="0" smtClean="0">
                <a:latin typeface="Arial" pitchFamily="34" charset="0"/>
                <a:cs typeface="Arial" pitchFamily="34" charset="0"/>
              </a:rPr>
              <a:t> operacji. </a:t>
            </a:r>
          </a:p>
          <a:p>
            <a:endParaRPr lang="pl-PL" sz="1400" dirty="0" smtClean="0">
              <a:latin typeface="Arial" pitchFamily="34" charset="0"/>
              <a:cs typeface="Arial" pitchFamily="34" charset="0"/>
            </a:endParaRPr>
          </a:p>
          <a:p>
            <a:r>
              <a:rPr lang="pl-PL" sz="1400" dirty="0" smtClean="0">
                <a:latin typeface="Arial" pitchFamily="34" charset="0"/>
                <a:cs typeface="Arial" pitchFamily="34" charset="0"/>
              </a:rPr>
              <a:t>Podmiot, który realizuje model „zaprojektuj-wybuduj” i dołączył do wniosku program/projekt, który zawiera ww. dane – nie musi dołączać ww. załączników. </a:t>
            </a:r>
          </a:p>
          <a:p>
            <a:endParaRPr lang="pl-PL" sz="1400" dirty="0" smtClean="0">
              <a:latin typeface="Arial" pitchFamily="34" charset="0"/>
              <a:cs typeface="Arial" pitchFamily="34" charset="0"/>
            </a:endParaRPr>
          </a:p>
          <a:p>
            <a:r>
              <a:rPr lang="pl-PL" sz="1400" dirty="0" smtClean="0">
                <a:latin typeface="Arial" pitchFamily="34" charset="0"/>
                <a:cs typeface="Arial" pitchFamily="34" charset="0"/>
              </a:rPr>
              <a:t>Te dokumenty pozwolą zweryfikować czy dana instalacja odnawialnego źródła energii spełnia parametry wystarczające do wytworzenia min. 30 % zapotrzebowania na energię OZE. Jeżeli na tym etapie podmiot nie dysponuje ww. dokumentami, musi przedstawić je najpóźniej wraz z wnioskiem o płatność. </a:t>
            </a:r>
            <a:endParaRPr lang="pl-PL" sz="1400" dirty="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854014" y="1831968"/>
            <a:ext cx="7447986" cy="2677656"/>
          </a:xfrm>
          <a:prstGeom prst="rect">
            <a:avLst/>
          </a:prstGeom>
        </p:spPr>
        <p:txBody>
          <a:bodyPr wrap="square">
            <a:spAutoFit/>
          </a:bodyPr>
          <a:lstStyle/>
          <a:p>
            <a:pPr marL="342900" indent="-342900">
              <a:buFont typeface="+mj-lt"/>
              <a:buAutoNum type="arabicPeriod" startAt="16"/>
            </a:pPr>
            <a:r>
              <a:rPr lang="pl-PL" sz="1400" b="1" dirty="0" smtClean="0">
                <a:latin typeface="Arial" pitchFamily="34" charset="0"/>
                <a:cs typeface="Arial" pitchFamily="34" charset="0"/>
              </a:rPr>
              <a:t>Decyzje, pozwolenia lub opinie organów administracji publicznej, inne dokumenty potwierdzające spełnienie kryteriów przyznania pomocy, </a:t>
            </a:r>
            <a:r>
              <a:rPr lang="pl-PL" sz="1400" b="1" u="sng" dirty="0" smtClean="0">
                <a:latin typeface="Arial" pitchFamily="34" charset="0"/>
                <a:cs typeface="Arial" pitchFamily="34" charset="0"/>
              </a:rPr>
              <a:t>w tym kryteria, za które wnioskodawca otrzymał punkty</a:t>
            </a:r>
            <a:r>
              <a:rPr lang="pl-PL" sz="1400" dirty="0" smtClean="0">
                <a:latin typeface="Arial" pitchFamily="34" charset="0"/>
                <a:cs typeface="Arial" pitchFamily="34" charset="0"/>
              </a:rPr>
              <a:t>– kopie </a:t>
            </a:r>
          </a:p>
          <a:p>
            <a:endParaRPr lang="pl-PL" sz="1400" b="1" dirty="0" smtClean="0">
              <a:latin typeface="Arial" pitchFamily="34" charset="0"/>
              <a:cs typeface="Arial" pitchFamily="34" charset="0"/>
            </a:endParaRPr>
          </a:p>
          <a:p>
            <a:pPr algn="just"/>
            <a:r>
              <a:rPr lang="pl-PL" sz="1400" dirty="0" smtClean="0">
                <a:latin typeface="Arial" pitchFamily="34" charset="0"/>
                <a:cs typeface="Arial" pitchFamily="34" charset="0"/>
              </a:rPr>
              <a:t>Należy załączyć do wniosku wszelkie decyzje, pozwolenia lub opinie organów administracji publicznej, jeżeli z odrębnych przepisów wynika obowiązek ich uzyskania w związku z realizacją operacji, o ile ich uzyskanie jest wymagane przed rozpoczęciem realizacji operacji oraz inne dokumenty potwierdzające spełnienie kryteriów przyznania pomocy. </a:t>
            </a:r>
          </a:p>
          <a:p>
            <a:pPr algn="just"/>
            <a:endParaRPr lang="pl-PL" sz="1400" dirty="0" smtClean="0">
              <a:latin typeface="Arial" pitchFamily="34" charset="0"/>
              <a:cs typeface="Arial" pitchFamily="34" charset="0"/>
            </a:endParaRPr>
          </a:p>
          <a:p>
            <a:pPr algn="just"/>
            <a:endParaRPr lang="pl-PL" sz="1400" dirty="0" smtClean="0">
              <a:latin typeface="Arial" pitchFamily="34" charset="0"/>
              <a:cs typeface="Arial" pitchFamily="34" charset="0"/>
            </a:endParaRPr>
          </a:p>
          <a:p>
            <a:pPr algn="just"/>
            <a:r>
              <a:rPr lang="pl-PL" sz="1400" dirty="0" smtClean="0">
                <a:latin typeface="Arial" pitchFamily="34" charset="0"/>
                <a:cs typeface="Arial" pitchFamily="34" charset="0"/>
              </a:rPr>
              <a:t>Przykład: projekt regulaminu targowiska. </a:t>
            </a:r>
          </a:p>
          <a:p>
            <a:endParaRPr lang="pl-PL" sz="1400" dirty="0" smtClean="0">
              <a:latin typeface="Arial" pitchFamily="34" charset="0"/>
              <a:cs typeface="Arial" pitchFamily="34" charset="0"/>
            </a:endParaRPr>
          </a:p>
        </p:txBody>
      </p:sp>
    </p:spTree>
    <p:extLst>
      <p:ext uri="{BB962C8B-B14F-4D97-AF65-F5344CB8AC3E}">
        <p14:creationId xmlns:p14="http://schemas.microsoft.com/office/powerpoint/2010/main" xmlns="" val="2939272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687372" y="1553400"/>
            <a:ext cx="7809647" cy="3693319"/>
          </a:xfrm>
          <a:prstGeom prst="rect">
            <a:avLst/>
          </a:prstGeom>
        </p:spPr>
        <p:txBody>
          <a:bodyPr wrap="square">
            <a:spAutoFit/>
          </a:bodyPr>
          <a:lstStyle/>
          <a:p>
            <a:pPr marL="285750" indent="-285750" algn="just">
              <a:buFont typeface="Wingdings" pitchFamily="2" charset="2"/>
              <a:buChar char="Ø"/>
            </a:pPr>
            <a:r>
              <a:rPr lang="pl-PL" dirty="0">
                <a:latin typeface="Arial" pitchFamily="34" charset="0"/>
                <a:cs typeface="Arial" pitchFamily="34" charset="0"/>
              </a:rPr>
              <a:t>Usunięcie braków we wniosku o przyznanie pomocy może obejmować </a:t>
            </a:r>
            <a:r>
              <a:rPr lang="pl-PL" b="1" dirty="0">
                <a:latin typeface="Arial" pitchFamily="34" charset="0"/>
                <a:cs typeface="Arial" pitchFamily="34" charset="0"/>
              </a:rPr>
              <a:t>wyłącznie zakres określony  w wezwaniu</a:t>
            </a:r>
            <a:r>
              <a:rPr lang="pl-PL" dirty="0" smtClean="0">
                <a:latin typeface="Arial" pitchFamily="34" charset="0"/>
                <a:cs typeface="Arial" pitchFamily="34" charset="0"/>
              </a:rPr>
              <a:t>.</a:t>
            </a:r>
          </a:p>
          <a:p>
            <a:pPr marL="285750" indent="-285750" algn="just">
              <a:buFont typeface="Wingdings" pitchFamily="2" charset="2"/>
              <a:buChar char="Ø"/>
            </a:pPr>
            <a:endParaRPr lang="pl-PL" dirty="0">
              <a:latin typeface="Arial" pitchFamily="34" charset="0"/>
              <a:cs typeface="Arial" pitchFamily="34" charset="0"/>
            </a:endParaRPr>
          </a:p>
          <a:p>
            <a:pPr marL="285750" indent="-285750" algn="just">
              <a:buFont typeface="Wingdings" pitchFamily="2" charset="2"/>
              <a:buChar char="Ø"/>
            </a:pPr>
            <a:r>
              <a:rPr lang="pl-PL" dirty="0">
                <a:latin typeface="Arial" pitchFamily="34" charset="0"/>
                <a:cs typeface="Arial" pitchFamily="34" charset="0"/>
              </a:rPr>
              <a:t>W</a:t>
            </a:r>
            <a:r>
              <a:rPr lang="pl-PL" dirty="0" smtClean="0">
                <a:latin typeface="Arial" pitchFamily="34" charset="0"/>
                <a:cs typeface="Arial" pitchFamily="34" charset="0"/>
              </a:rPr>
              <a:t>nioski </a:t>
            </a:r>
            <a:r>
              <a:rPr lang="pl-PL" dirty="0">
                <a:latin typeface="Arial" pitchFamily="34" charset="0"/>
                <a:cs typeface="Arial" pitchFamily="34" charset="0"/>
              </a:rPr>
              <a:t>o przyznanie pomocy i dokumenty uzupełniające </a:t>
            </a:r>
            <a:r>
              <a:rPr lang="pl-PL" dirty="0" smtClean="0">
                <a:latin typeface="Arial" pitchFamily="34" charset="0"/>
                <a:cs typeface="Arial" pitchFamily="34" charset="0"/>
              </a:rPr>
              <a:t>mogą </a:t>
            </a:r>
            <a:r>
              <a:rPr lang="pl-PL" dirty="0">
                <a:latin typeface="Arial" pitchFamily="34" charset="0"/>
                <a:cs typeface="Arial" pitchFamily="34" charset="0"/>
              </a:rPr>
              <a:t>zostać skorygowane i poprawione w dowolnym czasie po ich złożeniu </a:t>
            </a:r>
            <a:r>
              <a:rPr lang="pl-PL" dirty="0" smtClean="0">
                <a:latin typeface="Arial" pitchFamily="34" charset="0"/>
                <a:cs typeface="Arial" pitchFamily="34" charset="0"/>
              </a:rPr>
              <a:t/>
            </a:r>
            <a:br>
              <a:rPr lang="pl-PL" dirty="0" smtClean="0">
                <a:latin typeface="Arial" pitchFamily="34" charset="0"/>
                <a:cs typeface="Arial" pitchFamily="34" charset="0"/>
              </a:rPr>
            </a:br>
            <a:r>
              <a:rPr lang="pl-PL" b="1" dirty="0" smtClean="0">
                <a:latin typeface="Arial" pitchFamily="34" charset="0"/>
                <a:cs typeface="Arial" pitchFamily="34" charset="0"/>
              </a:rPr>
              <a:t>w </a:t>
            </a:r>
            <a:r>
              <a:rPr lang="pl-PL" b="1" dirty="0">
                <a:latin typeface="Arial" pitchFamily="34" charset="0"/>
                <a:cs typeface="Arial" pitchFamily="34" charset="0"/>
              </a:rPr>
              <a:t>przypadku stwierdzenia oczywistych błędów </a:t>
            </a:r>
            <a:r>
              <a:rPr lang="pl-PL" dirty="0">
                <a:latin typeface="Arial" pitchFamily="34" charset="0"/>
                <a:cs typeface="Arial" pitchFamily="34" charset="0"/>
              </a:rPr>
              <a:t>uznanych przez właściwy organ na podstawie ogólnej oceny danego przypadku, pod warunkiem że Wnioskodawca działał w dobrej wierze</a:t>
            </a:r>
            <a:r>
              <a:rPr lang="pl-PL" dirty="0" smtClean="0">
                <a:latin typeface="Arial" pitchFamily="34" charset="0"/>
                <a:cs typeface="Arial" pitchFamily="34" charset="0"/>
              </a:rPr>
              <a:t>.</a:t>
            </a:r>
          </a:p>
          <a:p>
            <a:pPr marL="285750" indent="-285750" algn="just">
              <a:buFont typeface="Wingdings" pitchFamily="2" charset="2"/>
              <a:buChar char="Ø"/>
            </a:pPr>
            <a:endParaRPr lang="pl-PL" dirty="0" smtClean="0">
              <a:latin typeface="Arial" pitchFamily="34" charset="0"/>
              <a:cs typeface="Arial" pitchFamily="34" charset="0"/>
            </a:endParaRPr>
          </a:p>
          <a:p>
            <a:pPr marL="285750" indent="-285750" algn="just">
              <a:buFont typeface="Wingdings" pitchFamily="2" charset="2"/>
              <a:buChar char="Ø"/>
            </a:pPr>
            <a:r>
              <a:rPr lang="pl-PL" dirty="0" smtClean="0">
                <a:latin typeface="Arial" pitchFamily="34" charset="0"/>
                <a:cs typeface="Arial" pitchFamily="34" charset="0"/>
              </a:rPr>
              <a:t>Pracownik </a:t>
            </a:r>
            <a:r>
              <a:rPr lang="pl-PL" dirty="0">
                <a:latin typeface="Arial" pitchFamily="34" charset="0"/>
                <a:cs typeface="Arial" pitchFamily="34" charset="0"/>
              </a:rPr>
              <a:t>UM może uznać oczywiste błędy  w złożonym wniosku lub załączonych </a:t>
            </a:r>
            <a:r>
              <a:rPr lang="pl-PL" dirty="0" smtClean="0">
                <a:latin typeface="Arial" pitchFamily="34" charset="0"/>
                <a:cs typeface="Arial" pitchFamily="34" charset="0"/>
              </a:rPr>
              <a:t>dokumentach </a:t>
            </a:r>
            <a:r>
              <a:rPr lang="pl-PL" dirty="0">
                <a:latin typeface="Arial" pitchFamily="34" charset="0"/>
                <a:cs typeface="Arial" pitchFamily="34" charset="0"/>
              </a:rPr>
              <a:t>tylko w przypadku, gdy mogą one być bezpośrednio zidentyfikowane w wyniku sprawdzenia informacji zawartych w dokumentach. </a:t>
            </a:r>
          </a:p>
        </p:txBody>
      </p:sp>
    </p:spTree>
    <p:extLst>
      <p:ext uri="{BB962C8B-B14F-4D97-AF65-F5344CB8AC3E}">
        <p14:creationId xmlns:p14="http://schemas.microsoft.com/office/powerpoint/2010/main" xmlns="" val="123847807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854014" y="1831968"/>
            <a:ext cx="7447986" cy="2554545"/>
          </a:xfrm>
          <a:prstGeom prst="rect">
            <a:avLst/>
          </a:prstGeom>
        </p:spPr>
        <p:txBody>
          <a:bodyPr wrap="square">
            <a:spAutoFit/>
          </a:bodyPr>
          <a:lstStyle/>
          <a:p>
            <a:pPr lvl="1" algn="just"/>
            <a:r>
              <a:rPr lang="pl-PL" sz="1600" b="1" dirty="0" smtClean="0">
                <a:latin typeface="Arial" pitchFamily="34" charset="0"/>
                <a:cs typeface="Arial" pitchFamily="34" charset="0"/>
              </a:rPr>
              <a:t>Dodatkowy załącznik: </a:t>
            </a:r>
          </a:p>
          <a:p>
            <a:pPr lvl="1" algn="just"/>
            <a:endParaRPr lang="pl-PL" sz="1600" dirty="0" smtClean="0">
              <a:latin typeface="Arial" pitchFamily="34" charset="0"/>
              <a:cs typeface="Arial" pitchFamily="34" charset="0"/>
            </a:endParaRPr>
          </a:p>
          <a:p>
            <a:pPr lvl="1" algn="just"/>
            <a:r>
              <a:rPr lang="pl-PL" sz="1600" dirty="0" smtClean="0">
                <a:latin typeface="Arial" pitchFamily="34" charset="0"/>
                <a:cs typeface="Arial" pitchFamily="34" charset="0"/>
              </a:rPr>
              <a:t>Zaświadczenie wystawione przez Wójta/Burmistrza określające liczbę mieszkańców miejscowości, w której będzie realizowana operacja,– oryginał</a:t>
            </a:r>
          </a:p>
          <a:p>
            <a:pPr lvl="1" algn="just">
              <a:buFontTx/>
              <a:buNone/>
            </a:pPr>
            <a:endParaRPr lang="pl-PL" sz="1600" dirty="0" smtClean="0">
              <a:latin typeface="Arial" pitchFamily="34" charset="0"/>
              <a:cs typeface="Arial" pitchFamily="34" charset="0"/>
            </a:endParaRPr>
          </a:p>
          <a:p>
            <a:pPr lvl="1" algn="just">
              <a:buFontTx/>
              <a:buNone/>
            </a:pPr>
            <a:r>
              <a:rPr lang="pl-PL" sz="1600" dirty="0" smtClean="0">
                <a:latin typeface="Arial" pitchFamily="34" charset="0"/>
                <a:cs typeface="Arial" pitchFamily="34" charset="0"/>
              </a:rPr>
              <a:t>- powinien określać liczbę mieszkańców według stanu na 31 grudnia roku poprzedzającego rok złożenia wniosku i opierać się na danych z ewidencji ludności) </a:t>
            </a:r>
          </a:p>
          <a:p>
            <a:endParaRPr lang="pl-PL" sz="1600" dirty="0" smtClean="0">
              <a:latin typeface="Arial" pitchFamily="34" charset="0"/>
              <a:cs typeface="Arial" pitchFamily="34" charset="0"/>
            </a:endParaRPr>
          </a:p>
        </p:txBody>
      </p:sp>
    </p:spTree>
    <p:extLst>
      <p:ext uri="{BB962C8B-B14F-4D97-AF65-F5344CB8AC3E}">
        <p14:creationId xmlns:p14="http://schemas.microsoft.com/office/powerpoint/2010/main" xmlns="" val="293927276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95536" y="2348880"/>
            <a:ext cx="8352928" cy="1323439"/>
          </a:xfrm>
          <a:prstGeom prst="rect">
            <a:avLst/>
          </a:prstGeom>
        </p:spPr>
        <p:txBody>
          <a:bodyPr wrap="square">
            <a:spAutoFit/>
          </a:bodyPr>
          <a:lstStyle/>
          <a:p>
            <a:pPr algn="ctr"/>
            <a:r>
              <a:rPr lang="pl-PL" sz="1600" b="1" dirty="0" smtClean="0">
                <a:cs typeface="Arial" pitchFamily="34" charset="0"/>
              </a:rPr>
              <a:t>Wydział Programów Rozwoju Obszarów Wiejskich</a:t>
            </a:r>
          </a:p>
          <a:p>
            <a:pPr algn="ctr"/>
            <a:r>
              <a:rPr lang="pl-PL" sz="1600" b="1" dirty="0" smtClean="0">
                <a:cs typeface="Arial" pitchFamily="34" charset="0"/>
              </a:rPr>
              <a:t>Urząd Marszałkowski Województwa Zachodniopomorskiego</a:t>
            </a:r>
          </a:p>
          <a:p>
            <a:pPr algn="ctr"/>
            <a:r>
              <a:rPr lang="pl-PL" sz="1600" b="1" dirty="0" smtClean="0">
                <a:cs typeface="Arial" pitchFamily="34" charset="0"/>
              </a:rPr>
              <a:t>ul. Starzyńskiego 1</a:t>
            </a:r>
          </a:p>
          <a:p>
            <a:pPr algn="ctr"/>
            <a:r>
              <a:rPr lang="pl-PL" sz="1600" b="1" dirty="0" smtClean="0">
                <a:cs typeface="Arial" pitchFamily="34" charset="0"/>
              </a:rPr>
              <a:t>70-506 Szczecin</a:t>
            </a:r>
          </a:p>
          <a:p>
            <a:pPr algn="ctr"/>
            <a:r>
              <a:rPr lang="pl-PL" sz="1600" b="1" dirty="0" smtClean="0">
                <a:cs typeface="Arial" pitchFamily="34" charset="0"/>
              </a:rPr>
              <a:t>Tel. 91 31 29 300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795684" y="2067089"/>
            <a:ext cx="7528808" cy="3416320"/>
          </a:xfrm>
          <a:prstGeom prst="rect">
            <a:avLst/>
          </a:prstGeom>
        </p:spPr>
        <p:txBody>
          <a:bodyPr wrap="square">
            <a:spAutoFit/>
          </a:bodyPr>
          <a:lstStyle/>
          <a:p>
            <a:pPr marL="285750" indent="-285750" algn="just">
              <a:buFont typeface="Wingdings" pitchFamily="2" charset="2"/>
              <a:buChar char="Ø"/>
            </a:pPr>
            <a:r>
              <a:rPr lang="pl-PL" dirty="0">
                <a:latin typeface="Arial" pitchFamily="34" charset="0"/>
                <a:cs typeface="Arial" pitchFamily="34" charset="0"/>
              </a:rPr>
              <a:t>Refundacji podlegać mogą tylko koszty kwalifikowane operacji, które są uzasadnione zakresem operacji </a:t>
            </a:r>
            <a:r>
              <a:rPr lang="pl-PL" dirty="0" smtClean="0">
                <a:latin typeface="Arial" pitchFamily="34" charset="0"/>
                <a:cs typeface="Arial" pitchFamily="34" charset="0"/>
              </a:rPr>
              <a:t>i są niezbędne </a:t>
            </a:r>
            <a:r>
              <a:rPr lang="pl-PL" dirty="0">
                <a:latin typeface="Arial" pitchFamily="34" charset="0"/>
                <a:cs typeface="Arial" pitchFamily="34" charset="0"/>
              </a:rPr>
              <a:t>do osiągnięcia jej celu oraz racjonalne. </a:t>
            </a:r>
            <a:endParaRPr lang="pl-PL" dirty="0" smtClean="0">
              <a:latin typeface="Arial" pitchFamily="34" charset="0"/>
              <a:cs typeface="Arial" pitchFamily="34" charset="0"/>
            </a:endParaRPr>
          </a:p>
          <a:p>
            <a:pPr marL="285750" indent="-285750" algn="just">
              <a:buFont typeface="Wingdings" pitchFamily="2" charset="2"/>
              <a:buChar char="Ø"/>
            </a:pPr>
            <a:endParaRPr lang="pl-PL" dirty="0" smtClean="0">
              <a:latin typeface="Arial" pitchFamily="34" charset="0"/>
              <a:cs typeface="Arial" pitchFamily="34" charset="0"/>
            </a:endParaRPr>
          </a:p>
          <a:p>
            <a:pPr marL="285750" indent="-285750" algn="just">
              <a:buFont typeface="Wingdings" pitchFamily="2" charset="2"/>
              <a:buChar char="Ø"/>
            </a:pPr>
            <a:r>
              <a:rPr lang="pl-PL" dirty="0" smtClean="0">
                <a:latin typeface="Arial" pitchFamily="34" charset="0"/>
                <a:cs typeface="Arial" pitchFamily="34" charset="0"/>
              </a:rPr>
              <a:t>W przypadku, </a:t>
            </a:r>
            <a:r>
              <a:rPr lang="pl-PL" dirty="0">
                <a:latin typeface="Arial" pitchFamily="34" charset="0"/>
                <a:cs typeface="Arial" pitchFamily="34" charset="0"/>
              </a:rPr>
              <a:t>gdy wysokość kosztów kwalifikowalnych w zakresie danego zadania ujętego w zestawieniu </a:t>
            </a:r>
            <a:r>
              <a:rPr lang="pl-PL" dirty="0" smtClean="0">
                <a:latin typeface="Arial" pitchFamily="34" charset="0"/>
                <a:cs typeface="Arial" pitchFamily="34" charset="0"/>
              </a:rPr>
              <a:t>rzeczowo - </a:t>
            </a:r>
            <a:r>
              <a:rPr lang="pl-PL" dirty="0">
                <a:latin typeface="Arial" pitchFamily="34" charset="0"/>
                <a:cs typeface="Arial" pitchFamily="34" charset="0"/>
              </a:rPr>
              <a:t>finansowym operacji przekracza wartość rynkową tych kosztów ustaloną w wyniku oceny ich racjonalności, przy ustalaniu wysokości pomocy uwzględniona zostanie wartość rynkowa tych kosztów. </a:t>
            </a:r>
            <a:endParaRPr lang="pl-PL" dirty="0" smtClean="0">
              <a:latin typeface="Arial" pitchFamily="34" charset="0"/>
              <a:cs typeface="Arial" pitchFamily="34" charset="0"/>
            </a:endParaRPr>
          </a:p>
          <a:p>
            <a:pPr algn="just"/>
            <a:endParaRPr lang="pl-PL" dirty="0"/>
          </a:p>
          <a:p>
            <a:pPr algn="just"/>
            <a:endParaRPr lang="pl-PL" dirty="0" smtClean="0"/>
          </a:p>
          <a:p>
            <a:pPr algn="just"/>
            <a:endParaRPr lang="pl-PL" dirty="0"/>
          </a:p>
        </p:txBody>
      </p:sp>
    </p:spTree>
    <p:extLst>
      <p:ext uri="{BB962C8B-B14F-4D97-AF65-F5344CB8AC3E}">
        <p14:creationId xmlns:p14="http://schemas.microsoft.com/office/powerpoint/2010/main" xmlns="" val="1238478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783569" y="1754673"/>
            <a:ext cx="7786482" cy="3708708"/>
          </a:xfrm>
          <a:prstGeom prst="rect">
            <a:avLst/>
          </a:prstGeom>
        </p:spPr>
        <p:txBody>
          <a:bodyPr wrap="square">
            <a:spAutoFit/>
          </a:bodyPr>
          <a:lstStyle/>
          <a:p>
            <a:pPr marL="285750" indent="-285750" algn="just">
              <a:buFont typeface="Wingdings" pitchFamily="2" charset="2"/>
              <a:buChar char="Ø"/>
            </a:pPr>
            <a:r>
              <a:rPr lang="pl-PL" sz="1700" dirty="0">
                <a:latin typeface="Arial" pitchFamily="34" charset="0"/>
                <a:cs typeface="Arial" pitchFamily="34" charset="0"/>
              </a:rPr>
              <a:t>Wnioskodawca zobowiązany jest do ponoszenia kosztów </a:t>
            </a:r>
            <a:r>
              <a:rPr lang="pl-PL" sz="1700" dirty="0" smtClean="0">
                <a:latin typeface="Arial" pitchFamily="34" charset="0"/>
                <a:cs typeface="Arial" pitchFamily="34" charset="0"/>
              </a:rPr>
              <a:t>kwalifikowalnych </a:t>
            </a:r>
            <a:r>
              <a:rPr lang="pl-PL" sz="1700" dirty="0">
                <a:latin typeface="Arial" pitchFamily="34" charset="0"/>
                <a:cs typeface="Arial" pitchFamily="34" charset="0"/>
              </a:rPr>
              <a:t>zgodnie z przepisami o zamówieniach publicznych</a:t>
            </a:r>
            <a:r>
              <a:rPr lang="pl-PL" sz="1700" dirty="0" smtClean="0">
                <a:latin typeface="Arial" pitchFamily="34" charset="0"/>
                <a:cs typeface="Arial" pitchFamily="34" charset="0"/>
              </a:rPr>
              <a:t>, a </a:t>
            </a:r>
            <a:r>
              <a:rPr lang="pl-PL" sz="1700" dirty="0">
                <a:latin typeface="Arial" pitchFamily="34" charset="0"/>
                <a:cs typeface="Arial" pitchFamily="34" charset="0"/>
              </a:rPr>
              <a:t>gdy przepisy te nie mają zastosowania, z zachowaniem konkurencyjnego trybu wyboru </a:t>
            </a:r>
            <a:r>
              <a:rPr lang="pl-PL" sz="1700" dirty="0" smtClean="0">
                <a:latin typeface="Arial" pitchFamily="34" charset="0"/>
                <a:cs typeface="Arial" pitchFamily="34" charset="0"/>
              </a:rPr>
              <a:t>wykonawców.</a:t>
            </a:r>
          </a:p>
          <a:p>
            <a:pPr marL="285750" indent="-285750" algn="just">
              <a:buFont typeface="Wingdings" pitchFamily="2" charset="2"/>
              <a:buChar char="Ø"/>
            </a:pPr>
            <a:endParaRPr lang="pl-PL" sz="1400" dirty="0">
              <a:latin typeface="Arial" pitchFamily="34" charset="0"/>
              <a:cs typeface="Arial" pitchFamily="34" charset="0"/>
            </a:endParaRPr>
          </a:p>
          <a:p>
            <a:pPr marL="285750" indent="-285750" algn="just">
              <a:buFont typeface="Wingdings" pitchFamily="2" charset="2"/>
              <a:buChar char="Ø"/>
            </a:pPr>
            <a:r>
              <a:rPr lang="pl-PL" sz="1700" dirty="0" smtClean="0">
                <a:latin typeface="Arial" pitchFamily="34" charset="0"/>
                <a:cs typeface="Arial" pitchFamily="34" charset="0"/>
              </a:rPr>
              <a:t>W </a:t>
            </a:r>
            <a:r>
              <a:rPr lang="pl-PL" sz="1700" dirty="0">
                <a:latin typeface="Arial" pitchFamily="34" charset="0"/>
                <a:cs typeface="Arial" pitchFamily="34" charset="0"/>
              </a:rPr>
              <a:t>przypadku naruszenia przepisów o zamówieniach publicznych lub zasad konkurencyjności wydatków w ramach PROW 2014-2020 będą naliczane kary, których wysokość </a:t>
            </a:r>
            <a:r>
              <a:rPr lang="pl-PL" sz="1700" dirty="0" smtClean="0">
                <a:latin typeface="Arial" pitchFamily="34" charset="0"/>
                <a:cs typeface="Arial" pitchFamily="34" charset="0"/>
              </a:rPr>
              <a:t>określa załącznik do umowy.</a:t>
            </a:r>
          </a:p>
          <a:p>
            <a:pPr marL="285750" indent="-285750" algn="just"/>
            <a:endParaRPr lang="pl-PL" sz="1700" dirty="0" smtClean="0">
              <a:latin typeface="Arial" pitchFamily="34" charset="0"/>
              <a:cs typeface="Arial" pitchFamily="34" charset="0"/>
            </a:endParaRPr>
          </a:p>
          <a:p>
            <a:pPr marL="285750" indent="-285750" algn="just">
              <a:buFont typeface="Wingdings" pitchFamily="2" charset="2"/>
              <a:buChar char="Ø"/>
            </a:pPr>
            <a:r>
              <a:rPr lang="pl-PL" sz="1700" dirty="0" smtClean="0">
                <a:latin typeface="Arial" pitchFamily="34" charset="0"/>
                <a:cs typeface="Arial" pitchFamily="34" charset="0"/>
              </a:rPr>
              <a:t>W celu zapewnienia </a:t>
            </a:r>
            <a:r>
              <a:rPr lang="pl-PL" sz="1700" dirty="0" err="1" smtClean="0">
                <a:latin typeface="Arial" pitchFamily="34" charset="0"/>
                <a:cs typeface="Arial" pitchFamily="34" charset="0"/>
              </a:rPr>
              <a:t>kwalifikowalności</a:t>
            </a:r>
            <a:r>
              <a:rPr lang="pl-PL" sz="1700" dirty="0" smtClean="0">
                <a:latin typeface="Arial" pitchFamily="34" charset="0"/>
                <a:cs typeface="Arial" pitchFamily="34" charset="0"/>
              </a:rPr>
              <a:t> kosztów operacji zgodnie z przepisami ustawy PZP oraz zgodnie z art. 34 ust. 5 ustawy z dnia 20 lutego 2015 </a:t>
            </a:r>
            <a:r>
              <a:rPr lang="pl-PL" sz="1700" dirty="0" err="1" smtClean="0">
                <a:latin typeface="Arial" pitchFamily="34" charset="0"/>
                <a:cs typeface="Arial" pitchFamily="34" charset="0"/>
              </a:rPr>
              <a:t>r</a:t>
            </a:r>
            <a:r>
              <a:rPr lang="pl-PL" sz="1700" dirty="0" smtClean="0">
                <a:latin typeface="Arial" pitchFamily="34" charset="0"/>
                <a:cs typeface="Arial" pitchFamily="34" charset="0"/>
              </a:rPr>
              <a:t>. o wspieraniu rozwoju obszarów wiejskich z udziałem środków EFRROW należy zapoznać się z załącznikiem 2 do instrukcji .</a:t>
            </a:r>
          </a:p>
          <a:p>
            <a:pPr marL="285750" indent="-285750" algn="just">
              <a:buFont typeface="Wingdings" pitchFamily="2" charset="2"/>
              <a:buChar char="Ø"/>
            </a:pPr>
            <a:endParaRPr lang="pl-PL" sz="1700" dirty="0" smtClean="0">
              <a:latin typeface="Arial" pitchFamily="34" charset="0"/>
              <a:cs typeface="Arial" pitchFamily="34" charset="0"/>
            </a:endParaRPr>
          </a:p>
        </p:txBody>
      </p:sp>
    </p:spTree>
    <p:extLst>
      <p:ext uri="{BB962C8B-B14F-4D97-AF65-F5344CB8AC3E}">
        <p14:creationId xmlns:p14="http://schemas.microsoft.com/office/powerpoint/2010/main" xmlns="" val="1906164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511035" y="1631087"/>
            <a:ext cx="7951294" cy="3754874"/>
          </a:xfrm>
          <a:prstGeom prst="rect">
            <a:avLst/>
          </a:prstGeom>
        </p:spPr>
        <p:txBody>
          <a:bodyPr wrap="square">
            <a:spAutoFit/>
          </a:bodyPr>
          <a:lstStyle/>
          <a:p>
            <a:pPr marL="285750" indent="-285750" algn="just">
              <a:buFont typeface="Wingdings" pitchFamily="2" charset="2"/>
              <a:buChar char="Ø"/>
            </a:pPr>
            <a:r>
              <a:rPr lang="pl-PL" sz="1700" dirty="0">
                <a:latin typeface="Arial" pitchFamily="34" charset="0"/>
                <a:cs typeface="Arial" pitchFamily="34" charset="0"/>
              </a:rPr>
              <a:t>W przypadku, gdy Wnioskodawca składa kilka wniosków, w okresie obowiązywania dokumentów składanych wraz z wnioskiem może dołączyć do wniosku </a:t>
            </a:r>
            <a:r>
              <a:rPr lang="pl-PL" sz="1700" b="1" dirty="0">
                <a:latin typeface="Arial" pitchFamily="34" charset="0"/>
                <a:cs typeface="Arial" pitchFamily="34" charset="0"/>
              </a:rPr>
              <a:t>kserokopie </a:t>
            </a:r>
            <a:r>
              <a:rPr lang="pl-PL" sz="1700" dirty="0">
                <a:latin typeface="Arial" pitchFamily="34" charset="0"/>
                <a:cs typeface="Arial" pitchFamily="34" charset="0"/>
              </a:rPr>
              <a:t>dokumentów dołączonych do innego </a:t>
            </a:r>
            <a:r>
              <a:rPr lang="pl-PL" sz="1700" dirty="0" smtClean="0">
                <a:latin typeface="Arial" pitchFamily="34" charset="0"/>
                <a:cs typeface="Arial" pitchFamily="34" charset="0"/>
              </a:rPr>
              <a:t>wniosku, ma przy tym </a:t>
            </a:r>
            <a:r>
              <a:rPr lang="pl-PL" sz="1700" dirty="0">
                <a:latin typeface="Arial" pitchFamily="34" charset="0"/>
                <a:cs typeface="Arial" pitchFamily="34" charset="0"/>
              </a:rPr>
              <a:t>obowiązek na składanej </a:t>
            </a:r>
            <a:r>
              <a:rPr lang="pl-PL" sz="1700" dirty="0" smtClean="0">
                <a:latin typeface="Arial" pitchFamily="34" charset="0"/>
                <a:cs typeface="Arial" pitchFamily="34" charset="0"/>
              </a:rPr>
              <a:t>kopii dokonać </a:t>
            </a:r>
            <a:r>
              <a:rPr lang="pl-PL" sz="1700" dirty="0">
                <a:latin typeface="Arial" pitchFamily="34" charset="0"/>
                <a:cs typeface="Arial" pitchFamily="34" charset="0"/>
              </a:rPr>
              <a:t>odręcznego wpisu </a:t>
            </a:r>
            <a:r>
              <a:rPr lang="pl-PL" sz="1700" dirty="0" smtClean="0">
                <a:latin typeface="Arial" pitchFamily="34" charset="0"/>
                <a:cs typeface="Arial" pitchFamily="34" charset="0"/>
              </a:rPr>
              <a:t>z </a:t>
            </a:r>
            <a:r>
              <a:rPr lang="pl-PL" sz="1700" dirty="0">
                <a:latin typeface="Arial" pitchFamily="34" charset="0"/>
                <a:cs typeface="Arial" pitchFamily="34" charset="0"/>
              </a:rPr>
              <a:t>podaniem informacji niezbędnych do zlokalizowania oryginału </a:t>
            </a:r>
            <a:r>
              <a:rPr lang="pl-PL" sz="1700" dirty="0" smtClean="0">
                <a:latin typeface="Arial" pitchFamily="34" charset="0"/>
                <a:cs typeface="Arial" pitchFamily="34" charset="0"/>
              </a:rPr>
              <a:t>dokumentu. (np</a:t>
            </a:r>
            <a:r>
              <a:rPr lang="pl-PL" sz="1700" dirty="0">
                <a:latin typeface="Arial" pitchFamily="34" charset="0"/>
                <a:cs typeface="Arial" pitchFamily="34" charset="0"/>
              </a:rPr>
              <a:t>. znak sprawy</a:t>
            </a:r>
            <a:r>
              <a:rPr lang="pl-PL" sz="1700" dirty="0" smtClean="0">
                <a:latin typeface="Arial" pitchFamily="34" charset="0"/>
                <a:cs typeface="Arial" pitchFamily="34" charset="0"/>
              </a:rPr>
              <a:t>)</a:t>
            </a:r>
          </a:p>
          <a:p>
            <a:pPr marL="285750" indent="-285750" algn="just">
              <a:buFont typeface="Wingdings" pitchFamily="2" charset="2"/>
              <a:buChar char="Ø"/>
            </a:pPr>
            <a:endParaRPr lang="pl-PL" sz="1700" dirty="0">
              <a:latin typeface="Arial" pitchFamily="34" charset="0"/>
              <a:cs typeface="Arial" pitchFamily="34" charset="0"/>
            </a:endParaRPr>
          </a:p>
          <a:p>
            <a:pPr marL="285750" indent="-285750" algn="just">
              <a:buFont typeface="Wingdings" pitchFamily="2" charset="2"/>
              <a:buChar char="Ø"/>
            </a:pPr>
            <a:r>
              <a:rPr lang="pl-PL" sz="1700" dirty="0">
                <a:latin typeface="Arial" pitchFamily="34" charset="0"/>
                <a:cs typeface="Arial" pitchFamily="34" charset="0"/>
              </a:rPr>
              <a:t>W przypadku, gdy zakres niezbędnych informacji nie mieści się </a:t>
            </a:r>
            <a:r>
              <a:rPr lang="pl-PL" sz="1700" dirty="0" smtClean="0">
                <a:latin typeface="Arial" pitchFamily="34" charset="0"/>
                <a:cs typeface="Arial" pitchFamily="34" charset="0"/>
              </a:rPr>
              <a:t/>
            </a:r>
            <a:br>
              <a:rPr lang="pl-PL" sz="1700" dirty="0" smtClean="0">
                <a:latin typeface="Arial" pitchFamily="34" charset="0"/>
                <a:cs typeface="Arial" pitchFamily="34" charset="0"/>
              </a:rPr>
            </a:br>
            <a:r>
              <a:rPr lang="pl-PL" sz="1700" dirty="0" smtClean="0">
                <a:latin typeface="Arial" pitchFamily="34" charset="0"/>
                <a:cs typeface="Arial" pitchFamily="34" charset="0"/>
              </a:rPr>
              <a:t>w </a:t>
            </a:r>
            <a:r>
              <a:rPr lang="pl-PL" sz="1700" dirty="0">
                <a:latin typeface="Arial" pitchFamily="34" charset="0"/>
                <a:cs typeface="Arial" pitchFamily="34" charset="0"/>
              </a:rPr>
              <a:t>przewidzianych do tego tabelach i rubrykach, dane te należy zamieścić na dodatkowych kartkach (np. kopie stron Wniosku, kopie stron formularzy załączników) ze wskazaniem, której części dokumentu dotyczą oraz adnotacją, że dana rubryka lub tabela została dołączona. Dodatkowe strony należy podpisać oraz opatrzyć datą i dołączyć do wniosku przy pomocy zszywacza. </a:t>
            </a:r>
          </a:p>
        </p:txBody>
      </p:sp>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285751" y="1450099"/>
            <a:ext cx="8426450" cy="4278094"/>
          </a:xfrm>
          <a:prstGeom prst="rect">
            <a:avLst/>
          </a:prstGeom>
        </p:spPr>
        <p:txBody>
          <a:bodyPr wrap="square">
            <a:spAutoFit/>
          </a:bodyPr>
          <a:lstStyle/>
          <a:p>
            <a:pPr marL="285750" indent="-285750" algn="just">
              <a:buFont typeface="Wingdings" pitchFamily="2" charset="2"/>
              <a:buChar char="Ø"/>
            </a:pPr>
            <a:r>
              <a:rPr lang="pl-PL" sz="1600" dirty="0" smtClean="0">
                <a:latin typeface="Arial" pitchFamily="34" charset="0"/>
                <a:cs typeface="Arial" pitchFamily="34" charset="0"/>
              </a:rPr>
              <a:t>W </a:t>
            </a:r>
            <a:r>
              <a:rPr lang="pl-PL" sz="1600" dirty="0">
                <a:latin typeface="Arial" pitchFamily="34" charset="0"/>
                <a:cs typeface="Arial" pitchFamily="34" charset="0"/>
              </a:rPr>
              <a:t>sytuacji, kiedy dane pole wniosku nie dotyczy Wnioskodawcy, powinien wstawić kreskę, chyba że w </a:t>
            </a:r>
            <a:r>
              <a:rPr lang="pl-PL" sz="1600" dirty="0" smtClean="0">
                <a:latin typeface="Arial" pitchFamily="34" charset="0"/>
                <a:cs typeface="Arial" pitchFamily="34" charset="0"/>
              </a:rPr>
              <a:t>instrukcji wypełniania wniosku o przyznanie pomocy  </a:t>
            </a:r>
            <a:r>
              <a:rPr lang="pl-PL" sz="1600" dirty="0">
                <a:latin typeface="Arial" pitchFamily="34" charset="0"/>
                <a:cs typeface="Arial" pitchFamily="34" charset="0"/>
              </a:rPr>
              <a:t>podano inaczej.  </a:t>
            </a:r>
          </a:p>
          <a:p>
            <a:pPr marL="285750" indent="-285750" algn="just">
              <a:buFont typeface="Wingdings" pitchFamily="2" charset="2"/>
              <a:buChar char="Ø"/>
            </a:pPr>
            <a:endParaRPr lang="pl-PL" sz="1600" dirty="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Wszystkie </a:t>
            </a:r>
            <a:r>
              <a:rPr lang="pl-PL" sz="1600" dirty="0">
                <a:latin typeface="Arial" pitchFamily="34" charset="0"/>
                <a:cs typeface="Arial" pitchFamily="34" charset="0"/>
              </a:rPr>
              <a:t>koszty oraz kwoty należy podać w złotych zaokrąglając zgodnie z zasadami matematycznymi z dokładnością do dwóch miejsc po przecinku, z wyjątkiem wnioskowanej kwoty pomocy, którą należy </a:t>
            </a:r>
            <a:r>
              <a:rPr lang="pl-PL" sz="1600" dirty="0" smtClean="0">
                <a:latin typeface="Arial" pitchFamily="34" charset="0"/>
                <a:cs typeface="Arial" pitchFamily="34" charset="0"/>
              </a:rPr>
              <a:t>podać </a:t>
            </a:r>
            <a:r>
              <a:rPr lang="pl-PL" sz="1600" dirty="0">
                <a:latin typeface="Arial" pitchFamily="34" charset="0"/>
                <a:cs typeface="Arial" pitchFamily="34" charset="0"/>
              </a:rPr>
              <a:t>w pełnych złotych zaokrągloną w dół (po odrzuceniu groszy). </a:t>
            </a:r>
            <a:endParaRPr lang="pl-PL" sz="1600" dirty="0" smtClean="0">
              <a:latin typeface="Arial" pitchFamily="34" charset="0"/>
              <a:cs typeface="Arial" pitchFamily="34" charset="0"/>
            </a:endParaRPr>
          </a:p>
          <a:p>
            <a:pPr marL="285750" indent="-285750" algn="just"/>
            <a:endParaRPr lang="pl-PL" sz="1600" dirty="0" smtClean="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Przed złożeniem wniosku należy upewnić się, czy:</a:t>
            </a:r>
          </a:p>
          <a:p>
            <a:pPr algn="just"/>
            <a:endParaRPr lang="pl-PL" sz="1600" dirty="0" smtClean="0">
              <a:latin typeface="Arial" pitchFamily="34" charset="0"/>
              <a:cs typeface="Arial" pitchFamily="34" charset="0"/>
            </a:endParaRPr>
          </a:p>
          <a:p>
            <a:pPr marL="540000" indent="-285750" algn="just">
              <a:spcAft>
                <a:spcPts val="0"/>
              </a:spcAft>
              <a:buFontTx/>
              <a:buChar char="-"/>
            </a:pPr>
            <a:r>
              <a:rPr lang="pl-PL" sz="1600" dirty="0" smtClean="0">
                <a:latin typeface="Arial" pitchFamily="34" charset="0"/>
                <a:cs typeface="Arial" pitchFamily="34" charset="0"/>
              </a:rPr>
              <a:t>wniosek został podpisany i opieczętowany przez osobę reprezentującą Wnioskodawcę albo przez pełnomocnika w wyznaczonym do tego miejscu, </a:t>
            </a:r>
          </a:p>
          <a:p>
            <a:pPr marL="540000" indent="-285750" algn="just">
              <a:spcAft>
                <a:spcPts val="0"/>
              </a:spcAft>
              <a:buFontTx/>
              <a:buChar char="-"/>
            </a:pPr>
            <a:r>
              <a:rPr lang="pl-PL" sz="1600" dirty="0" smtClean="0">
                <a:latin typeface="Arial" pitchFamily="34" charset="0"/>
                <a:cs typeface="Arial" pitchFamily="34" charset="0"/>
              </a:rPr>
              <a:t>wypełnione zostały wszystkie wymagane pola wniosku, </a:t>
            </a:r>
          </a:p>
          <a:p>
            <a:pPr marL="540000" indent="-285750" algn="just">
              <a:spcAft>
                <a:spcPts val="0"/>
              </a:spcAft>
              <a:buFontTx/>
              <a:buChar char="-"/>
            </a:pPr>
            <a:r>
              <a:rPr lang="pl-PL" sz="1600" dirty="0" smtClean="0">
                <a:latin typeface="Arial" pitchFamily="34" charset="0"/>
                <a:cs typeface="Arial" pitchFamily="34" charset="0"/>
              </a:rPr>
              <a:t>załączone zostały wszystkie wymagane dla danego rodzaju operacji, dokumenty (zgodnie z </a:t>
            </a:r>
            <a:r>
              <a:rPr lang="pl-PL" sz="1600" dirty="0" err="1" smtClean="0">
                <a:latin typeface="Arial" pitchFamily="34" charset="0"/>
                <a:cs typeface="Arial" pitchFamily="34" charset="0"/>
              </a:rPr>
              <a:t>pkt</a:t>
            </a:r>
            <a:r>
              <a:rPr lang="pl-PL" sz="1600" dirty="0" smtClean="0">
                <a:latin typeface="Arial" pitchFamily="34" charset="0"/>
                <a:cs typeface="Arial" pitchFamily="34" charset="0"/>
              </a:rPr>
              <a:t> VI. Informacja o załącznikach). </a:t>
            </a:r>
          </a:p>
          <a:p>
            <a:pPr marL="285750" indent="-285750" algn="just">
              <a:buFont typeface="Wingdings" pitchFamily="2" charset="2"/>
              <a:buChar char="Ø"/>
            </a:pPr>
            <a:endParaRPr lang="pl-PL" sz="1600" dirty="0">
              <a:latin typeface="Arial" pitchFamily="34" charset="0"/>
              <a:cs typeface="Arial" pitchFamily="34" charset="0"/>
            </a:endParaRPr>
          </a:p>
        </p:txBody>
      </p:sp>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8323</TotalTime>
  <Words>5572</Words>
  <Application>Microsoft Office PowerPoint</Application>
  <PresentationFormat>Pokaz na ekranie (4:3)</PresentationFormat>
  <Paragraphs>1681</Paragraphs>
  <Slides>51</Slides>
  <Notes>48</Notes>
  <HiddenSlides>0</HiddenSlides>
  <MMClips>0</MMClips>
  <ScaleCrop>false</ScaleCrop>
  <HeadingPairs>
    <vt:vector size="4" baseType="variant">
      <vt:variant>
        <vt:lpstr>Motyw</vt:lpstr>
      </vt:variant>
      <vt:variant>
        <vt:i4>1</vt:i4>
      </vt:variant>
      <vt:variant>
        <vt:lpstr>Tytuły slajdów</vt:lpstr>
      </vt:variant>
      <vt:variant>
        <vt:i4>51</vt:i4>
      </vt:variant>
    </vt:vector>
  </HeadingPairs>
  <TitlesOfParts>
    <vt:vector size="52" baseType="lpstr">
      <vt:lpstr>Motyw pakietu Office</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Najważniejsze zasady wypełniania wniosku IV. PLAN FINANSOWY OPERACJI </vt:lpstr>
      <vt:lpstr>Slajd 26</vt:lpstr>
      <vt:lpstr>Slajd 27</vt:lpstr>
      <vt:lpstr>Slajd 28</vt:lpstr>
      <vt:lpstr>Slajd 29</vt:lpstr>
      <vt:lpstr>Slajd 30</vt:lpstr>
      <vt:lpstr>Slajd 31</vt:lpstr>
      <vt:lpstr>Slajd 32</vt:lpstr>
      <vt:lpstr>Slajd 33</vt:lpstr>
      <vt:lpstr>Slajd 34</vt:lpstr>
      <vt:lpstr>Slajd 35</vt:lpstr>
      <vt:lpstr>Slajd 36</vt:lpstr>
      <vt:lpstr>Slajd 37</vt:lpstr>
      <vt:lpstr>Slajd 38</vt:lpstr>
      <vt:lpstr>Slajd 39</vt:lpstr>
      <vt:lpstr>Slajd 40</vt:lpstr>
      <vt:lpstr>Slajd 41</vt:lpstr>
      <vt:lpstr>Slajd 42</vt:lpstr>
      <vt:lpstr>Slajd 43</vt:lpstr>
      <vt:lpstr>Slajd 44</vt:lpstr>
      <vt:lpstr>Slajd 45</vt:lpstr>
      <vt:lpstr>Slajd 46</vt:lpstr>
      <vt:lpstr>Slajd 47</vt:lpstr>
      <vt:lpstr>Slajd 48</vt:lpstr>
      <vt:lpstr>Slajd 49</vt:lpstr>
      <vt:lpstr>Slajd 50</vt:lpstr>
      <vt:lpstr>Slajd 51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Użytkownik systemu Windows</dc:creator>
  <cp:lastModifiedBy> Województwa Zachodniopomorskiego</cp:lastModifiedBy>
  <cp:revision>449</cp:revision>
  <cp:lastPrinted>2016-09-14T12:26:58Z</cp:lastPrinted>
  <dcterms:created xsi:type="dcterms:W3CDTF">2013-06-11T05:39:37Z</dcterms:created>
  <dcterms:modified xsi:type="dcterms:W3CDTF">2021-07-15T08:47:54Z</dcterms:modified>
</cp:coreProperties>
</file>